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2" r:id="rId3"/>
    <p:sldId id="283" r:id="rId4"/>
    <p:sldId id="286" r:id="rId5"/>
    <p:sldId id="289" r:id="rId6"/>
    <p:sldId id="290" r:id="rId7"/>
    <p:sldId id="304" r:id="rId8"/>
    <p:sldId id="308" r:id="rId9"/>
    <p:sldId id="309" r:id="rId10"/>
    <p:sldId id="312" r:id="rId11"/>
    <p:sldId id="310" r:id="rId12"/>
    <p:sldId id="277" r:id="rId13"/>
    <p:sldId id="311" r:id="rId14"/>
    <p:sldId id="306" r:id="rId15"/>
    <p:sldId id="305" r:id="rId16"/>
    <p:sldId id="299" r:id="rId17"/>
    <p:sldId id="295" r:id="rId18"/>
    <p:sldId id="296" r:id="rId19"/>
    <p:sldId id="301" r:id="rId20"/>
    <p:sldId id="259" r:id="rId21"/>
    <p:sldId id="307" r:id="rId22"/>
    <p:sldId id="293" r:id="rId23"/>
    <p:sldId id="29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92" y="-2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1Bluestar\Alliance%20Autogas\Presentations\SEA%20WCTA\Oil%20Consumption%20Percent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a:pPr>
            <a:r>
              <a:rPr lang="en-US"/>
              <a:t>US Oil Consumption,</a:t>
            </a:r>
            <a:r>
              <a:rPr lang="en-US" baseline="0"/>
              <a:t> Percent Imported</a:t>
            </a:r>
            <a:endParaRPr lang="en-US"/>
          </a:p>
        </c:rich>
      </c:tx>
      <c:layout/>
      <c:overlay val="0"/>
    </c:title>
    <c:autoTitleDeleted val="0"/>
    <c:view3D>
      <c:rotX val="15"/>
      <c:rotY val="30"/>
      <c:rAngAx val="1"/>
    </c:view3D>
    <c:floor>
      <c:thickness val="0"/>
    </c:floor>
    <c:sideWall>
      <c:thickness val="0"/>
    </c:sideWall>
    <c:backWall>
      <c:thickness val="0"/>
    </c:backWall>
    <c:plotArea>
      <c:layout/>
      <c:bar3DChart>
        <c:barDir val="col"/>
        <c:grouping val="clustered"/>
        <c:varyColors val="0"/>
        <c:ser>
          <c:idx val="0"/>
          <c:order val="0"/>
          <c:tx>
            <c:strRef>
              <c:f>Sheet1!$A$4</c:f>
              <c:strCache>
                <c:ptCount val="1"/>
                <c:pt idx="0">
                  <c:v>Percent of Oil Imported</c:v>
                </c:pt>
              </c:strCache>
            </c:strRef>
          </c:tx>
          <c:invertIfNegative val="0"/>
          <c:dPt>
            <c:idx val="13"/>
            <c:invertIfNegative val="0"/>
            <c:bubble3D val="0"/>
            <c:spPr>
              <a:solidFill>
                <a:srgbClr val="FF0000"/>
              </a:solidFill>
              <a:effectLst>
                <a:outerShdw blurRad="40000" dist="23000" dir="5400000" rotWithShape="0">
                  <a:srgbClr val="FF0000">
                    <a:alpha val="35000"/>
                  </a:srgbClr>
                </a:outerShdw>
              </a:effectLst>
            </c:spPr>
          </c:dPt>
          <c:dLbls>
            <c:dLbl>
              <c:idx val="13"/>
              <c:spPr>
                <a:effectLst>
                  <a:outerShdw blurRad="50800" dist="50800" dir="5400000" algn="ctr" rotWithShape="0">
                    <a:srgbClr val="FF0000"/>
                  </a:outerShdw>
                </a:effectLst>
              </c:spPr>
              <c:txPr>
                <a:bodyPr/>
                <a:lstStyle/>
                <a:p>
                  <a:pPr>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numRef>
              <c:f>Sheet1!$B$3:$O$3</c:f>
              <c:numCache>
                <c:formatCode>General</c:formatCode>
                <c:ptCount val="14"/>
                <c:pt idx="0">
                  <c:v>1950</c:v>
                </c:pt>
                <c:pt idx="1">
                  <c:v>1955</c:v>
                </c:pt>
                <c:pt idx="2">
                  <c:v>1960</c:v>
                </c:pt>
                <c:pt idx="3">
                  <c:v>1965</c:v>
                </c:pt>
                <c:pt idx="4">
                  <c:v>1970</c:v>
                </c:pt>
                <c:pt idx="5">
                  <c:v>1975</c:v>
                </c:pt>
                <c:pt idx="6">
                  <c:v>1980</c:v>
                </c:pt>
                <c:pt idx="7">
                  <c:v>1985</c:v>
                </c:pt>
                <c:pt idx="8">
                  <c:v>1990</c:v>
                </c:pt>
                <c:pt idx="9">
                  <c:v>1995</c:v>
                </c:pt>
                <c:pt idx="10">
                  <c:v>2000</c:v>
                </c:pt>
                <c:pt idx="11">
                  <c:v>2003</c:v>
                </c:pt>
                <c:pt idx="12">
                  <c:v>2008</c:v>
                </c:pt>
                <c:pt idx="13">
                  <c:v>2010</c:v>
                </c:pt>
              </c:numCache>
            </c:numRef>
          </c:cat>
          <c:val>
            <c:numRef>
              <c:f>Sheet1!$B$4:$O$4</c:f>
              <c:numCache>
                <c:formatCode>0%</c:formatCode>
                <c:ptCount val="14"/>
                <c:pt idx="0">
                  <c:v>8.4000000000000102E-2</c:v>
                </c:pt>
                <c:pt idx="1">
                  <c:v>0.104</c:v>
                </c:pt>
                <c:pt idx="2">
                  <c:v>0.16500000000000001</c:v>
                </c:pt>
                <c:pt idx="3">
                  <c:v>0.19800000000000001</c:v>
                </c:pt>
                <c:pt idx="4">
                  <c:v>0.215</c:v>
                </c:pt>
                <c:pt idx="5">
                  <c:v>0.35799999999999998</c:v>
                </c:pt>
                <c:pt idx="6">
                  <c:v>0.373</c:v>
                </c:pt>
                <c:pt idx="7">
                  <c:v>0.27300000000000002</c:v>
                </c:pt>
                <c:pt idx="8">
                  <c:v>0.42199999999999999</c:v>
                </c:pt>
                <c:pt idx="9">
                  <c:v>0.44500000000000001</c:v>
                </c:pt>
                <c:pt idx="10">
                  <c:v>0.52900000000000003</c:v>
                </c:pt>
                <c:pt idx="11">
                  <c:v>0.56100000000000005</c:v>
                </c:pt>
                <c:pt idx="12">
                  <c:v>0.62</c:v>
                </c:pt>
                <c:pt idx="13">
                  <c:v>0.71</c:v>
                </c:pt>
              </c:numCache>
            </c:numRef>
          </c:val>
        </c:ser>
        <c:dLbls>
          <c:showLegendKey val="0"/>
          <c:showVal val="0"/>
          <c:showCatName val="0"/>
          <c:showSerName val="0"/>
          <c:showPercent val="0"/>
          <c:showBubbleSize val="0"/>
        </c:dLbls>
        <c:gapWidth val="75"/>
        <c:shape val="box"/>
        <c:axId val="72712960"/>
        <c:axId val="72714496"/>
        <c:axId val="0"/>
      </c:bar3DChart>
      <c:catAx>
        <c:axId val="72712960"/>
        <c:scaling>
          <c:orientation val="minMax"/>
        </c:scaling>
        <c:delete val="0"/>
        <c:axPos val="b"/>
        <c:numFmt formatCode="General" sourceLinked="1"/>
        <c:majorTickMark val="none"/>
        <c:minorTickMark val="none"/>
        <c:tickLblPos val="nextTo"/>
        <c:crossAx val="72714496"/>
        <c:crosses val="autoZero"/>
        <c:auto val="1"/>
        <c:lblAlgn val="ctr"/>
        <c:lblOffset val="100"/>
        <c:noMultiLvlLbl val="0"/>
      </c:catAx>
      <c:valAx>
        <c:axId val="72714496"/>
        <c:scaling>
          <c:orientation val="minMax"/>
        </c:scaling>
        <c:delete val="0"/>
        <c:axPos val="l"/>
        <c:majorGridlines/>
        <c:numFmt formatCode="0%" sourceLinked="1"/>
        <c:majorTickMark val="none"/>
        <c:minorTickMark val="none"/>
        <c:tickLblPos val="nextTo"/>
        <c:crossAx val="72712960"/>
        <c:crosses val="autoZero"/>
        <c:crossBetween val="between"/>
      </c:valAx>
    </c:plotArea>
    <c:plotVisOnly val="1"/>
    <c:dispBlanksAs val="gap"/>
    <c:showDLblsOverMax val="0"/>
  </c:chart>
  <c:spPr>
    <a:effectLst>
      <a:outerShdw blurRad="50800" dist="50800" dir="3600000" algn="ctr" rotWithShape="0">
        <a:srgbClr val="000000">
          <a:alpha val="43137"/>
        </a:srgbClr>
      </a:outerShdw>
    </a:effectLst>
  </c:sp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0.19992</cdr:x>
      <cdr:y>0.00216</cdr:y>
    </cdr:from>
    <cdr:to>
      <cdr:x>0.28077</cdr:x>
      <cdr:y>0.08566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33340" y="13608"/>
          <a:ext cx="701031" cy="52509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86570-6E82-4B09-A0AE-B7672DA97645}" type="datetimeFigureOut">
              <a:rPr lang="en-US" smtClean="0"/>
              <a:pPr/>
              <a:t>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E3FF5-F605-4201-B17B-8B9C56919C11}" type="slidenum">
              <a:rPr lang="en-US" smtClean="0"/>
              <a:pPr/>
              <a:t>‹#›</a:t>
            </a:fld>
            <a:endParaRPr lang="en-US"/>
          </a:p>
        </p:txBody>
      </p:sp>
    </p:spTree>
    <p:extLst>
      <p:ext uri="{BB962C8B-B14F-4D97-AF65-F5344CB8AC3E}">
        <p14:creationId xmlns:p14="http://schemas.microsoft.com/office/powerpoint/2010/main" val="64421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Electric</a:t>
            </a:r>
            <a:r>
              <a:rPr lang="en-US" baseline="0" dirty="0" smtClean="0"/>
              <a:t> column be PLUG In EV</a:t>
            </a:r>
            <a:endParaRPr lang="en-US" dirty="0"/>
          </a:p>
        </p:txBody>
      </p:sp>
      <p:sp>
        <p:nvSpPr>
          <p:cNvPr id="4" name="Slide Number Placeholder 3"/>
          <p:cNvSpPr>
            <a:spLocks noGrp="1"/>
          </p:cNvSpPr>
          <p:nvPr>
            <p:ph type="sldNum" sz="quarter" idx="10"/>
          </p:nvPr>
        </p:nvSpPr>
        <p:spPr/>
        <p:txBody>
          <a:bodyPr/>
          <a:lstStyle/>
          <a:p>
            <a:fld id="{924E3FF5-F605-4201-B17B-8B9C56919C11}"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Electric</a:t>
            </a:r>
            <a:r>
              <a:rPr lang="en-US" baseline="0" dirty="0" smtClean="0"/>
              <a:t> column be PLUG In EV</a:t>
            </a:r>
            <a:endParaRPr lang="en-US" dirty="0"/>
          </a:p>
        </p:txBody>
      </p:sp>
      <p:sp>
        <p:nvSpPr>
          <p:cNvPr id="4" name="Slide Number Placeholder 3"/>
          <p:cNvSpPr>
            <a:spLocks noGrp="1"/>
          </p:cNvSpPr>
          <p:nvPr>
            <p:ph type="sldNum" sz="quarter" idx="10"/>
          </p:nvPr>
        </p:nvSpPr>
        <p:spPr/>
        <p:txBody>
          <a:bodyPr/>
          <a:lstStyle/>
          <a:p>
            <a:fld id="{924E3FF5-F605-4201-B17B-8B9C56919C11}"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B36255-B1E4-423A-90F5-3CD0050FC015}"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34A1B-73DF-4D02-8281-E133AA2F12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B36255-B1E4-423A-90F5-3CD0050FC015}"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34A1B-73DF-4D02-8281-E133AA2F12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B36255-B1E4-423A-90F5-3CD0050FC015}"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34A1B-73DF-4D02-8281-E133AA2F12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B36255-B1E4-423A-90F5-3CD0050FC015}"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34A1B-73DF-4D02-8281-E133AA2F12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B36255-B1E4-423A-90F5-3CD0050FC015}"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34A1B-73DF-4D02-8281-E133AA2F12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B36255-B1E4-423A-90F5-3CD0050FC015}"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34A1B-73DF-4D02-8281-E133AA2F12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B36255-B1E4-423A-90F5-3CD0050FC015}" type="datetimeFigureOut">
              <a:rPr lang="en-US" smtClean="0"/>
              <a:pPr/>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134A1B-73DF-4D02-8281-E133AA2F12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36255-B1E4-423A-90F5-3CD0050FC015}" type="datetimeFigureOut">
              <a:rPr lang="en-US" smtClean="0"/>
              <a:pPr/>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134A1B-73DF-4D02-8281-E133AA2F12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36255-B1E4-423A-90F5-3CD0050FC015}"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134A1B-73DF-4D02-8281-E133AA2F12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36255-B1E4-423A-90F5-3CD0050FC015}"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34A1B-73DF-4D02-8281-E133AA2F12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36255-B1E4-423A-90F5-3CD0050FC015}"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34A1B-73DF-4D02-8281-E133AA2F12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36255-B1E4-423A-90F5-3CD0050FC015}" type="datetimeFigureOut">
              <a:rPr lang="en-US" smtClean="0"/>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34A1B-73DF-4D02-8281-E133AA2F12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My Documents External\Flyers &amp; Brochures\Logos &amp; Pictures\BSG Logo New.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00800" y="152400"/>
            <a:ext cx="2133600" cy="814388"/>
          </a:xfrm>
          <a:prstGeom prst="rect">
            <a:avLst/>
          </a:prstGeom>
          <a:noFill/>
        </p:spPr>
      </p:pic>
      <p:pic>
        <p:nvPicPr>
          <p:cNvPr id="6" name="Picture 5" descr="AAG LOGO.png"/>
          <p:cNvPicPr>
            <a:picLocks noChangeAspect="1"/>
          </p:cNvPicPr>
          <p:nvPr/>
        </p:nvPicPr>
        <p:blipFill>
          <a:blip r:embed="rId3" cstate="print"/>
          <a:stretch>
            <a:fillRect/>
          </a:stretch>
        </p:blipFill>
        <p:spPr>
          <a:xfrm>
            <a:off x="381000" y="152400"/>
            <a:ext cx="2305050" cy="628650"/>
          </a:xfrm>
          <a:prstGeom prst="rect">
            <a:avLst/>
          </a:prstGeom>
        </p:spPr>
      </p:pic>
      <p:sp>
        <p:nvSpPr>
          <p:cNvPr id="15361" name="Rectangle 1"/>
          <p:cNvSpPr>
            <a:spLocks noChangeArrowheads="1"/>
          </p:cNvSpPr>
          <p:nvPr/>
        </p:nvSpPr>
        <p:spPr bwMode="auto">
          <a:xfrm>
            <a:off x="0" y="2013085"/>
            <a:ext cx="8839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2E2C21"/>
                </a:solidFill>
                <a:effectLst/>
                <a:latin typeface="Helvetica"/>
                <a:ea typeface="Cambria" pitchFamily="18" charset="0"/>
                <a:cs typeface="Times New Roman" pitchFamily="18" charset="0"/>
              </a:rPr>
              <a:t>Alternative Fuel</a:t>
            </a:r>
            <a:r>
              <a:rPr kumimoji="0" lang="en-US" sz="3200" b="1" i="1" u="none" strike="noStrike" cap="none" normalizeH="0" baseline="0" dirty="0" smtClean="0">
                <a:ln>
                  <a:noFill/>
                </a:ln>
                <a:solidFill>
                  <a:srgbClr val="2E2C21"/>
                </a:solidFill>
                <a:effectLst/>
                <a:latin typeface="Cambria"/>
                <a:ea typeface="Cambria" pitchFamily="18" charset="0"/>
                <a:cs typeface="Times New Roman" pitchFamily="18" charset="0"/>
              </a:rPr>
              <a:t>’</a:t>
            </a:r>
            <a:r>
              <a:rPr kumimoji="0" lang="en-US" sz="3200" b="1" i="1" u="none" strike="noStrike" cap="none" normalizeH="0" baseline="0" dirty="0" smtClean="0">
                <a:ln>
                  <a:noFill/>
                </a:ln>
                <a:solidFill>
                  <a:srgbClr val="2E2C21"/>
                </a:solidFill>
                <a:effectLst/>
                <a:latin typeface="Helvetica"/>
                <a:ea typeface="Cambria" pitchFamily="18" charset="0"/>
                <a:cs typeface="Times New Roman" pitchFamily="18" charset="0"/>
              </a:rPr>
              <a:t>s Best Kept</a:t>
            </a:r>
            <a:r>
              <a:rPr kumimoji="0" lang="en-US" sz="3200" b="1" i="1" u="none" strike="noStrike" cap="none" normalizeH="0" dirty="0" smtClean="0">
                <a:ln>
                  <a:noFill/>
                </a:ln>
                <a:solidFill>
                  <a:srgbClr val="2E2C21"/>
                </a:solidFill>
                <a:effectLst/>
                <a:latin typeface="Helvetica"/>
                <a:ea typeface="Cambria" pitchFamily="18" charset="0"/>
                <a:cs typeface="Times New Roman" pitchFamily="18" charset="0"/>
              </a:rPr>
              <a:t> </a:t>
            </a:r>
            <a:r>
              <a:rPr kumimoji="0" lang="en-US" sz="3200" b="1" i="1" u="none" strike="noStrike" cap="none" normalizeH="0" baseline="0" dirty="0" smtClean="0">
                <a:ln>
                  <a:noFill/>
                </a:ln>
                <a:solidFill>
                  <a:srgbClr val="2E2C21"/>
                </a:solidFill>
                <a:effectLst/>
                <a:latin typeface="Helvetica"/>
                <a:ea typeface="Cambria" pitchFamily="18" charset="0"/>
                <a:cs typeface="Times New Roman" pitchFamily="18" charset="0"/>
              </a:rPr>
              <a:t>Secrets:</a:t>
            </a:r>
            <a:r>
              <a:rPr kumimoji="0" lang="en-US" sz="3200" b="1" i="1" u="none" strike="noStrike" cap="none" normalizeH="0" baseline="0" dirty="0" smtClean="0">
                <a:ln>
                  <a:noFill/>
                </a:ln>
                <a:solidFill>
                  <a:srgbClr val="2E2C21"/>
                </a:solidFill>
                <a:effectLst/>
                <a:latin typeface="Cambria"/>
                <a:ea typeface="Cambria"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2E2C21"/>
                </a:solidFill>
                <a:effectLst/>
                <a:latin typeface="Helvetica"/>
                <a:ea typeface="Cambria" pitchFamily="18" charset="0"/>
                <a:cs typeface="Times New Roman" pitchFamily="18" charset="0"/>
              </a:rPr>
              <a:t> Frequently Un-Asked Questions and Answers You Need to Know</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886200" y="5181600"/>
            <a:ext cx="4572000" cy="923330"/>
          </a:xfrm>
          <a:prstGeom prst="rect">
            <a:avLst/>
          </a:prstGeom>
        </p:spPr>
        <p:txBody>
          <a:bodyPr>
            <a:spAutoFit/>
          </a:bodyPr>
          <a:lstStyle/>
          <a:p>
            <a:pPr algn="r"/>
            <a:r>
              <a:rPr lang="en-US" dirty="0" smtClean="0"/>
              <a:t> Jeff Stewart</a:t>
            </a:r>
          </a:p>
          <a:p>
            <a:pPr algn="r"/>
            <a:r>
              <a:rPr lang="en-US" dirty="0" smtClean="0"/>
              <a:t>President </a:t>
            </a:r>
          </a:p>
          <a:p>
            <a:pPr algn="r"/>
            <a:r>
              <a:rPr lang="en-US" dirty="0" smtClean="0"/>
              <a:t>Blue Star Gas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0" y="914400"/>
            <a:ext cx="3132589" cy="5386090"/>
          </a:xfrm>
          <a:prstGeom prst="rect">
            <a:avLst/>
          </a:prstGeom>
        </p:spPr>
        <p:txBody>
          <a:bodyPr wrap="square">
            <a:spAutoFit/>
          </a:bodyPr>
          <a:lstStyle/>
          <a:p>
            <a:r>
              <a:rPr lang="en-US" sz="34400" dirty="0" smtClean="0">
                <a:solidFill>
                  <a:prstClr val="black"/>
                </a:solidFill>
              </a:rPr>
              <a:t>?</a:t>
            </a:r>
            <a:endParaRPr lang="en-US" sz="1400" dirty="0"/>
          </a:p>
        </p:txBody>
      </p:sp>
      <p:pic>
        <p:nvPicPr>
          <p:cNvPr id="4" name="Picture 3"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5" name="Picture 4"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1200329"/>
          </a:xfrm>
          <a:prstGeom prst="rect">
            <a:avLst/>
          </a:prstGeom>
          <a:noFill/>
        </p:spPr>
        <p:txBody>
          <a:bodyPr wrap="square" rtlCol="0">
            <a:spAutoFit/>
          </a:bodyPr>
          <a:lstStyle/>
          <a:p>
            <a:pPr algn="ctr"/>
            <a:r>
              <a:rPr lang="en-US" sz="3600" dirty="0" smtClean="0"/>
              <a:t>THERE IS NO “ONE SIZE FITS ALL” </a:t>
            </a:r>
          </a:p>
          <a:p>
            <a:pPr algn="ctr"/>
            <a:r>
              <a:rPr lang="en-US" sz="3600" dirty="0" smtClean="0"/>
              <a:t>ALTERNATIVE FUEL CHOICE</a:t>
            </a:r>
            <a:endParaRPr lang="en-US" sz="3600" dirty="0"/>
          </a:p>
        </p:txBody>
      </p:sp>
      <p:pic>
        <p:nvPicPr>
          <p:cNvPr id="3" name="Picture 2"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4" name="Picture 3"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90600" y="457200"/>
            <a:ext cx="6831039" cy="6238875"/>
          </a:xfrm>
          <a:prstGeom prst="rect">
            <a:avLst/>
          </a:prstGeom>
          <a:noFill/>
          <a:ln w="9525">
            <a:noFill/>
            <a:miter lim="800000"/>
            <a:headEnd/>
            <a:tailEnd/>
          </a:ln>
        </p:spPr>
      </p:pic>
      <p:sp>
        <p:nvSpPr>
          <p:cNvPr id="3" name="TextBox 2"/>
          <p:cNvSpPr txBox="1"/>
          <p:nvPr/>
        </p:nvSpPr>
        <p:spPr>
          <a:xfrm>
            <a:off x="1295400" y="0"/>
            <a:ext cx="6576672" cy="461665"/>
          </a:xfrm>
          <a:prstGeom prst="rect">
            <a:avLst/>
          </a:prstGeom>
          <a:noFill/>
        </p:spPr>
        <p:txBody>
          <a:bodyPr wrap="square" rtlCol="0">
            <a:spAutoFit/>
          </a:bodyPr>
          <a:lstStyle/>
          <a:p>
            <a:r>
              <a:rPr lang="en-US" sz="2400" dirty="0" smtClean="0"/>
              <a:t>What is Propane </a:t>
            </a:r>
            <a:r>
              <a:rPr lang="en-US" sz="2400" dirty="0" err="1" smtClean="0"/>
              <a:t>Autogas</a:t>
            </a:r>
            <a:r>
              <a:rPr lang="en-US" sz="2400" dirty="0" smtClean="0"/>
              <a:t> Doing Around the World?</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fontScale="90000"/>
          </a:bodyPr>
          <a:lstStyle/>
          <a:p>
            <a:r>
              <a:rPr lang="en-US" dirty="0" smtClean="0"/>
              <a:t>Seven Criteria for Alt Fuel Considerations</a:t>
            </a:r>
            <a:endParaRPr lang="en-US" dirty="0"/>
          </a:p>
        </p:txBody>
      </p:sp>
      <p:sp>
        <p:nvSpPr>
          <p:cNvPr id="3" name="Content Placeholder 2"/>
          <p:cNvSpPr>
            <a:spLocks noGrp="1"/>
          </p:cNvSpPr>
          <p:nvPr>
            <p:ph sz="half" idx="1"/>
          </p:nvPr>
        </p:nvSpPr>
        <p:spPr>
          <a:xfrm>
            <a:off x="457200" y="2438400"/>
            <a:ext cx="8382000" cy="3687763"/>
          </a:xfrm>
        </p:spPr>
        <p:txBody>
          <a:bodyPr/>
          <a:lstStyle/>
          <a:p>
            <a:pPr marL="514350" indent="-514350">
              <a:buFont typeface="+mj-lt"/>
              <a:buAutoNum type="arabicPeriod"/>
            </a:pPr>
            <a:r>
              <a:rPr lang="en-US" dirty="0" smtClean="0"/>
              <a:t>Emissions Reductions</a:t>
            </a:r>
          </a:p>
          <a:p>
            <a:pPr marL="514350" indent="-514350">
              <a:buFont typeface="+mj-lt"/>
              <a:buAutoNum type="arabicPeriod"/>
            </a:pPr>
            <a:r>
              <a:rPr lang="en-US" dirty="0" smtClean="0"/>
              <a:t>Fuel Cost Savings</a:t>
            </a:r>
          </a:p>
          <a:p>
            <a:pPr marL="514350" indent="-514350">
              <a:buFont typeface="+mj-lt"/>
              <a:buAutoNum type="arabicPeriod"/>
            </a:pPr>
            <a:r>
              <a:rPr lang="en-US" dirty="0" smtClean="0"/>
              <a:t>Cost of Fuel Infrastructure</a:t>
            </a:r>
          </a:p>
          <a:p>
            <a:pPr marL="514350" indent="-514350">
              <a:buFont typeface="+mj-lt"/>
              <a:buAutoNum type="arabicPeriod"/>
            </a:pPr>
            <a:r>
              <a:rPr lang="en-US" dirty="0" smtClean="0"/>
              <a:t>Implications of Operating Pressures</a:t>
            </a:r>
          </a:p>
          <a:p>
            <a:pPr marL="514350" indent="-514350">
              <a:buFont typeface="+mj-lt"/>
              <a:buAutoNum type="arabicPeriod"/>
            </a:pPr>
            <a:r>
              <a:rPr lang="en-US" dirty="0" smtClean="0"/>
              <a:t>Incremental Cost of Vehicle Equipment</a:t>
            </a:r>
          </a:p>
          <a:p>
            <a:pPr marL="514350" indent="-514350">
              <a:buFont typeface="+mj-lt"/>
              <a:buAutoNum type="arabicPeriod"/>
            </a:pPr>
            <a:r>
              <a:rPr lang="en-US" dirty="0" smtClean="0"/>
              <a:t>Vehicle Range</a:t>
            </a:r>
          </a:p>
          <a:p>
            <a:pPr marL="514350" indent="-514350">
              <a:buFont typeface="+mj-lt"/>
              <a:buAutoNum type="arabicPeriod"/>
            </a:pPr>
            <a:r>
              <a:rPr lang="en-US" dirty="0" smtClean="0"/>
              <a:t>Vehicle Payload</a:t>
            </a:r>
            <a:endParaRPr lang="en-US" dirty="0"/>
          </a:p>
        </p:txBody>
      </p:sp>
      <p:pic>
        <p:nvPicPr>
          <p:cNvPr id="5" name="Picture 4"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6" name="Picture 5"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4" name="Picture 3"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pic>
        <p:nvPicPr>
          <p:cNvPr id="5" name="Picture 5"/>
          <p:cNvPicPr>
            <a:picLocks noChangeAspect="1" noChangeArrowheads="1"/>
          </p:cNvPicPr>
          <p:nvPr/>
        </p:nvPicPr>
        <p:blipFill>
          <a:blip r:embed="rId4" cstate="print"/>
          <a:srcRect/>
          <a:stretch>
            <a:fillRect/>
          </a:stretch>
        </p:blipFill>
        <p:spPr bwMode="auto">
          <a:xfrm>
            <a:off x="152400" y="1447800"/>
            <a:ext cx="4423013" cy="4343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7" name="Picture 6"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pic>
        <p:nvPicPr>
          <p:cNvPr id="1031" name="Picture 7"/>
          <p:cNvPicPr>
            <a:picLocks noChangeAspect="1" noChangeArrowheads="1"/>
          </p:cNvPicPr>
          <p:nvPr/>
        </p:nvPicPr>
        <p:blipFill>
          <a:blip r:embed="rId4" cstate="print"/>
          <a:srcRect/>
          <a:stretch>
            <a:fillRect/>
          </a:stretch>
        </p:blipFill>
        <p:spPr bwMode="auto">
          <a:xfrm>
            <a:off x="120913" y="1447800"/>
            <a:ext cx="4451087" cy="4343400"/>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4762645" y="1447800"/>
            <a:ext cx="4152755"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04800" y="228600"/>
          <a:ext cx="8610602" cy="2362200"/>
        </p:xfrm>
        <a:graphic>
          <a:graphicData uri="http://schemas.openxmlformats.org/drawingml/2006/table">
            <a:tbl>
              <a:tblPr/>
              <a:tblGrid>
                <a:gridCol w="3534482"/>
                <a:gridCol w="1269030"/>
                <a:gridCol w="1269030"/>
                <a:gridCol w="1269030"/>
                <a:gridCol w="1269030"/>
              </a:tblGrid>
              <a:tr h="559763">
                <a:tc>
                  <a:txBody>
                    <a:bodyPr/>
                    <a:lstStyle/>
                    <a:p>
                      <a:pPr algn="l" fontAlgn="ctr"/>
                      <a:r>
                        <a:rPr lang="en-US" sz="1300" b="1" i="0" u="none" strike="noStrike" dirty="0">
                          <a:solidFill>
                            <a:srgbClr val="000000"/>
                          </a:solidFill>
                          <a:latin typeface="Arial"/>
                        </a:rPr>
                        <a:t>  FUEL SAVINGS COMPARISON</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300" b="0" i="0" u="none" strike="noStrike">
                          <a:solidFill>
                            <a:srgbClr val="000000"/>
                          </a:solidFill>
                          <a:latin typeface="Calibri"/>
                        </a:rPr>
                        <a:t>AUTOGAS</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sz="1300" b="0" i="0" u="none" strike="noStrike">
                          <a:solidFill>
                            <a:srgbClr val="000000"/>
                          </a:solidFill>
                          <a:latin typeface="Calibri"/>
                        </a:rPr>
                        <a:t>CNG</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ctr" fontAlgn="ctr"/>
                      <a:r>
                        <a:rPr lang="en-US" sz="1300" b="0" i="0" u="none" strike="noStrike">
                          <a:solidFill>
                            <a:srgbClr val="000000"/>
                          </a:solidFill>
                          <a:latin typeface="Calibri"/>
                        </a:rPr>
                        <a:t>ETHANOL</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9D73"/>
                    </a:solidFill>
                  </a:tcPr>
                </a:tc>
                <a:tc>
                  <a:txBody>
                    <a:bodyPr/>
                    <a:lstStyle/>
                    <a:p>
                      <a:pPr algn="ctr" fontAlgn="ctr"/>
                      <a:r>
                        <a:rPr lang="en-US" sz="1300" b="0" i="0" u="none" strike="noStrike">
                          <a:solidFill>
                            <a:srgbClr val="000000"/>
                          </a:solidFill>
                          <a:latin typeface="Calibri"/>
                        </a:rPr>
                        <a:t>ELECTRIC</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C9A3"/>
                    </a:solidFill>
                  </a:tcPr>
                </a:tc>
              </a:tr>
              <a:tr h="535773">
                <a:tc>
                  <a:txBody>
                    <a:bodyPr/>
                    <a:lstStyle/>
                    <a:p>
                      <a:pPr algn="l" fontAlgn="ctr"/>
                      <a:r>
                        <a:rPr lang="it-IT" sz="1000" b="1" i="0" u="none" strike="noStrike">
                          <a:solidFill>
                            <a:srgbClr val="000000"/>
                          </a:solidFill>
                          <a:latin typeface="Calibri"/>
                        </a:rPr>
                        <a:t>  Fuel price per gallon (GGE)</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00" b="0" i="0" u="none" strike="noStrike">
                          <a:solidFill>
                            <a:srgbClr val="000000"/>
                          </a:solidFill>
                          <a:latin typeface="Calibri"/>
                        </a:rPr>
                        <a:t>$2.54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000" b="0" i="0" u="none" strike="noStrike">
                          <a:solidFill>
                            <a:srgbClr val="000000"/>
                          </a:solidFill>
                          <a:latin typeface="Calibri"/>
                        </a:rPr>
                        <a:t>$2.24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0" i="0" u="none" strike="noStrike">
                          <a:solidFill>
                            <a:srgbClr val="000000"/>
                          </a:solidFill>
                          <a:latin typeface="Calibri"/>
                        </a:rPr>
                        <a:t>$3.53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1000" b="0" i="0" u="none" strike="noStrike">
                          <a:solidFill>
                            <a:srgbClr val="000000"/>
                          </a:solidFill>
                          <a:latin typeface="Calibri"/>
                        </a:rPr>
                        <a:t>$3.08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0CE"/>
                    </a:solidFill>
                  </a:tcPr>
                </a:tc>
              </a:tr>
              <a:tr h="407828">
                <a:tc>
                  <a:txBody>
                    <a:bodyPr/>
                    <a:lstStyle/>
                    <a:p>
                      <a:pPr algn="l" fontAlgn="b"/>
                      <a:r>
                        <a:rPr lang="it-IT" sz="1000" b="1" i="0" u="none" strike="noStrike">
                          <a:solidFill>
                            <a:srgbClr val="000000"/>
                          </a:solidFill>
                          <a:latin typeface="Calibri"/>
                        </a:rPr>
                        <a:t>  Fuel savings per gallon (GGE)</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000" b="0" i="0" u="none" strike="noStrike">
                          <a:solidFill>
                            <a:srgbClr val="000000"/>
                          </a:solidFill>
                          <a:latin typeface="Calibri"/>
                        </a:rPr>
                        <a:t>$1.10 </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ctr" fontAlgn="b"/>
                      <a:r>
                        <a:rPr lang="en-US" sz="1000" b="0" i="0" u="none" strike="noStrike">
                          <a:solidFill>
                            <a:srgbClr val="000000"/>
                          </a:solidFill>
                          <a:latin typeface="Calibri"/>
                        </a:rPr>
                        <a:t>$1.26 </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ECFF"/>
                    </a:solidFill>
                  </a:tcPr>
                </a:tc>
                <a:tc>
                  <a:txBody>
                    <a:bodyPr/>
                    <a:lstStyle/>
                    <a:p>
                      <a:pPr algn="ctr" fontAlgn="b"/>
                      <a:r>
                        <a:rPr lang="en-US" sz="1000" b="0" i="0" u="none" strike="noStrike">
                          <a:solidFill>
                            <a:srgbClr val="000000"/>
                          </a:solidFill>
                          <a:latin typeface="Calibri"/>
                        </a:rPr>
                        <a:t>$0.30 </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D0B4"/>
                    </a:solidFill>
                  </a:tcPr>
                </a:tc>
                <a:tc>
                  <a:txBody>
                    <a:bodyPr/>
                    <a:lstStyle/>
                    <a:p>
                      <a:pPr algn="ctr" fontAlgn="b"/>
                      <a:r>
                        <a:rPr lang="en-US" sz="1000" b="0" i="0" u="none" strike="noStrike">
                          <a:solidFill>
                            <a:srgbClr val="000000"/>
                          </a:solidFill>
                          <a:latin typeface="Calibri"/>
                        </a:rPr>
                        <a:t>$0.55 </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FE0CE"/>
                    </a:solidFill>
                  </a:tcPr>
                </a:tc>
              </a:tr>
              <a:tr h="263888">
                <a:tc>
                  <a:txBody>
                    <a:bodyPr/>
                    <a:lstStyle/>
                    <a:p>
                      <a:pPr algn="l" fontAlgn="b"/>
                      <a:r>
                        <a:rPr lang="en-US" sz="600" b="0" i="0" u="none" strike="noStrike">
                          <a:solidFill>
                            <a:srgbClr val="000000"/>
                          </a:solidFill>
                          <a:latin typeface="Calibri"/>
                        </a:rPr>
                        <a:t>   (Based on $3.85/gal gasoline)</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0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10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FE0CE"/>
                    </a:solidFill>
                  </a:tcPr>
                </a:tc>
              </a:tr>
              <a:tr h="407828">
                <a:tc>
                  <a:txBody>
                    <a:bodyPr/>
                    <a:lstStyle/>
                    <a:p>
                      <a:pPr algn="l" fontAlgn="b"/>
                      <a:r>
                        <a:rPr lang="en-US" sz="1000" b="1" i="0" u="none" strike="noStrike">
                          <a:solidFill>
                            <a:srgbClr val="000000"/>
                          </a:solidFill>
                          <a:latin typeface="Calibri"/>
                        </a:rPr>
                        <a:t>  GHG emissions reduction </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000" b="0" i="0" u="none" strike="noStrike">
                          <a:solidFill>
                            <a:srgbClr val="000000"/>
                          </a:solidFill>
                          <a:latin typeface="Calibri"/>
                        </a:rPr>
                        <a:t>23%</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ctr" fontAlgn="b"/>
                      <a:r>
                        <a:rPr lang="en-US" sz="1000" b="0" i="0" u="none" strike="noStrike">
                          <a:solidFill>
                            <a:srgbClr val="000000"/>
                          </a:solidFill>
                          <a:latin typeface="Calibri"/>
                        </a:rPr>
                        <a:t>28%</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ECFF"/>
                    </a:solidFill>
                  </a:tcPr>
                </a:tc>
                <a:tc>
                  <a:txBody>
                    <a:bodyPr/>
                    <a:lstStyle/>
                    <a:p>
                      <a:pPr algn="ctr" fontAlgn="b"/>
                      <a:r>
                        <a:rPr lang="en-US" sz="1000" b="0" i="0" u="none" strike="noStrike">
                          <a:solidFill>
                            <a:srgbClr val="000000"/>
                          </a:solidFill>
                          <a:latin typeface="Calibri"/>
                        </a:rPr>
                        <a:t>None</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D0B4"/>
                    </a:solidFill>
                  </a:tcPr>
                </a:tc>
                <a:tc>
                  <a:txBody>
                    <a:bodyPr/>
                    <a:lstStyle/>
                    <a:p>
                      <a:pPr algn="ctr" fontAlgn="b"/>
                      <a:r>
                        <a:rPr lang="en-US" sz="1000" b="0" i="0" u="none" strike="noStrike" dirty="0">
                          <a:solidFill>
                            <a:srgbClr val="000000"/>
                          </a:solidFill>
                          <a:latin typeface="Calibri"/>
                        </a:rPr>
                        <a:t>25%</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FE0CE"/>
                    </a:solidFill>
                  </a:tcPr>
                </a:tc>
              </a:tr>
              <a:tr h="187120">
                <a:tc>
                  <a:txBody>
                    <a:bodyPr/>
                    <a:lstStyle/>
                    <a:p>
                      <a:pPr algn="l" fontAlgn="b"/>
                      <a:r>
                        <a:rPr lang="en-US" sz="600" b="0" i="0" u="none" strike="noStrike">
                          <a:solidFill>
                            <a:srgbClr val="000000"/>
                          </a:solidFill>
                          <a:latin typeface="Calibri"/>
                        </a:rPr>
                        <a:t>  (lifecycle emissions vs. gasoline vehicles)</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7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7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600" b="0" i="0" u="none" strike="noStrike" dirty="0">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FE0CE"/>
                    </a:solidFill>
                  </a:tcPr>
                </a:tc>
              </a:tr>
            </a:tbl>
          </a:graphicData>
        </a:graphic>
      </p:graphicFrame>
      <p:pic>
        <p:nvPicPr>
          <p:cNvPr id="9" name="Picture 7"/>
          <p:cNvPicPr>
            <a:picLocks noChangeAspect="1" noChangeArrowheads="1"/>
          </p:cNvPicPr>
          <p:nvPr/>
        </p:nvPicPr>
        <p:blipFill>
          <a:blip r:embed="rId3" cstate="print"/>
          <a:srcRect/>
          <a:stretch>
            <a:fillRect/>
          </a:stretch>
        </p:blipFill>
        <p:spPr bwMode="auto">
          <a:xfrm>
            <a:off x="381000" y="2743200"/>
            <a:ext cx="4038600" cy="3940893"/>
          </a:xfrm>
          <a:prstGeom prst="rect">
            <a:avLst/>
          </a:prstGeom>
          <a:noFill/>
          <a:ln w="9525">
            <a:noFill/>
            <a:miter lim="800000"/>
            <a:headEnd/>
            <a:tailEnd/>
          </a:ln>
        </p:spPr>
      </p:pic>
      <p:pic>
        <p:nvPicPr>
          <p:cNvPr id="10" name="Picture 8"/>
          <p:cNvPicPr>
            <a:picLocks noChangeAspect="1" noChangeArrowheads="1"/>
          </p:cNvPicPr>
          <p:nvPr/>
        </p:nvPicPr>
        <p:blipFill>
          <a:blip r:embed="rId4" cstate="print"/>
          <a:srcRect/>
          <a:stretch>
            <a:fillRect/>
          </a:stretch>
        </p:blipFill>
        <p:spPr bwMode="auto">
          <a:xfrm>
            <a:off x="5029200" y="2720691"/>
            <a:ext cx="3810000" cy="3984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762000"/>
            <a:ext cx="5355440" cy="646331"/>
          </a:xfrm>
          <a:prstGeom prst="rect">
            <a:avLst/>
          </a:prstGeom>
          <a:noFill/>
        </p:spPr>
        <p:txBody>
          <a:bodyPr wrap="none" rtlCol="0">
            <a:spAutoFit/>
          </a:bodyPr>
          <a:lstStyle/>
          <a:p>
            <a:r>
              <a:rPr lang="en-US" sz="3600" dirty="0" smtClean="0"/>
              <a:t>What About Infrastructure?</a:t>
            </a:r>
            <a:endParaRPr lang="en-US" sz="3600" dirty="0"/>
          </a:p>
        </p:txBody>
      </p:sp>
      <p:graphicFrame>
        <p:nvGraphicFramePr>
          <p:cNvPr id="6" name="Table 5"/>
          <p:cNvGraphicFramePr>
            <a:graphicFrameLocks noGrp="1"/>
          </p:cNvGraphicFramePr>
          <p:nvPr/>
        </p:nvGraphicFramePr>
        <p:xfrm>
          <a:off x="152400" y="2057400"/>
          <a:ext cx="8839200" cy="2743200"/>
        </p:xfrm>
        <a:graphic>
          <a:graphicData uri="http://schemas.openxmlformats.org/drawingml/2006/table">
            <a:tbl>
              <a:tblPr/>
              <a:tblGrid>
                <a:gridCol w="3271200"/>
                <a:gridCol w="1392000"/>
                <a:gridCol w="1392000"/>
                <a:gridCol w="1392000"/>
                <a:gridCol w="1392000"/>
              </a:tblGrid>
              <a:tr h="688898">
                <a:tc>
                  <a:txBody>
                    <a:bodyPr/>
                    <a:lstStyle/>
                    <a:p>
                      <a:pPr algn="l" fontAlgn="ctr"/>
                      <a:r>
                        <a:rPr lang="en-US" sz="1300" b="1" i="0" u="none" strike="noStrike" dirty="0">
                          <a:solidFill>
                            <a:srgbClr val="000000"/>
                          </a:solidFill>
                          <a:latin typeface="Arial"/>
                        </a:rPr>
                        <a:t>  INFRASTRUCTURE COMPARISON</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300" b="0" i="0" u="none" strike="noStrike" dirty="0">
                          <a:solidFill>
                            <a:srgbClr val="000000"/>
                          </a:solidFill>
                          <a:latin typeface="Calibri"/>
                        </a:rPr>
                        <a:t>AUTOGAS</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sz="1300" b="0" i="0" u="none" strike="noStrike">
                          <a:solidFill>
                            <a:srgbClr val="000000"/>
                          </a:solidFill>
                          <a:latin typeface="Calibri"/>
                        </a:rPr>
                        <a:t>CNG</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ctr" fontAlgn="ctr"/>
                      <a:r>
                        <a:rPr lang="en-US" sz="1300" b="0" i="0" u="none" strike="noStrike">
                          <a:solidFill>
                            <a:srgbClr val="000000"/>
                          </a:solidFill>
                          <a:latin typeface="Calibri"/>
                        </a:rPr>
                        <a:t>ETHANOL</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9D73"/>
                    </a:solidFill>
                  </a:tcPr>
                </a:tc>
                <a:tc>
                  <a:txBody>
                    <a:bodyPr/>
                    <a:lstStyle/>
                    <a:p>
                      <a:pPr algn="ctr" fontAlgn="ctr"/>
                      <a:r>
                        <a:rPr lang="en-US" sz="1300" b="0" i="0" u="none" strike="noStrike">
                          <a:solidFill>
                            <a:srgbClr val="000000"/>
                          </a:solidFill>
                          <a:latin typeface="Calibri"/>
                        </a:rPr>
                        <a:t>ELECTRIC</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C9A3"/>
                    </a:solidFill>
                  </a:tcPr>
                </a:tc>
              </a:tr>
              <a:tr h="593268">
                <a:tc>
                  <a:txBody>
                    <a:bodyPr/>
                    <a:lstStyle/>
                    <a:p>
                      <a:pPr algn="l" fontAlgn="ctr"/>
                      <a:r>
                        <a:rPr lang="en-US" sz="1100" b="1" i="0" u="none" strike="noStrike">
                          <a:solidFill>
                            <a:srgbClr val="000000"/>
                          </a:solidFill>
                          <a:latin typeface="Calibri"/>
                        </a:rPr>
                        <a:t>  Rated Storage Pressure</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0" i="0" u="none" strike="noStrike">
                          <a:solidFill>
                            <a:srgbClr val="000000"/>
                          </a:solidFill>
                          <a:latin typeface="Calibri"/>
                        </a:rPr>
                        <a:t>250 psi</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a:solidFill>
                            <a:srgbClr val="000000"/>
                          </a:solidFill>
                          <a:latin typeface="Calibri"/>
                        </a:rPr>
                        <a:t>3600 psi</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0" i="0" u="none" strike="noStrike">
                          <a:solidFill>
                            <a:srgbClr val="000000"/>
                          </a:solidFill>
                          <a:latin typeface="Calibri"/>
                        </a:rPr>
                        <a:t>N/A</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1100" b="0" i="0" u="none" strike="noStrike">
                          <a:solidFill>
                            <a:srgbClr val="000000"/>
                          </a:solidFill>
                          <a:latin typeface="Calibri"/>
                        </a:rPr>
                        <a:t>N/A</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0CE"/>
                    </a:solidFill>
                  </a:tcPr>
                </a:tc>
              </a:tr>
              <a:tr h="575559">
                <a:tc>
                  <a:txBody>
                    <a:bodyPr/>
                    <a:lstStyle/>
                    <a:p>
                      <a:pPr algn="l" fontAlgn="b"/>
                      <a:r>
                        <a:rPr lang="en-US" sz="1100" b="1" i="0" u="none" strike="noStrike">
                          <a:solidFill>
                            <a:srgbClr val="000000"/>
                          </a:solidFill>
                          <a:latin typeface="Calibri"/>
                        </a:rPr>
                        <a:t>  Fueling Station</a:t>
                      </a:r>
                    </a:p>
                  </a:txBody>
                  <a:tcPr marL="5335" marR="5335" marT="5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100" b="0" i="0" u="none" strike="noStrike" dirty="0">
                          <a:solidFill>
                            <a:srgbClr val="000000"/>
                          </a:solidFill>
                          <a:latin typeface="Calibri"/>
                        </a:rPr>
                        <a:t>$20,000-$60,000</a:t>
                      </a:r>
                    </a:p>
                  </a:txBody>
                  <a:tcPr marL="5335" marR="5335" marT="5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ctr" fontAlgn="b"/>
                      <a:r>
                        <a:rPr lang="en-US" sz="1100" b="0" i="0" u="none" strike="noStrike">
                          <a:solidFill>
                            <a:srgbClr val="000000"/>
                          </a:solidFill>
                          <a:latin typeface="Calibri"/>
                        </a:rPr>
                        <a:t>$400,000-$1.7M</a:t>
                      </a:r>
                    </a:p>
                  </a:txBody>
                  <a:tcPr marL="5335" marR="5335" marT="5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ECFF"/>
                    </a:solidFill>
                  </a:tcPr>
                </a:tc>
                <a:tc>
                  <a:txBody>
                    <a:bodyPr/>
                    <a:lstStyle/>
                    <a:p>
                      <a:pPr algn="ctr" fontAlgn="b"/>
                      <a:r>
                        <a:rPr lang="en-US" sz="1100" b="0" i="0" u="none" strike="noStrike">
                          <a:solidFill>
                            <a:srgbClr val="000000"/>
                          </a:solidFill>
                          <a:latin typeface="Calibri"/>
                        </a:rPr>
                        <a:t>$120,000 </a:t>
                      </a:r>
                    </a:p>
                  </a:txBody>
                  <a:tcPr marL="5335" marR="5335" marT="5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D0B4"/>
                    </a:solidFill>
                  </a:tcPr>
                </a:tc>
                <a:tc>
                  <a:txBody>
                    <a:bodyPr/>
                    <a:lstStyle/>
                    <a:p>
                      <a:pPr algn="ctr" fontAlgn="b"/>
                      <a:r>
                        <a:rPr lang="en-US" sz="1100" b="0" i="0" u="none" strike="noStrike">
                          <a:solidFill>
                            <a:srgbClr val="000000"/>
                          </a:solidFill>
                          <a:latin typeface="Calibri"/>
                        </a:rPr>
                        <a:t>$50,000 </a:t>
                      </a:r>
                    </a:p>
                  </a:txBody>
                  <a:tcPr marL="5335" marR="5335" marT="5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FE0CE"/>
                    </a:solidFill>
                  </a:tcPr>
                </a:tc>
              </a:tr>
              <a:tr h="292207">
                <a:tc>
                  <a:txBody>
                    <a:bodyPr/>
                    <a:lstStyle/>
                    <a:p>
                      <a:pPr algn="l" fontAlgn="b"/>
                      <a:r>
                        <a:rPr lang="en-US" sz="1100" b="0" i="0" u="none" strike="noStrike">
                          <a:solidFill>
                            <a:srgbClr val="000000"/>
                          </a:solidFill>
                          <a:latin typeface="Calibri"/>
                        </a:rPr>
                        <a:t> </a:t>
                      </a:r>
                    </a:p>
                  </a:txBody>
                  <a:tcPr marL="5335" marR="5335" marT="53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0" i="0" u="none" strike="noStrike" dirty="0">
                          <a:solidFill>
                            <a:srgbClr val="000000"/>
                          </a:solidFill>
                          <a:latin typeface="Calibri"/>
                        </a:rPr>
                        <a:t> </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a:solidFill>
                            <a:srgbClr val="000000"/>
                          </a:solidFill>
                          <a:latin typeface="Calibri"/>
                        </a:rPr>
                        <a:t> </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0" i="0" u="none" strike="noStrike">
                          <a:solidFill>
                            <a:srgbClr val="000000"/>
                          </a:solidFill>
                          <a:latin typeface="Calibri"/>
                        </a:rPr>
                        <a:t> </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800" b="0" i="0" u="none" strike="noStrike">
                          <a:solidFill>
                            <a:srgbClr val="000000"/>
                          </a:solidFill>
                          <a:latin typeface="Calibri"/>
                        </a:rPr>
                        <a:t>Fast Charge Station</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FE0CE"/>
                    </a:solidFill>
                  </a:tcPr>
                </a:tc>
              </a:tr>
              <a:tr h="593268">
                <a:tc>
                  <a:txBody>
                    <a:bodyPr/>
                    <a:lstStyle/>
                    <a:p>
                      <a:pPr algn="l" fontAlgn="ctr"/>
                      <a:r>
                        <a:rPr lang="en-US" sz="1100" b="1" i="0" u="none" strike="noStrike">
                          <a:solidFill>
                            <a:srgbClr val="000000"/>
                          </a:solidFill>
                          <a:latin typeface="Calibri"/>
                        </a:rPr>
                        <a:t>  Tank Fill Time</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0" i="0" u="none" strike="noStrike">
                          <a:solidFill>
                            <a:srgbClr val="000000"/>
                          </a:solidFill>
                          <a:latin typeface="Calibri"/>
                        </a:rPr>
                        <a:t>10-12 gals/min</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solidFill>
                            <a:srgbClr val="000000"/>
                          </a:solidFill>
                          <a:latin typeface="Calibri"/>
                        </a:rPr>
                        <a:t>6-8 gals/min</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100" b="0" i="0" u="none" strike="noStrike">
                          <a:solidFill>
                            <a:srgbClr val="000000"/>
                          </a:solidFill>
                          <a:latin typeface="Calibri"/>
                        </a:rPr>
                        <a:t>8-10 gals/min</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1100" b="0" i="0" u="none" strike="noStrike" dirty="0">
                          <a:solidFill>
                            <a:srgbClr val="000000"/>
                          </a:solidFill>
                          <a:latin typeface="Calibri"/>
                        </a:rPr>
                        <a:t>30 Minutes</a:t>
                      </a:r>
                    </a:p>
                  </a:txBody>
                  <a:tcPr marL="5335" marR="5335" marT="5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0CE"/>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Cost, Range and Payload?</a:t>
            </a:r>
            <a:endParaRPr lang="en-US" dirty="0"/>
          </a:p>
        </p:txBody>
      </p:sp>
      <p:graphicFrame>
        <p:nvGraphicFramePr>
          <p:cNvPr id="5" name="Table 4"/>
          <p:cNvGraphicFramePr>
            <a:graphicFrameLocks noGrp="1"/>
          </p:cNvGraphicFramePr>
          <p:nvPr/>
        </p:nvGraphicFramePr>
        <p:xfrm>
          <a:off x="228600" y="2438400"/>
          <a:ext cx="8686798" cy="2133599"/>
        </p:xfrm>
        <a:graphic>
          <a:graphicData uri="http://schemas.openxmlformats.org/drawingml/2006/table">
            <a:tbl>
              <a:tblPr/>
              <a:tblGrid>
                <a:gridCol w="3621062"/>
                <a:gridCol w="1266434"/>
                <a:gridCol w="1266434"/>
                <a:gridCol w="1266434"/>
                <a:gridCol w="1266434"/>
              </a:tblGrid>
              <a:tr h="595388">
                <a:tc>
                  <a:txBody>
                    <a:bodyPr/>
                    <a:lstStyle/>
                    <a:p>
                      <a:pPr algn="l" fontAlgn="ctr"/>
                      <a:r>
                        <a:rPr lang="en-US" sz="1200" b="1" i="0" u="none" strike="noStrike" dirty="0">
                          <a:solidFill>
                            <a:srgbClr val="000000"/>
                          </a:solidFill>
                          <a:latin typeface="Arial"/>
                        </a:rPr>
                        <a:t>  COST, PAYLOAD, RANGE COMPARISON</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200" b="0" i="0" u="none" strike="noStrike">
                          <a:solidFill>
                            <a:srgbClr val="000000"/>
                          </a:solidFill>
                          <a:latin typeface="Calibri"/>
                        </a:rPr>
                        <a:t>AUTOGAS</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sz="1200" b="0" i="0" u="none" strike="noStrike">
                          <a:solidFill>
                            <a:srgbClr val="000000"/>
                          </a:solidFill>
                          <a:latin typeface="Calibri"/>
                        </a:rPr>
                        <a:t>CNG</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ctr" fontAlgn="ctr"/>
                      <a:r>
                        <a:rPr lang="en-US" sz="1200" b="0" i="0" u="none" strike="noStrike">
                          <a:solidFill>
                            <a:srgbClr val="000000"/>
                          </a:solidFill>
                          <a:latin typeface="Calibri"/>
                        </a:rPr>
                        <a:t>ETHANOL</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9D73"/>
                    </a:solidFill>
                  </a:tcPr>
                </a:tc>
                <a:tc>
                  <a:txBody>
                    <a:bodyPr/>
                    <a:lstStyle/>
                    <a:p>
                      <a:pPr algn="ctr" fontAlgn="ctr"/>
                      <a:r>
                        <a:rPr lang="en-US" sz="1200" b="0" i="0" u="none" strike="noStrike">
                          <a:solidFill>
                            <a:srgbClr val="000000"/>
                          </a:solidFill>
                          <a:latin typeface="Calibri"/>
                        </a:rPr>
                        <a:t>ELECTRIC</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C9A3"/>
                    </a:solidFill>
                  </a:tcPr>
                </a:tc>
              </a:tr>
              <a:tr h="512737">
                <a:tc>
                  <a:txBody>
                    <a:bodyPr/>
                    <a:lstStyle/>
                    <a:p>
                      <a:pPr algn="l" fontAlgn="ctr"/>
                      <a:r>
                        <a:rPr lang="en-US" sz="1000" b="1" i="0" u="none" strike="noStrike">
                          <a:solidFill>
                            <a:srgbClr val="000000"/>
                          </a:solidFill>
                          <a:latin typeface="Calibri"/>
                        </a:rPr>
                        <a:t>  Additional cost per vehicle</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00" b="0" i="0" u="none" strike="noStrike">
                          <a:solidFill>
                            <a:srgbClr val="000000"/>
                          </a:solidFill>
                          <a:latin typeface="Calibri"/>
                        </a:rPr>
                        <a:t>$6,000 </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000" b="0" i="0" u="none" strike="noStrike">
                          <a:solidFill>
                            <a:srgbClr val="000000"/>
                          </a:solidFill>
                          <a:latin typeface="Calibri"/>
                        </a:rPr>
                        <a:t>$12-15,000</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0" i="0" u="none" strike="noStrike">
                          <a:solidFill>
                            <a:srgbClr val="000000"/>
                          </a:solidFill>
                          <a:latin typeface="Calibri"/>
                        </a:rPr>
                        <a:t>$0 </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1000" b="0" i="0" u="none" strike="noStrike">
                          <a:solidFill>
                            <a:srgbClr val="000000"/>
                          </a:solidFill>
                          <a:latin typeface="Calibri"/>
                        </a:rPr>
                        <a:t>$10-$15,000</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0CE"/>
                    </a:solidFill>
                  </a:tcPr>
                </a:tc>
              </a:tr>
              <a:tr h="512737">
                <a:tc>
                  <a:txBody>
                    <a:bodyPr/>
                    <a:lstStyle/>
                    <a:p>
                      <a:pPr algn="l" fontAlgn="ctr"/>
                      <a:r>
                        <a:rPr lang="en-US" sz="1000" b="1" i="0" u="none" strike="noStrike">
                          <a:solidFill>
                            <a:srgbClr val="000000"/>
                          </a:solidFill>
                          <a:latin typeface="Calibri"/>
                        </a:rPr>
                        <a:t>  Payload Capacity</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00" b="0" i="0" u="none" strike="noStrike">
                          <a:solidFill>
                            <a:srgbClr val="000000"/>
                          </a:solidFill>
                          <a:latin typeface="Calibri"/>
                        </a:rPr>
                        <a:t>-6%</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000" b="0" i="0" u="none" strike="noStrike">
                          <a:solidFill>
                            <a:srgbClr val="000000"/>
                          </a:solidFill>
                          <a:latin typeface="Calibri"/>
                        </a:rPr>
                        <a:t>-16%</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0" i="0" u="none" strike="noStrike">
                          <a:solidFill>
                            <a:srgbClr val="000000"/>
                          </a:solidFill>
                          <a:latin typeface="Calibri"/>
                        </a:rPr>
                        <a:t>No Change</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1000" b="0" i="0" u="none" strike="noStrike">
                          <a:solidFill>
                            <a:srgbClr val="000000"/>
                          </a:solidFill>
                          <a:latin typeface="Calibri"/>
                        </a:rPr>
                        <a:t>N/A</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0CE"/>
                    </a:solidFill>
                  </a:tcPr>
                </a:tc>
              </a:tr>
              <a:tr h="512737">
                <a:tc>
                  <a:txBody>
                    <a:bodyPr/>
                    <a:lstStyle/>
                    <a:p>
                      <a:pPr algn="l" fontAlgn="ctr"/>
                      <a:r>
                        <a:rPr lang="en-US" sz="1000" b="1" i="0" u="none" strike="noStrike">
                          <a:solidFill>
                            <a:srgbClr val="000000"/>
                          </a:solidFill>
                          <a:latin typeface="Calibri"/>
                        </a:rPr>
                        <a:t>Driving range vs. gasoline vehicles</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00" b="0" i="0" u="none" strike="noStrike" dirty="0">
                          <a:solidFill>
                            <a:srgbClr val="000000"/>
                          </a:solidFill>
                          <a:latin typeface="Calibri"/>
                        </a:rPr>
                        <a:t>90%</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000" b="0" i="0" u="none" strike="noStrike">
                          <a:solidFill>
                            <a:srgbClr val="000000"/>
                          </a:solidFill>
                          <a:latin typeface="Calibri"/>
                        </a:rPr>
                        <a:t>60%</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0" i="0" u="none" strike="noStrike">
                          <a:solidFill>
                            <a:srgbClr val="000000"/>
                          </a:solidFill>
                          <a:latin typeface="Calibri"/>
                        </a:rPr>
                        <a:t>75%</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1000" b="0" i="0" u="none" strike="noStrike" dirty="0">
                          <a:solidFill>
                            <a:srgbClr val="000000"/>
                          </a:solidFill>
                          <a:latin typeface="Calibri"/>
                        </a:rPr>
                        <a:t>Under 90 miles</a:t>
                      </a:r>
                    </a:p>
                  </a:txBody>
                  <a:tcPr marL="4937" marR="4937" marT="49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0CE"/>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"Let this be our national goal: At the end of this decade, in the year 1980, the United States will not be dependent on any other country for the energy we need to provide our jobs, to heat our homes, and to keep our transportation moving." </a:t>
            </a:r>
          </a:p>
          <a:p>
            <a:pPr>
              <a:buNone/>
            </a:pPr>
            <a:endParaRPr lang="en-US" dirty="0" smtClean="0"/>
          </a:p>
          <a:p>
            <a:pPr>
              <a:buNone/>
            </a:pPr>
            <a:r>
              <a:rPr lang="en-US" sz="2400" dirty="0" smtClean="0"/>
              <a:t>Excerpt from Richard Nixon’s State of the Union address given Jan. 30, 1974.</a:t>
            </a:r>
            <a:endParaRPr lang="en-US" sz="2400" dirty="0"/>
          </a:p>
        </p:txBody>
      </p:sp>
      <p:pic>
        <p:nvPicPr>
          <p:cNvPr id="4" name="Picture 3"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5" name="Picture 4"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clrChange>
              <a:clrFrom>
                <a:srgbClr val="BC9471"/>
              </a:clrFrom>
              <a:clrTo>
                <a:srgbClr val="BC9471">
                  <a:alpha val="0"/>
                </a:srgbClr>
              </a:clrTo>
            </a:clrChange>
          </a:blip>
          <a:srcRect l="3522" t="13127" r="7733" b="16864"/>
          <a:stretch>
            <a:fillRect/>
          </a:stretch>
        </p:blipFill>
        <p:spPr bwMode="auto">
          <a:xfrm>
            <a:off x="685800" y="1829901"/>
            <a:ext cx="7924800" cy="5028099"/>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381000" y="1295400"/>
            <a:ext cx="8312150" cy="493713"/>
          </a:xfrm>
          <a:prstGeom prst="rect">
            <a:avLst/>
          </a:prstGeom>
          <a:noFill/>
          <a:ln w="9525">
            <a:noFill/>
            <a:miter lim="800000"/>
            <a:headEnd/>
            <a:tailEnd/>
          </a:ln>
          <a:effectLst/>
        </p:spPr>
      </p:pic>
      <p:pic>
        <p:nvPicPr>
          <p:cNvPr id="7" name="Picture 6" descr="E:\My Documents External\Flyers &amp; Brochures\Logos &amp; Pictures\BSG Logo New.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05600" y="0"/>
            <a:ext cx="2133600" cy="814388"/>
          </a:xfrm>
          <a:prstGeom prst="rect">
            <a:avLst/>
          </a:prstGeom>
          <a:noFill/>
        </p:spPr>
      </p:pic>
      <p:pic>
        <p:nvPicPr>
          <p:cNvPr id="8" name="Picture 7" descr="AAG LOGO.png"/>
          <p:cNvPicPr>
            <a:picLocks noChangeAspect="1"/>
          </p:cNvPicPr>
          <p:nvPr/>
        </p:nvPicPr>
        <p:blipFill>
          <a:blip r:embed="rId5" cstate="print"/>
          <a:stretch>
            <a:fillRect/>
          </a:stretch>
        </p:blipFill>
        <p:spPr>
          <a:xfrm>
            <a:off x="381000" y="152400"/>
            <a:ext cx="2305050" cy="628650"/>
          </a:xfrm>
          <a:prstGeom prst="rect">
            <a:avLst/>
          </a:prstGeom>
        </p:spPr>
      </p:pic>
      <p:sp>
        <p:nvSpPr>
          <p:cNvPr id="9" name="TextBox 8"/>
          <p:cNvSpPr txBox="1"/>
          <p:nvPr/>
        </p:nvSpPr>
        <p:spPr>
          <a:xfrm>
            <a:off x="3276600" y="685800"/>
            <a:ext cx="2979405" cy="523220"/>
          </a:xfrm>
          <a:prstGeom prst="rect">
            <a:avLst/>
          </a:prstGeom>
          <a:noFill/>
        </p:spPr>
        <p:txBody>
          <a:bodyPr wrap="none" rtlCol="0">
            <a:spAutoFit/>
          </a:bodyPr>
          <a:lstStyle/>
          <a:p>
            <a:r>
              <a:rPr lang="en-US" sz="2800" dirty="0" smtClean="0"/>
              <a:t>Integrated Solution</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04800" y="228600"/>
          <a:ext cx="8610602" cy="2362200"/>
        </p:xfrm>
        <a:graphic>
          <a:graphicData uri="http://schemas.openxmlformats.org/drawingml/2006/table">
            <a:tbl>
              <a:tblPr/>
              <a:tblGrid>
                <a:gridCol w="3534482"/>
                <a:gridCol w="1269030"/>
                <a:gridCol w="1269030"/>
                <a:gridCol w="1269030"/>
                <a:gridCol w="1269030"/>
              </a:tblGrid>
              <a:tr h="559763">
                <a:tc>
                  <a:txBody>
                    <a:bodyPr/>
                    <a:lstStyle/>
                    <a:p>
                      <a:pPr algn="l" fontAlgn="ctr"/>
                      <a:r>
                        <a:rPr lang="en-US" sz="1300" b="1" i="0" u="none" strike="noStrike" dirty="0">
                          <a:solidFill>
                            <a:srgbClr val="000000"/>
                          </a:solidFill>
                          <a:latin typeface="Arial"/>
                        </a:rPr>
                        <a:t>  FUEL SAVINGS COMPARISON</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300" b="0" i="0" u="none" strike="noStrike">
                          <a:solidFill>
                            <a:srgbClr val="000000"/>
                          </a:solidFill>
                          <a:latin typeface="Calibri"/>
                        </a:rPr>
                        <a:t>AUTOGAS</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sz="1300" b="0" i="0" u="none" strike="noStrike">
                          <a:solidFill>
                            <a:srgbClr val="000000"/>
                          </a:solidFill>
                          <a:latin typeface="Calibri"/>
                        </a:rPr>
                        <a:t>CNG</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CCFF"/>
                    </a:solidFill>
                  </a:tcPr>
                </a:tc>
                <a:tc>
                  <a:txBody>
                    <a:bodyPr/>
                    <a:lstStyle/>
                    <a:p>
                      <a:pPr algn="ctr" fontAlgn="ctr"/>
                      <a:r>
                        <a:rPr lang="en-US" sz="1300" b="0" i="0" u="none" strike="noStrike">
                          <a:solidFill>
                            <a:srgbClr val="000000"/>
                          </a:solidFill>
                          <a:latin typeface="Calibri"/>
                        </a:rPr>
                        <a:t>ETHANOL</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9D73"/>
                    </a:solidFill>
                  </a:tcPr>
                </a:tc>
                <a:tc>
                  <a:txBody>
                    <a:bodyPr/>
                    <a:lstStyle/>
                    <a:p>
                      <a:pPr algn="ctr" fontAlgn="ctr"/>
                      <a:r>
                        <a:rPr lang="en-US" sz="1300" b="0" i="0" u="none" strike="noStrike">
                          <a:solidFill>
                            <a:srgbClr val="000000"/>
                          </a:solidFill>
                          <a:latin typeface="Calibri"/>
                        </a:rPr>
                        <a:t>ELECTRIC</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C9A3"/>
                    </a:solidFill>
                  </a:tcPr>
                </a:tc>
              </a:tr>
              <a:tr h="535773">
                <a:tc>
                  <a:txBody>
                    <a:bodyPr/>
                    <a:lstStyle/>
                    <a:p>
                      <a:pPr algn="l" fontAlgn="ctr"/>
                      <a:r>
                        <a:rPr lang="it-IT" sz="1000" b="1" i="0" u="none" strike="noStrike">
                          <a:solidFill>
                            <a:srgbClr val="000000"/>
                          </a:solidFill>
                          <a:latin typeface="Calibri"/>
                        </a:rPr>
                        <a:t>  Fuel price per gallon (GGE)</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00" b="0" i="0" u="none" strike="noStrike">
                          <a:solidFill>
                            <a:srgbClr val="000000"/>
                          </a:solidFill>
                          <a:latin typeface="Calibri"/>
                        </a:rPr>
                        <a:t>$2.54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000" b="0" i="0" u="none" strike="noStrike">
                          <a:solidFill>
                            <a:srgbClr val="000000"/>
                          </a:solidFill>
                          <a:latin typeface="Calibri"/>
                        </a:rPr>
                        <a:t>$2.24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0" i="0" u="none" strike="noStrike">
                          <a:solidFill>
                            <a:srgbClr val="000000"/>
                          </a:solidFill>
                          <a:latin typeface="Calibri"/>
                        </a:rPr>
                        <a:t>$3.53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1000" b="0" i="0" u="none" strike="noStrike">
                          <a:solidFill>
                            <a:srgbClr val="000000"/>
                          </a:solidFill>
                          <a:latin typeface="Calibri"/>
                        </a:rPr>
                        <a:t>$3.08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0CE"/>
                    </a:solidFill>
                  </a:tcPr>
                </a:tc>
              </a:tr>
              <a:tr h="407828">
                <a:tc>
                  <a:txBody>
                    <a:bodyPr/>
                    <a:lstStyle/>
                    <a:p>
                      <a:pPr algn="l" fontAlgn="b"/>
                      <a:r>
                        <a:rPr lang="it-IT" sz="1000" b="1" i="0" u="none" strike="noStrike">
                          <a:solidFill>
                            <a:srgbClr val="000000"/>
                          </a:solidFill>
                          <a:latin typeface="Calibri"/>
                        </a:rPr>
                        <a:t>  Fuel savings per gallon (GGE)</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000" b="0" i="0" u="none" strike="noStrike">
                          <a:solidFill>
                            <a:srgbClr val="000000"/>
                          </a:solidFill>
                          <a:latin typeface="Calibri"/>
                        </a:rPr>
                        <a:t>$1.10 </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ctr" fontAlgn="b"/>
                      <a:r>
                        <a:rPr lang="en-US" sz="1000" b="0" i="0" u="none" strike="noStrike">
                          <a:solidFill>
                            <a:srgbClr val="000000"/>
                          </a:solidFill>
                          <a:latin typeface="Calibri"/>
                        </a:rPr>
                        <a:t>$1.26 </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ECFF"/>
                    </a:solidFill>
                  </a:tcPr>
                </a:tc>
                <a:tc>
                  <a:txBody>
                    <a:bodyPr/>
                    <a:lstStyle/>
                    <a:p>
                      <a:pPr algn="ctr" fontAlgn="b"/>
                      <a:r>
                        <a:rPr lang="en-US" sz="1000" b="0" i="0" u="none" strike="noStrike">
                          <a:solidFill>
                            <a:srgbClr val="000000"/>
                          </a:solidFill>
                          <a:latin typeface="Calibri"/>
                        </a:rPr>
                        <a:t>$0.30 </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D0B4"/>
                    </a:solidFill>
                  </a:tcPr>
                </a:tc>
                <a:tc>
                  <a:txBody>
                    <a:bodyPr/>
                    <a:lstStyle/>
                    <a:p>
                      <a:pPr algn="ctr" fontAlgn="b"/>
                      <a:r>
                        <a:rPr lang="en-US" sz="1000" b="0" i="0" u="none" strike="noStrike">
                          <a:solidFill>
                            <a:srgbClr val="000000"/>
                          </a:solidFill>
                          <a:latin typeface="Calibri"/>
                        </a:rPr>
                        <a:t>$0.55 </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FE0CE"/>
                    </a:solidFill>
                  </a:tcPr>
                </a:tc>
              </a:tr>
              <a:tr h="263888">
                <a:tc>
                  <a:txBody>
                    <a:bodyPr/>
                    <a:lstStyle/>
                    <a:p>
                      <a:pPr algn="l" fontAlgn="b"/>
                      <a:r>
                        <a:rPr lang="en-US" sz="600" b="0" i="0" u="none" strike="noStrike">
                          <a:solidFill>
                            <a:srgbClr val="000000"/>
                          </a:solidFill>
                          <a:latin typeface="Calibri"/>
                        </a:rPr>
                        <a:t>   (Based on $3.85/gal gasoline)</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0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10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10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FE0CE"/>
                    </a:solidFill>
                  </a:tcPr>
                </a:tc>
              </a:tr>
              <a:tr h="407828">
                <a:tc>
                  <a:txBody>
                    <a:bodyPr/>
                    <a:lstStyle/>
                    <a:p>
                      <a:pPr algn="l" fontAlgn="b"/>
                      <a:r>
                        <a:rPr lang="en-US" sz="1000" b="1" i="0" u="none" strike="noStrike">
                          <a:solidFill>
                            <a:srgbClr val="000000"/>
                          </a:solidFill>
                          <a:latin typeface="Calibri"/>
                        </a:rPr>
                        <a:t>  GHG emissions reduction </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n-US" sz="1000" b="0" i="0" u="none" strike="noStrike">
                          <a:solidFill>
                            <a:srgbClr val="000000"/>
                          </a:solidFill>
                          <a:latin typeface="Calibri"/>
                        </a:rPr>
                        <a:t>23%</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ctr" fontAlgn="b"/>
                      <a:r>
                        <a:rPr lang="en-US" sz="1000" b="0" i="0" u="none" strike="noStrike">
                          <a:solidFill>
                            <a:srgbClr val="000000"/>
                          </a:solidFill>
                          <a:latin typeface="Calibri"/>
                        </a:rPr>
                        <a:t>28%</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ECFF"/>
                    </a:solidFill>
                  </a:tcPr>
                </a:tc>
                <a:tc>
                  <a:txBody>
                    <a:bodyPr/>
                    <a:lstStyle/>
                    <a:p>
                      <a:pPr algn="ctr" fontAlgn="b"/>
                      <a:r>
                        <a:rPr lang="en-US" sz="1000" b="0" i="0" u="none" strike="noStrike">
                          <a:solidFill>
                            <a:srgbClr val="000000"/>
                          </a:solidFill>
                          <a:latin typeface="Calibri"/>
                        </a:rPr>
                        <a:t>None</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D0B4"/>
                    </a:solidFill>
                  </a:tcPr>
                </a:tc>
                <a:tc>
                  <a:txBody>
                    <a:bodyPr/>
                    <a:lstStyle/>
                    <a:p>
                      <a:pPr algn="ctr" fontAlgn="b"/>
                      <a:r>
                        <a:rPr lang="en-US" sz="1000" b="0" i="0" u="none" strike="noStrike" dirty="0">
                          <a:solidFill>
                            <a:srgbClr val="000000"/>
                          </a:solidFill>
                          <a:latin typeface="Calibri"/>
                        </a:rPr>
                        <a:t>25%</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FE0CE"/>
                    </a:solidFill>
                  </a:tcPr>
                </a:tc>
              </a:tr>
              <a:tr h="187120">
                <a:tc>
                  <a:txBody>
                    <a:bodyPr/>
                    <a:lstStyle/>
                    <a:p>
                      <a:pPr algn="l" fontAlgn="b"/>
                      <a:r>
                        <a:rPr lang="en-US" sz="600" b="0" i="0" u="none" strike="noStrike">
                          <a:solidFill>
                            <a:srgbClr val="000000"/>
                          </a:solidFill>
                          <a:latin typeface="Calibri"/>
                        </a:rPr>
                        <a:t>  (lifecycle emissions vs. gasoline vehicles)</a:t>
                      </a:r>
                    </a:p>
                  </a:txBody>
                  <a:tcPr marL="4991" marR="4991" marT="49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7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en-US" sz="700" b="0" i="0" u="none" strike="noStrike">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5D0B4"/>
                    </a:solidFill>
                  </a:tcPr>
                </a:tc>
                <a:tc>
                  <a:txBody>
                    <a:bodyPr/>
                    <a:lstStyle/>
                    <a:p>
                      <a:pPr algn="ctr" fontAlgn="ctr"/>
                      <a:r>
                        <a:rPr lang="en-US" sz="600" b="0" i="0" u="none" strike="noStrike" dirty="0">
                          <a:solidFill>
                            <a:srgbClr val="000000"/>
                          </a:solidFill>
                          <a:latin typeface="Calibri"/>
                        </a:rPr>
                        <a:t> </a:t>
                      </a:r>
                    </a:p>
                  </a:txBody>
                  <a:tcPr marL="4991" marR="4991" marT="49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FE0CE"/>
                    </a:solidFill>
                  </a:tcPr>
                </a:tc>
              </a:tr>
            </a:tbl>
          </a:graphicData>
        </a:graphic>
      </p:graphicFrame>
      <p:pic>
        <p:nvPicPr>
          <p:cNvPr id="9" name="Picture 7"/>
          <p:cNvPicPr>
            <a:picLocks noChangeAspect="1" noChangeArrowheads="1"/>
          </p:cNvPicPr>
          <p:nvPr/>
        </p:nvPicPr>
        <p:blipFill>
          <a:blip r:embed="rId3" cstate="print"/>
          <a:srcRect/>
          <a:stretch>
            <a:fillRect/>
          </a:stretch>
        </p:blipFill>
        <p:spPr bwMode="auto">
          <a:xfrm>
            <a:off x="381000" y="2743200"/>
            <a:ext cx="4038600" cy="3940893"/>
          </a:xfrm>
          <a:prstGeom prst="rect">
            <a:avLst/>
          </a:prstGeom>
          <a:noFill/>
          <a:ln w="9525">
            <a:noFill/>
            <a:miter lim="800000"/>
            <a:headEnd/>
            <a:tailEnd/>
          </a:ln>
        </p:spPr>
      </p:pic>
      <p:pic>
        <p:nvPicPr>
          <p:cNvPr id="10" name="Picture 8"/>
          <p:cNvPicPr>
            <a:picLocks noChangeAspect="1" noChangeArrowheads="1"/>
          </p:cNvPicPr>
          <p:nvPr/>
        </p:nvPicPr>
        <p:blipFill>
          <a:blip r:embed="rId4" cstate="print"/>
          <a:srcRect/>
          <a:stretch>
            <a:fillRect/>
          </a:stretch>
        </p:blipFill>
        <p:spPr bwMode="auto">
          <a:xfrm>
            <a:off x="5029200" y="2720691"/>
            <a:ext cx="3810000" cy="3984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828800"/>
            <a:ext cx="8686800" cy="914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Question &amp; Answers</a:t>
            </a: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4" descr="E:\My Documents External\Flyers &amp; Brochures\Logos &amp; Pictures\BSG Logo New.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0" y="3124200"/>
            <a:ext cx="2971800" cy="1135063"/>
          </a:xfrm>
          <a:prstGeom prst="rect">
            <a:avLst/>
          </a:prstGeom>
          <a:noFill/>
        </p:spPr>
      </p:pic>
      <p:sp>
        <p:nvSpPr>
          <p:cNvPr id="4" name="Text Box 5"/>
          <p:cNvSpPr txBox="1">
            <a:spLocks noChangeArrowheads="1"/>
          </p:cNvSpPr>
          <p:nvPr/>
        </p:nvSpPr>
        <p:spPr bwMode="auto">
          <a:xfrm>
            <a:off x="6324600" y="3810000"/>
            <a:ext cx="2286000" cy="381000"/>
          </a:xfrm>
          <a:prstGeom prst="rect">
            <a:avLst/>
          </a:prstGeom>
          <a:noFill/>
          <a:ln w="9525">
            <a:noFill/>
            <a:miter lim="800000"/>
            <a:headEnd/>
            <a:tailEnd/>
          </a:ln>
          <a:effectLst/>
        </p:spPr>
        <p:txBody>
          <a:bodyPr wrap="square">
            <a:spAutoFit/>
          </a:bodyPr>
          <a:lstStyle/>
          <a:p>
            <a:r>
              <a:rPr lang="en-US" dirty="0"/>
              <a:t>www.bluestargas.com</a:t>
            </a:r>
          </a:p>
        </p:txBody>
      </p:sp>
      <p:sp>
        <p:nvSpPr>
          <p:cNvPr id="6" name="TextBox 5"/>
          <p:cNvSpPr txBox="1"/>
          <p:nvPr/>
        </p:nvSpPr>
        <p:spPr>
          <a:xfrm>
            <a:off x="304800" y="5169694"/>
            <a:ext cx="2130135" cy="1015663"/>
          </a:xfrm>
          <a:prstGeom prst="rect">
            <a:avLst/>
          </a:prstGeom>
          <a:noFill/>
          <a:effectLst>
            <a:innerShdw blurRad="63500" dist="508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Jeff Stewart</a:t>
            </a:r>
          </a:p>
          <a:p>
            <a:r>
              <a:rPr lang="en-US" sz="1400" dirty="0" smtClean="0"/>
              <a:t>President </a:t>
            </a:r>
          </a:p>
          <a:p>
            <a:r>
              <a:rPr lang="en-US" sz="1400" dirty="0" smtClean="0"/>
              <a:t>Blue Star Gas</a:t>
            </a:r>
          </a:p>
          <a:p>
            <a:r>
              <a:rPr lang="en-US" sz="1400" dirty="0" smtClean="0"/>
              <a:t>jstewart@bluestargas.com</a:t>
            </a:r>
            <a:endParaRPr lang="en-US" sz="1400" dirty="0"/>
          </a:p>
        </p:txBody>
      </p:sp>
      <p:pic>
        <p:nvPicPr>
          <p:cNvPr id="9" name="Picture 8" descr="AAG LOGO.png"/>
          <p:cNvPicPr>
            <a:picLocks noChangeAspect="1"/>
          </p:cNvPicPr>
          <p:nvPr/>
        </p:nvPicPr>
        <p:blipFill>
          <a:blip r:embed="rId3" cstate="print"/>
          <a:stretch>
            <a:fillRect/>
          </a:stretch>
        </p:blipFill>
        <p:spPr>
          <a:xfrm>
            <a:off x="381000" y="3200400"/>
            <a:ext cx="2794000" cy="762000"/>
          </a:xfrm>
          <a:prstGeom prst="rect">
            <a:avLst/>
          </a:prstGeom>
        </p:spPr>
      </p:pic>
      <p:sp>
        <p:nvSpPr>
          <p:cNvPr id="10" name="Rectangle 9"/>
          <p:cNvSpPr/>
          <p:nvPr/>
        </p:nvSpPr>
        <p:spPr>
          <a:xfrm>
            <a:off x="685800" y="3810000"/>
            <a:ext cx="2691186" cy="369332"/>
          </a:xfrm>
          <a:prstGeom prst="rect">
            <a:avLst/>
          </a:prstGeom>
        </p:spPr>
        <p:txBody>
          <a:bodyPr wrap="none">
            <a:spAutoFit/>
          </a:bodyPr>
          <a:lstStyle/>
          <a:p>
            <a:r>
              <a:rPr lang="en-US" dirty="0" smtClean="0"/>
              <a:t>www.allianceautogas.com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10000"/>
          </a:stretch>
        </a:blipFill>
        <a:effectLst/>
      </p:bgPr>
    </p:bg>
    <p:spTree>
      <p:nvGrpSpPr>
        <p:cNvPr id="1" name=""/>
        <p:cNvGrpSpPr/>
        <p:nvPr/>
      </p:nvGrpSpPr>
      <p:grpSpPr>
        <a:xfrm>
          <a:off x="0" y="0"/>
          <a:ext cx="0" cy="0"/>
          <a:chOff x="0" y="0"/>
          <a:chExt cx="0" cy="0"/>
        </a:xfrm>
      </p:grpSpPr>
      <p:sp>
        <p:nvSpPr>
          <p:cNvPr id="4" name="Rectangle 1026"/>
          <p:cNvSpPr txBox="1">
            <a:spLocks noChangeArrowheads="1"/>
          </p:cNvSpPr>
          <p:nvPr/>
        </p:nvSpPr>
        <p:spPr>
          <a:xfrm>
            <a:off x="533400" y="762000"/>
            <a:ext cx="8162925" cy="6413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Company Locations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1027"/>
          <p:cNvSpPr>
            <a:spLocks noChangeArrowheads="1"/>
          </p:cNvSpPr>
          <p:nvPr/>
        </p:nvSpPr>
        <p:spPr bwMode="auto">
          <a:xfrm>
            <a:off x="2895600" y="1371600"/>
            <a:ext cx="4800600" cy="5257800"/>
          </a:xfrm>
          <a:prstGeom prst="rect">
            <a:avLst/>
          </a:prstGeom>
          <a:noFill/>
          <a:ln w="9525">
            <a:noFill/>
            <a:miter lim="800000"/>
            <a:headEnd/>
            <a:tailEnd/>
          </a:ln>
          <a:effectLst/>
        </p:spPr>
        <p:txBody>
          <a:bodyPr/>
          <a:lstStyle/>
          <a:p>
            <a:pPr marL="457200" indent="-457200">
              <a:spcBef>
                <a:spcPct val="20000"/>
              </a:spcBef>
              <a:buClr>
                <a:schemeClr val="folHlink"/>
              </a:buClr>
              <a:buSzPct val="75000"/>
            </a:pPr>
            <a:r>
              <a:rPr lang="en-US" b="1" dirty="0" smtClean="0"/>
              <a:t>Oregon</a:t>
            </a:r>
          </a:p>
          <a:p>
            <a:pPr marL="457200" indent="-457200">
              <a:spcBef>
                <a:spcPct val="20000"/>
              </a:spcBef>
              <a:buClr>
                <a:schemeClr val="folHlink"/>
              </a:buClr>
              <a:buSzPct val="75000"/>
              <a:buFont typeface="Arial" pitchFamily="34" charset="0"/>
              <a:buChar char="•"/>
            </a:pPr>
            <a:r>
              <a:rPr lang="en-US" dirty="0" smtClean="0"/>
              <a:t>Salem, Oregon</a:t>
            </a:r>
          </a:p>
          <a:p>
            <a:pPr marL="457200" indent="-457200">
              <a:spcBef>
                <a:spcPct val="20000"/>
              </a:spcBef>
              <a:buClr>
                <a:schemeClr val="folHlink"/>
              </a:buClr>
              <a:buSzPct val="75000"/>
              <a:buFont typeface="Arial" pitchFamily="34" charset="0"/>
              <a:buChar char="•"/>
            </a:pPr>
            <a:r>
              <a:rPr lang="en-US" dirty="0" smtClean="0"/>
              <a:t>McMinnville, Oregon</a:t>
            </a:r>
          </a:p>
          <a:p>
            <a:pPr marL="457200" indent="-457200">
              <a:spcBef>
                <a:spcPct val="20000"/>
              </a:spcBef>
              <a:buClr>
                <a:schemeClr val="folHlink"/>
              </a:buClr>
              <a:buSzPct val="75000"/>
              <a:buFont typeface="Arial" pitchFamily="34" charset="0"/>
              <a:buChar char="•"/>
            </a:pPr>
            <a:r>
              <a:rPr lang="en-US" dirty="0" smtClean="0"/>
              <a:t>Eugene, Oregon</a:t>
            </a:r>
          </a:p>
          <a:p>
            <a:pPr marL="457200" indent="-457200">
              <a:spcBef>
                <a:spcPct val="20000"/>
              </a:spcBef>
              <a:buClr>
                <a:schemeClr val="folHlink"/>
              </a:buClr>
              <a:buSzPct val="75000"/>
              <a:buFont typeface="Arial" pitchFamily="34" charset="0"/>
              <a:buChar char="•"/>
            </a:pPr>
            <a:r>
              <a:rPr lang="en-US" dirty="0" smtClean="0"/>
              <a:t>Grants </a:t>
            </a:r>
            <a:r>
              <a:rPr lang="en-US" dirty="0"/>
              <a:t>Pass, Oregon</a:t>
            </a:r>
          </a:p>
          <a:p>
            <a:pPr marL="457200" indent="-457200">
              <a:spcBef>
                <a:spcPct val="20000"/>
              </a:spcBef>
              <a:buClr>
                <a:schemeClr val="folHlink"/>
              </a:buClr>
              <a:buSzPct val="75000"/>
              <a:buFont typeface="Arial" pitchFamily="34" charset="0"/>
              <a:buChar char="•"/>
            </a:pPr>
            <a:r>
              <a:rPr lang="en-US" dirty="0"/>
              <a:t>Medford, Oregon</a:t>
            </a:r>
          </a:p>
          <a:p>
            <a:pPr marL="457200" indent="-457200">
              <a:spcBef>
                <a:spcPct val="20000"/>
              </a:spcBef>
              <a:buClr>
                <a:schemeClr val="folHlink"/>
              </a:buClr>
              <a:buSzPct val="75000"/>
              <a:buFont typeface="Arial" pitchFamily="34" charset="0"/>
              <a:buChar char="•"/>
            </a:pPr>
            <a:r>
              <a:rPr lang="en-US" dirty="0" smtClean="0"/>
              <a:t>Brookings, Oregon</a:t>
            </a:r>
          </a:p>
          <a:p>
            <a:pPr marL="457200" indent="-457200">
              <a:spcBef>
                <a:spcPct val="20000"/>
              </a:spcBef>
              <a:buClr>
                <a:schemeClr val="folHlink"/>
              </a:buClr>
              <a:buSzPct val="75000"/>
            </a:pPr>
            <a:r>
              <a:rPr lang="en-US" b="1" dirty="0" smtClean="0"/>
              <a:t>Washington</a:t>
            </a:r>
          </a:p>
          <a:p>
            <a:pPr marL="457200" indent="-457200">
              <a:spcBef>
                <a:spcPct val="20000"/>
              </a:spcBef>
              <a:buClr>
                <a:schemeClr val="folHlink"/>
              </a:buClr>
              <a:buSzPct val="75000"/>
              <a:buFont typeface="Arial" pitchFamily="34" charset="0"/>
              <a:buChar char="•"/>
            </a:pPr>
            <a:r>
              <a:rPr lang="en-US" dirty="0" smtClean="0"/>
              <a:t>Seattle, Washington</a:t>
            </a:r>
          </a:p>
          <a:p>
            <a:pPr marL="457200" indent="-457200">
              <a:spcBef>
                <a:spcPct val="20000"/>
              </a:spcBef>
              <a:buClr>
                <a:schemeClr val="folHlink"/>
              </a:buClr>
              <a:buSzPct val="75000"/>
            </a:pPr>
            <a:r>
              <a:rPr lang="en-US" b="1" dirty="0" smtClean="0"/>
              <a:t>California</a:t>
            </a:r>
            <a:r>
              <a:rPr lang="en-US" dirty="0" smtClean="0"/>
              <a:t> </a:t>
            </a:r>
          </a:p>
          <a:p>
            <a:pPr marL="457200" indent="-457200">
              <a:spcBef>
                <a:spcPct val="20000"/>
              </a:spcBef>
              <a:buClr>
                <a:schemeClr val="folHlink"/>
              </a:buClr>
              <a:buSzPct val="75000"/>
              <a:buFont typeface="Arial" pitchFamily="34" charset="0"/>
              <a:buChar char="•"/>
            </a:pPr>
            <a:r>
              <a:rPr lang="en-US" dirty="0" smtClean="0"/>
              <a:t>Santa Rosa, California</a:t>
            </a:r>
          </a:p>
          <a:p>
            <a:pPr marL="457200" indent="-457200">
              <a:spcBef>
                <a:spcPct val="20000"/>
              </a:spcBef>
              <a:buClr>
                <a:schemeClr val="folHlink"/>
              </a:buClr>
              <a:buSzPct val="75000"/>
              <a:buFont typeface="Arial" pitchFamily="34" charset="0"/>
              <a:buChar char="•"/>
            </a:pPr>
            <a:r>
              <a:rPr lang="en-US" dirty="0" smtClean="0"/>
              <a:t>Mt. Shasta, California</a:t>
            </a:r>
          </a:p>
          <a:p>
            <a:pPr marL="457200" indent="-457200">
              <a:spcBef>
                <a:spcPct val="20000"/>
              </a:spcBef>
              <a:buClr>
                <a:schemeClr val="folHlink"/>
              </a:buClr>
              <a:buSzPct val="75000"/>
              <a:buFont typeface="Arial" pitchFamily="34" charset="0"/>
              <a:buChar char="•"/>
            </a:pPr>
            <a:r>
              <a:rPr lang="en-US" dirty="0" smtClean="0"/>
              <a:t>Redding, California</a:t>
            </a:r>
          </a:p>
          <a:p>
            <a:pPr marL="457200" indent="-457200">
              <a:spcBef>
                <a:spcPct val="20000"/>
              </a:spcBef>
              <a:buClr>
                <a:schemeClr val="folHlink"/>
              </a:buClr>
              <a:buSzPct val="75000"/>
              <a:buFont typeface="Arial" pitchFamily="34" charset="0"/>
              <a:buChar char="•"/>
            </a:pPr>
            <a:r>
              <a:rPr lang="en-US" dirty="0" smtClean="0"/>
              <a:t>Crescent City, California</a:t>
            </a:r>
          </a:p>
          <a:p>
            <a:pPr marL="457200" indent="-457200">
              <a:spcBef>
                <a:spcPct val="20000"/>
              </a:spcBef>
              <a:buClr>
                <a:schemeClr val="folHlink"/>
              </a:buClr>
              <a:buSzPct val="75000"/>
              <a:buFont typeface="Arial" pitchFamily="34" charset="0"/>
              <a:buChar char="•"/>
            </a:pPr>
            <a:r>
              <a:rPr lang="en-US" dirty="0" smtClean="0"/>
              <a:t>Garberville, California</a:t>
            </a:r>
          </a:p>
          <a:p>
            <a:pPr marL="457200" indent="-457200">
              <a:spcBef>
                <a:spcPct val="20000"/>
              </a:spcBef>
              <a:buClr>
                <a:schemeClr val="folHlink"/>
              </a:buClr>
              <a:buSzPct val="75000"/>
              <a:buFont typeface="Arial" pitchFamily="34" charset="0"/>
              <a:buChar char="•"/>
            </a:pPr>
            <a:r>
              <a:rPr lang="en-US" dirty="0" smtClean="0"/>
              <a:t>Clear Lake, California</a:t>
            </a:r>
          </a:p>
          <a:p>
            <a:pPr marL="457200" indent="-457200">
              <a:spcBef>
                <a:spcPct val="20000"/>
              </a:spcBef>
              <a:buClr>
                <a:schemeClr val="folHlink"/>
              </a:buClr>
              <a:buSzPct val="75000"/>
              <a:buFont typeface="Arial" pitchFamily="34" charset="0"/>
              <a:buChar char="•"/>
            </a:pPr>
            <a:endParaRPr lang="en-US" dirty="0"/>
          </a:p>
        </p:txBody>
      </p:sp>
      <p:pic>
        <p:nvPicPr>
          <p:cNvPr id="7" name="Picture 4"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pic>
        <p:nvPicPr>
          <p:cNvPr id="11" name="Picture 10" descr="AAG LOGO.png"/>
          <p:cNvPicPr>
            <a:picLocks noChangeAspect="1"/>
          </p:cNvPicPr>
          <p:nvPr/>
        </p:nvPicPr>
        <p:blipFill>
          <a:blip r:embed="rId4" cstate="print"/>
          <a:stretch>
            <a:fillRect/>
          </a:stretch>
        </p:blipFill>
        <p:spPr>
          <a:xfrm>
            <a:off x="381000" y="152400"/>
            <a:ext cx="2305050" cy="6286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smtClean="0"/>
              <a:t>"We are now paying out $25 billion a year for foreign oil.  Five years ago we paid out only $3 billion annually.  Five years from now, if we do nothing, who knows how many more billions will be flowing out of the United States.  These are not just American dollars, these are American jobs."  </a:t>
            </a:r>
          </a:p>
          <a:p>
            <a:pPr>
              <a:buNone/>
            </a:pPr>
            <a:endParaRPr lang="en-US" dirty="0" smtClean="0"/>
          </a:p>
          <a:p>
            <a:pPr>
              <a:buNone/>
            </a:pPr>
            <a:r>
              <a:rPr lang="en-US" sz="2600" dirty="0" smtClean="0"/>
              <a:t>Excerpt from Gerald Ford’s “Address on Energy Policy” given May 27, 1975</a:t>
            </a:r>
            <a:endParaRPr lang="en-US" sz="2600" dirty="0"/>
          </a:p>
        </p:txBody>
      </p:sp>
      <p:pic>
        <p:nvPicPr>
          <p:cNvPr id="4" name="Picture 3"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5" name="Picture 4"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smtClean="0"/>
          </a:p>
          <a:p>
            <a:endParaRPr lang="en-US" dirty="0" smtClean="0"/>
          </a:p>
          <a:p>
            <a:pPr>
              <a:buNone/>
            </a:pPr>
            <a:r>
              <a:rPr lang="en-US" dirty="0" smtClean="0"/>
              <a:t>"The nation's growing reliance on imports of oil ... threatens the nation's security." </a:t>
            </a:r>
          </a:p>
          <a:p>
            <a:pPr lvl="0">
              <a:buNone/>
            </a:pPr>
            <a:endParaRPr lang="en-US" dirty="0" smtClean="0"/>
          </a:p>
          <a:p>
            <a:pPr lvl="0">
              <a:buNone/>
            </a:pPr>
            <a:endParaRPr lang="en-US" dirty="0" smtClean="0"/>
          </a:p>
          <a:p>
            <a:pPr lvl="0">
              <a:buNone/>
            </a:pPr>
            <a:endParaRPr lang="en-US" dirty="0" smtClean="0"/>
          </a:p>
          <a:p>
            <a:pPr lvl="0">
              <a:buNone/>
            </a:pPr>
            <a:r>
              <a:rPr lang="en-US" sz="2400" dirty="0" smtClean="0"/>
              <a:t>Excerpt from President Clinton’s “Statement on Energy Security given Feb. 16, 1995.</a:t>
            </a:r>
          </a:p>
          <a:p>
            <a:pPr>
              <a:buNone/>
            </a:pPr>
            <a:endParaRPr lang="en-US" dirty="0"/>
          </a:p>
        </p:txBody>
      </p:sp>
      <p:pic>
        <p:nvPicPr>
          <p:cNvPr id="4" name="Picture 3"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5" name="Picture 4"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pPr>
              <a:buNone/>
            </a:pPr>
            <a:r>
              <a:rPr lang="en-US" dirty="0" smtClean="0"/>
              <a:t>“We cannot keep going from shock to trance on the issue of energy security.” </a:t>
            </a:r>
          </a:p>
          <a:p>
            <a:pPr>
              <a:buNone/>
            </a:pPr>
            <a:endParaRPr lang="en-US" dirty="0" smtClean="0"/>
          </a:p>
          <a:p>
            <a:pPr>
              <a:buNone/>
            </a:pPr>
            <a:endParaRPr lang="en-US" dirty="0" smtClean="0"/>
          </a:p>
          <a:p>
            <a:pPr>
              <a:buNone/>
            </a:pPr>
            <a:r>
              <a:rPr lang="en-US" sz="2400" dirty="0" smtClean="0"/>
              <a:t>President Obama, March 30, 2011.</a:t>
            </a:r>
            <a:endParaRPr lang="en-US" sz="2400" dirty="0"/>
          </a:p>
        </p:txBody>
      </p:sp>
      <p:pic>
        <p:nvPicPr>
          <p:cNvPr id="4" name="Picture 3"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5" name="Picture 4"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US" dirty="0" smtClean="0"/>
              <a:t>Step 1: “Increase Demand”</a:t>
            </a:r>
          </a:p>
          <a:p>
            <a:pPr lvl="0">
              <a:buNone/>
            </a:pPr>
            <a:endParaRPr lang="en-US" dirty="0" smtClean="0"/>
          </a:p>
          <a:p>
            <a:pPr lvl="0">
              <a:buNone/>
            </a:pPr>
            <a:r>
              <a:rPr lang="en-US" dirty="0" smtClean="0"/>
              <a:t>Step 2: “Reduce Supply”</a:t>
            </a:r>
          </a:p>
          <a:p>
            <a:pPr lvl="0">
              <a:buNone/>
            </a:pPr>
            <a:endParaRPr lang="en-US" dirty="0" smtClean="0"/>
          </a:p>
          <a:p>
            <a:pPr lvl="0">
              <a:buNone/>
            </a:pPr>
            <a:r>
              <a:rPr lang="en-US" dirty="0" smtClean="0"/>
              <a:t>Step 3: “Buy all the rest of what we need from 		people that hate us.” </a:t>
            </a:r>
          </a:p>
          <a:p>
            <a:pPr lvl="0">
              <a:buNone/>
            </a:pPr>
            <a:r>
              <a:rPr lang="en-US" dirty="0" smtClean="0"/>
              <a:t>						</a:t>
            </a:r>
            <a:r>
              <a:rPr lang="en-US" sz="2400" dirty="0" smtClean="0"/>
              <a:t>Peter Schwartz GBN</a:t>
            </a:r>
            <a:endParaRPr lang="en-US" sz="2400" dirty="0"/>
          </a:p>
        </p:txBody>
      </p:sp>
      <p:pic>
        <p:nvPicPr>
          <p:cNvPr id="4" name="Picture 3"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5" name="Picture 4"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6904" y="284529"/>
          <a:ext cx="8670192" cy="62889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smtClean="0"/>
              <a:t>Four Premises</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One</a:t>
            </a:r>
            <a:r>
              <a:rPr lang="en-US" dirty="0" smtClean="0"/>
              <a:t>: </a:t>
            </a:r>
            <a:r>
              <a:rPr lang="en-US" i="1" dirty="0" smtClean="0"/>
              <a:t>“Alternative Fuels” </a:t>
            </a:r>
            <a:r>
              <a:rPr lang="en-US" i="1" u="sng" dirty="0" smtClean="0"/>
              <a:t>to</a:t>
            </a:r>
            <a:r>
              <a:rPr lang="en-US" i="1" dirty="0" smtClean="0"/>
              <a:t> gasoline and diesel fuel</a:t>
            </a:r>
            <a:r>
              <a:rPr lang="en-US" b="1" i="1" dirty="0" smtClean="0"/>
              <a:t>.</a:t>
            </a:r>
            <a:endParaRPr lang="en-US" dirty="0" smtClean="0"/>
          </a:p>
          <a:p>
            <a:pPr lvl="0"/>
            <a:r>
              <a:rPr lang="en-US" b="1" dirty="0" smtClean="0"/>
              <a:t>Two</a:t>
            </a:r>
            <a:r>
              <a:rPr lang="en-US" dirty="0" smtClean="0"/>
              <a:t>: </a:t>
            </a:r>
            <a:r>
              <a:rPr lang="en-US" i="1" dirty="0" smtClean="0"/>
              <a:t>Our addiction to foreign oil places our national security at risk</a:t>
            </a:r>
            <a:endParaRPr lang="en-US" dirty="0" smtClean="0"/>
          </a:p>
          <a:p>
            <a:pPr lvl="0"/>
            <a:r>
              <a:rPr lang="en-US" b="1" dirty="0" smtClean="0"/>
              <a:t>Three</a:t>
            </a:r>
            <a:r>
              <a:rPr lang="en-US" dirty="0" smtClean="0"/>
              <a:t>:  </a:t>
            </a:r>
            <a:r>
              <a:rPr lang="en-US" i="1" dirty="0" smtClean="0"/>
              <a:t>Transportation is a good place to look for alternatives and find remedies.</a:t>
            </a:r>
            <a:endParaRPr lang="en-US" dirty="0" smtClean="0"/>
          </a:p>
          <a:p>
            <a:r>
              <a:rPr lang="en-US" b="1" dirty="0" smtClean="0"/>
              <a:t>Four: </a:t>
            </a:r>
            <a:r>
              <a:rPr lang="en-US" i="1" dirty="0" smtClean="0"/>
              <a:t>Since the PROBLEM is</a:t>
            </a:r>
            <a:r>
              <a:rPr lang="en-US" dirty="0" smtClean="0"/>
              <a:t> </a:t>
            </a:r>
            <a:r>
              <a:rPr lang="en-US" i="1" dirty="0" smtClean="0"/>
              <a:t>HERE TODAY </a:t>
            </a:r>
            <a:r>
              <a:rPr lang="en-US" i="1" u="sng" dirty="0" smtClean="0"/>
              <a:t>we must consider technologies that are HERE TODAY</a:t>
            </a:r>
            <a:r>
              <a:rPr lang="en-US" i="1" dirty="0" smtClean="0"/>
              <a:t>. </a:t>
            </a:r>
            <a:endParaRPr lang="en-US" dirty="0"/>
          </a:p>
        </p:txBody>
      </p:sp>
      <p:pic>
        <p:nvPicPr>
          <p:cNvPr id="4" name="Picture 3"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5" name="Picture 4"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a:bodyPr>
          <a:lstStyle/>
          <a:p>
            <a:r>
              <a:rPr lang="en-US" dirty="0" err="1" smtClean="0"/>
              <a:t>Deutche</a:t>
            </a:r>
            <a:r>
              <a:rPr lang="en-US" dirty="0" smtClean="0"/>
              <a:t> Bank Economic Study - 2010</a:t>
            </a:r>
            <a:endParaRPr lang="en-US" dirty="0"/>
          </a:p>
        </p:txBody>
      </p:sp>
      <p:sp>
        <p:nvSpPr>
          <p:cNvPr id="3" name="Content Placeholder 2"/>
          <p:cNvSpPr>
            <a:spLocks noGrp="1"/>
          </p:cNvSpPr>
          <p:nvPr>
            <p:ph idx="1"/>
          </p:nvPr>
        </p:nvSpPr>
        <p:spPr/>
        <p:txBody>
          <a:bodyPr/>
          <a:lstStyle/>
          <a:p>
            <a:pPr lvl="0" algn="ctr">
              <a:buNone/>
            </a:pPr>
            <a:endParaRPr lang="en-US" b="1" i="1" dirty="0" smtClean="0"/>
          </a:p>
          <a:p>
            <a:pPr lvl="0" algn="ctr">
              <a:buNone/>
            </a:pPr>
            <a:endParaRPr lang="en-US" b="1" i="1" dirty="0" smtClean="0"/>
          </a:p>
          <a:p>
            <a:pPr lvl="0" algn="ctr">
              <a:buNone/>
            </a:pPr>
            <a:r>
              <a:rPr lang="en-US" b="1" i="1" dirty="0" smtClean="0"/>
              <a:t>“For every one cent increase in gas cost there's an annual $1.4 billion dollar loss in Consumer spending. ”</a:t>
            </a:r>
            <a:endParaRPr lang="en-US" dirty="0" smtClean="0"/>
          </a:p>
          <a:p>
            <a:endParaRPr lang="en-US" dirty="0"/>
          </a:p>
        </p:txBody>
      </p:sp>
      <p:pic>
        <p:nvPicPr>
          <p:cNvPr id="4" name="Picture 3" descr="AAG LOGO.png"/>
          <p:cNvPicPr>
            <a:picLocks noChangeAspect="1"/>
          </p:cNvPicPr>
          <p:nvPr/>
        </p:nvPicPr>
        <p:blipFill>
          <a:blip r:embed="rId2" cstate="print"/>
          <a:stretch>
            <a:fillRect/>
          </a:stretch>
        </p:blipFill>
        <p:spPr>
          <a:xfrm>
            <a:off x="381000" y="152400"/>
            <a:ext cx="2305050" cy="628650"/>
          </a:xfrm>
          <a:prstGeom prst="rect">
            <a:avLst/>
          </a:prstGeom>
        </p:spPr>
      </p:pic>
      <p:pic>
        <p:nvPicPr>
          <p:cNvPr id="5" name="Picture 4" descr="E:\My Documents External\Flyers &amp; Brochures\Logos &amp; Pictures\BSG Logo Ne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0"/>
            <a:ext cx="2133600" cy="8143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10181</TotalTime>
  <Words>706</Words>
  <Application>Microsoft Office PowerPoint</Application>
  <PresentationFormat>On-screen Show (4:3)</PresentationFormat>
  <Paragraphs>188</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Premises</vt:lpstr>
      <vt:lpstr>Deutche Bank Economic Study - 2010</vt:lpstr>
      <vt:lpstr>PowerPoint Presentation</vt:lpstr>
      <vt:lpstr>PowerPoint Presentation</vt:lpstr>
      <vt:lpstr>PowerPoint Presentation</vt:lpstr>
      <vt:lpstr>Seven Criteria for Alt Fuel Considerations</vt:lpstr>
      <vt:lpstr>PowerPoint Presentation</vt:lpstr>
      <vt:lpstr>PowerPoint Presentation</vt:lpstr>
      <vt:lpstr>PowerPoint Presentation</vt:lpstr>
      <vt:lpstr>PowerPoint Presentation</vt:lpstr>
      <vt:lpstr>What About Cost, Range and Payload?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Stewart</dc:creator>
  <cp:lastModifiedBy>J. Thomas Ranken</cp:lastModifiedBy>
  <cp:revision>199</cp:revision>
  <dcterms:created xsi:type="dcterms:W3CDTF">2011-12-05T21:54:04Z</dcterms:created>
  <dcterms:modified xsi:type="dcterms:W3CDTF">2011-12-05T23:14:43Z</dcterms:modified>
</cp:coreProperties>
</file>