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wmontague" initials="k"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Sheet1!$B$57</c:f>
              <c:strCache>
                <c:ptCount val="1"/>
                <c:pt idx="0">
                  <c:v>Offshore</c:v>
                </c:pt>
              </c:strCache>
            </c:strRef>
          </c:tx>
          <c:spPr>
            <a:solidFill>
              <a:srgbClr val="1F497D">
                <a:lumMod val="75000"/>
                <a:alpha val="84000"/>
              </a:srgbClr>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Sheet1!$B$58:$B$88</c:f>
              <c:numCache>
                <c:formatCode>0.00</c:formatCode>
                <c:ptCount val="31"/>
                <c:pt idx="0">
                  <c:v>9.2328767123287676</c:v>
                </c:pt>
                <c:pt idx="1">
                  <c:v>8.4931506849314999</c:v>
                </c:pt>
                <c:pt idx="2">
                  <c:v>8.1643835616438309</c:v>
                </c:pt>
                <c:pt idx="3">
                  <c:v>7.1780821917808408</c:v>
                </c:pt>
                <c:pt idx="4">
                  <c:v>7.3424657534246593</c:v>
                </c:pt>
                <c:pt idx="5">
                  <c:v>7.2602739726027403</c:v>
                </c:pt>
                <c:pt idx="6">
                  <c:v>7.397260273972603</c:v>
                </c:pt>
                <c:pt idx="7">
                  <c:v>7.6164383561643785</c:v>
                </c:pt>
                <c:pt idx="8">
                  <c:v>7.6438356164383361</c:v>
                </c:pt>
                <c:pt idx="9">
                  <c:v>7.8356164383561637</c:v>
                </c:pt>
                <c:pt idx="10">
                  <c:v>7.9726027397260424</c:v>
                </c:pt>
                <c:pt idx="11">
                  <c:v>8</c:v>
                </c:pt>
                <c:pt idx="12">
                  <c:v>8.328767123287669</c:v>
                </c:pt>
                <c:pt idx="13">
                  <c:v>8.8767123287671268</c:v>
                </c:pt>
                <c:pt idx="14">
                  <c:v>9.2602739726027359</c:v>
                </c:pt>
                <c:pt idx="15">
                  <c:v>9.5342465753424666</c:v>
                </c:pt>
                <c:pt idx="16">
                  <c:v>9.5342465753424666</c:v>
                </c:pt>
                <c:pt idx="17">
                  <c:v>9.5068493150685267</c:v>
                </c:pt>
                <c:pt idx="18">
                  <c:v>9.287671232876713</c:v>
                </c:pt>
                <c:pt idx="19">
                  <c:v>9.369863013698664</c:v>
                </c:pt>
                <c:pt idx="20">
                  <c:v>9.4794520547945247</c:v>
                </c:pt>
                <c:pt idx="21">
                  <c:v>10.136986301369864</c:v>
                </c:pt>
                <c:pt idx="22">
                  <c:v>10.43835616438353</c:v>
                </c:pt>
                <c:pt idx="23">
                  <c:v>10.63013698630137</c:v>
                </c:pt>
                <c:pt idx="24">
                  <c:v>10.876712328767159</c:v>
                </c:pt>
                <c:pt idx="25">
                  <c:v>10.712328767123257</c:v>
                </c:pt>
                <c:pt idx="26">
                  <c:v>10.657534246575386</c:v>
                </c:pt>
                <c:pt idx="27">
                  <c:v>10.794520547945204</c:v>
                </c:pt>
                <c:pt idx="28">
                  <c:v>11.753424657534282</c:v>
                </c:pt>
                <c:pt idx="29">
                  <c:v>11.863013698630137</c:v>
                </c:pt>
                <c:pt idx="30">
                  <c:v>11.863013698630137</c:v>
                </c:pt>
              </c:numCache>
            </c:numRef>
          </c:val>
        </c:ser>
        <c:ser>
          <c:idx val="1"/>
          <c:order val="1"/>
          <c:tx>
            <c:strRef>
              <c:f>Sheet1!$C$57</c:f>
              <c:strCache>
                <c:ptCount val="1"/>
                <c:pt idx="0">
                  <c:v>Onshore conventional</c:v>
                </c:pt>
              </c:strCache>
            </c:strRef>
          </c:tx>
          <c:spPr>
            <a:solidFill>
              <a:schemeClr val="tx2">
                <a:lumMod val="60000"/>
                <a:lumOff val="40000"/>
              </a:schemeClr>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Sheet1!$C$58:$C$88</c:f>
              <c:numCache>
                <c:formatCode>0.00</c:formatCode>
                <c:ptCount val="31"/>
                <c:pt idx="0">
                  <c:v>31.972602739725865</c:v>
                </c:pt>
                <c:pt idx="1">
                  <c:v>33.287671232876718</c:v>
                </c:pt>
                <c:pt idx="2">
                  <c:v>34.630136986301515</c:v>
                </c:pt>
                <c:pt idx="3">
                  <c:v>38.630136986301508</c:v>
                </c:pt>
                <c:pt idx="4">
                  <c:v>35.643835616438359</c:v>
                </c:pt>
                <c:pt idx="5">
                  <c:v>33.369863013698371</c:v>
                </c:pt>
                <c:pt idx="6">
                  <c:v>31.315068493150758</c:v>
                </c:pt>
                <c:pt idx="7">
                  <c:v>30.082191780821834</c:v>
                </c:pt>
                <c:pt idx="8">
                  <c:v>28.794520547945108</c:v>
                </c:pt>
                <c:pt idx="9">
                  <c:v>28.219178082191785</c:v>
                </c:pt>
                <c:pt idx="10">
                  <c:v>28.383561643835616</c:v>
                </c:pt>
                <c:pt idx="11">
                  <c:v>28.027397260273972</c:v>
                </c:pt>
                <c:pt idx="12">
                  <c:v>27.726027397260211</c:v>
                </c:pt>
                <c:pt idx="13">
                  <c:v>27.369863013698712</c:v>
                </c:pt>
                <c:pt idx="14">
                  <c:v>27.150684931506849</c:v>
                </c:pt>
                <c:pt idx="15">
                  <c:v>26.931506849314999</c:v>
                </c:pt>
                <c:pt idx="16">
                  <c:v>26.575342465753423</c:v>
                </c:pt>
                <c:pt idx="17">
                  <c:v>26.602739726027316</c:v>
                </c:pt>
                <c:pt idx="18">
                  <c:v>25.890410958904109</c:v>
                </c:pt>
                <c:pt idx="19">
                  <c:v>25.369863013698712</c:v>
                </c:pt>
                <c:pt idx="20">
                  <c:v>25.342465753424658</c:v>
                </c:pt>
                <c:pt idx="21">
                  <c:v>25.342465753424658</c:v>
                </c:pt>
                <c:pt idx="22">
                  <c:v>25.315068493150761</c:v>
                </c:pt>
                <c:pt idx="23">
                  <c:v>25.369863013698712</c:v>
                </c:pt>
                <c:pt idx="24">
                  <c:v>25.287671232876686</c:v>
                </c:pt>
                <c:pt idx="25">
                  <c:v>25.342465753424658</c:v>
                </c:pt>
                <c:pt idx="26">
                  <c:v>25.342465753424658</c:v>
                </c:pt>
                <c:pt idx="27">
                  <c:v>25.342465753424658</c:v>
                </c:pt>
                <c:pt idx="28">
                  <c:v>25.041095890410961</c:v>
                </c:pt>
                <c:pt idx="29">
                  <c:v>25.123287671232877</c:v>
                </c:pt>
                <c:pt idx="30">
                  <c:v>25.041095890410961</c:v>
                </c:pt>
              </c:numCache>
            </c:numRef>
          </c:val>
        </c:ser>
        <c:ser>
          <c:idx val="2"/>
          <c:order val="2"/>
          <c:tx>
            <c:strRef>
              <c:f>Sheet1!$D$57</c:f>
              <c:strCache>
                <c:ptCount val="1"/>
                <c:pt idx="0">
                  <c:v>Coalbed Methane</c:v>
                </c:pt>
              </c:strCache>
            </c:strRef>
          </c:tx>
          <c:spPr>
            <a:solidFill>
              <a:srgbClr val="00B0F0"/>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Sheet1!$D$58:$D$88</c:f>
              <c:numCache>
                <c:formatCode>0.00</c:formatCode>
                <c:ptCount val="31"/>
                <c:pt idx="0">
                  <c:v>4.7945205479451776</c:v>
                </c:pt>
                <c:pt idx="1">
                  <c:v>5.0410958904109595</c:v>
                </c:pt>
                <c:pt idx="2">
                  <c:v>5.2328767123287694</c:v>
                </c:pt>
                <c:pt idx="3">
                  <c:v>5.3972602739726021</c:v>
                </c:pt>
                <c:pt idx="4">
                  <c:v>6</c:v>
                </c:pt>
                <c:pt idx="5">
                  <c:v>5.6712328767123283</c:v>
                </c:pt>
                <c:pt idx="6">
                  <c:v>5.4246575342465748</c:v>
                </c:pt>
                <c:pt idx="7">
                  <c:v>5.2876712328767095</c:v>
                </c:pt>
                <c:pt idx="8">
                  <c:v>5.0958904109589049</c:v>
                </c:pt>
                <c:pt idx="9">
                  <c:v>5.0684931506849322</c:v>
                </c:pt>
                <c:pt idx="10">
                  <c:v>5.1780821917808408</c:v>
                </c:pt>
                <c:pt idx="11">
                  <c:v>5.1780821917808408</c:v>
                </c:pt>
                <c:pt idx="12">
                  <c:v>5.1780821917808408</c:v>
                </c:pt>
                <c:pt idx="13">
                  <c:v>5.1506849315068335</c:v>
                </c:pt>
                <c:pt idx="14">
                  <c:v>5.1232876712328776</c:v>
                </c:pt>
                <c:pt idx="15">
                  <c:v>5.1506849315068335</c:v>
                </c:pt>
                <c:pt idx="16">
                  <c:v>5.0958904109589049</c:v>
                </c:pt>
                <c:pt idx="17">
                  <c:v>5.0958904109589049</c:v>
                </c:pt>
                <c:pt idx="18">
                  <c:v>4.8493150684931505</c:v>
                </c:pt>
                <c:pt idx="19">
                  <c:v>4.7123287671232879</c:v>
                </c:pt>
                <c:pt idx="20">
                  <c:v>4.8493150684931505</c:v>
                </c:pt>
                <c:pt idx="21">
                  <c:v>4.904109589041096</c:v>
                </c:pt>
                <c:pt idx="22">
                  <c:v>4.9315068493150687</c:v>
                </c:pt>
                <c:pt idx="23">
                  <c:v>4.9863013698630194</c:v>
                </c:pt>
                <c:pt idx="24">
                  <c:v>5.0136986301369868</c:v>
                </c:pt>
                <c:pt idx="25">
                  <c:v>5.0684931506849322</c:v>
                </c:pt>
                <c:pt idx="26">
                  <c:v>5.1232876712328776</c:v>
                </c:pt>
                <c:pt idx="27">
                  <c:v>5.1780821917808408</c:v>
                </c:pt>
                <c:pt idx="28">
                  <c:v>5.1506849315068335</c:v>
                </c:pt>
                <c:pt idx="29">
                  <c:v>5.2328767123287694</c:v>
                </c:pt>
                <c:pt idx="30">
                  <c:v>5.2876712328767095</c:v>
                </c:pt>
              </c:numCache>
            </c:numRef>
          </c:val>
        </c:ser>
        <c:ser>
          <c:idx val="3"/>
          <c:order val="3"/>
          <c:tx>
            <c:strRef>
              <c:f>Sheet1!$E$57</c:f>
              <c:strCache>
                <c:ptCount val="1"/>
                <c:pt idx="0">
                  <c:v>Shale Gas</c:v>
                </c:pt>
              </c:strCache>
            </c:strRef>
          </c:tx>
          <c:spPr>
            <a:solidFill>
              <a:srgbClr val="0070C0"/>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Sheet1!$E$58:$E$88</c:f>
              <c:numCache>
                <c:formatCode>0.00</c:formatCode>
                <c:ptCount val="31"/>
                <c:pt idx="0">
                  <c:v>2.1917808219178085</c:v>
                </c:pt>
                <c:pt idx="1">
                  <c:v>2.7397260273972601</c:v>
                </c:pt>
                <c:pt idx="2">
                  <c:v>3.1506849315068477</c:v>
                </c:pt>
                <c:pt idx="3">
                  <c:v>4.0821917808219181</c:v>
                </c:pt>
                <c:pt idx="4">
                  <c:v>6.4657534246575414</c:v>
                </c:pt>
                <c:pt idx="5">
                  <c:v>7.5342465753424674</c:v>
                </c:pt>
                <c:pt idx="6">
                  <c:v>8.2739726027397182</c:v>
                </c:pt>
                <c:pt idx="7">
                  <c:v>9.0136986301369877</c:v>
                </c:pt>
                <c:pt idx="8">
                  <c:v>9.4520547945205546</c:v>
                </c:pt>
                <c:pt idx="9">
                  <c:v>9.8630136986301373</c:v>
                </c:pt>
                <c:pt idx="10">
                  <c:v>10.547945205479451</c:v>
                </c:pt>
                <c:pt idx="11">
                  <c:v>10.9041095890411</c:v>
                </c:pt>
                <c:pt idx="12">
                  <c:v>11.232876712328766</c:v>
                </c:pt>
                <c:pt idx="13">
                  <c:v>11.53424657534247</c:v>
                </c:pt>
                <c:pt idx="14">
                  <c:v>11.917808219178086</c:v>
                </c:pt>
                <c:pt idx="15">
                  <c:v>12.356164383561676</c:v>
                </c:pt>
                <c:pt idx="16">
                  <c:v>12.63013698630137</c:v>
                </c:pt>
                <c:pt idx="17">
                  <c:v>13.095890410958924</c:v>
                </c:pt>
                <c:pt idx="18">
                  <c:v>13.287671232876711</c:v>
                </c:pt>
                <c:pt idx="19">
                  <c:v>13.397260273972602</c:v>
                </c:pt>
                <c:pt idx="20">
                  <c:v>13.53424657534247</c:v>
                </c:pt>
                <c:pt idx="21">
                  <c:v>13.78082191780822</c:v>
                </c:pt>
                <c:pt idx="22">
                  <c:v>14</c:v>
                </c:pt>
                <c:pt idx="23">
                  <c:v>14.356164383561676</c:v>
                </c:pt>
                <c:pt idx="24">
                  <c:v>14.68493150684932</c:v>
                </c:pt>
                <c:pt idx="25">
                  <c:v>15.068493150684954</c:v>
                </c:pt>
                <c:pt idx="26">
                  <c:v>15.452054794520556</c:v>
                </c:pt>
                <c:pt idx="27">
                  <c:v>15.753424657534284</c:v>
                </c:pt>
                <c:pt idx="28">
                  <c:v>15.80821917808219</c:v>
                </c:pt>
                <c:pt idx="29">
                  <c:v>16.164383561643827</c:v>
                </c:pt>
                <c:pt idx="30">
                  <c:v>16.43835616438356</c:v>
                </c:pt>
              </c:numCache>
            </c:numRef>
          </c:val>
        </c:ser>
        <c:ser>
          <c:idx val="4"/>
          <c:order val="4"/>
          <c:tx>
            <c:strRef>
              <c:f>Sheet1!$F$57</c:f>
              <c:strCache>
                <c:ptCount val="1"/>
                <c:pt idx="0">
                  <c:v>Alaska</c:v>
                </c:pt>
              </c:strCache>
            </c:strRef>
          </c:tx>
          <c:spPr>
            <a:solidFill>
              <a:srgbClr val="00B0F0">
                <a:alpha val="55000"/>
              </a:srgbClr>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Sheet1!$F$58:$F$88</c:f>
              <c:numCache>
                <c:formatCode>0.00</c:formatCode>
                <c:ptCount val="31"/>
                <c:pt idx="0">
                  <c:v>1.2602739726027401</c:v>
                </c:pt>
                <c:pt idx="1">
                  <c:v>1.1506849315068561</c:v>
                </c:pt>
                <c:pt idx="2">
                  <c:v>1.1232876712328781</c:v>
                </c:pt>
                <c:pt idx="3">
                  <c:v>1.0410958904109551</c:v>
                </c:pt>
                <c:pt idx="4">
                  <c:v>0.98630136986301142</c:v>
                </c:pt>
                <c:pt idx="5">
                  <c:v>0.95890410958904104</c:v>
                </c:pt>
                <c:pt idx="6">
                  <c:v>0.87671232876712257</c:v>
                </c:pt>
                <c:pt idx="7">
                  <c:v>0.82191780821918048</c:v>
                </c:pt>
                <c:pt idx="8">
                  <c:v>0.82191780821918048</c:v>
                </c:pt>
                <c:pt idx="9">
                  <c:v>0.79452054794520355</c:v>
                </c:pt>
                <c:pt idx="10">
                  <c:v>0.79452054794520355</c:v>
                </c:pt>
                <c:pt idx="11">
                  <c:v>0.76712328767123295</c:v>
                </c:pt>
                <c:pt idx="12">
                  <c:v>0.76712328767123295</c:v>
                </c:pt>
                <c:pt idx="13">
                  <c:v>0.76712328767123295</c:v>
                </c:pt>
                <c:pt idx="14">
                  <c:v>0.73972602739726034</c:v>
                </c:pt>
                <c:pt idx="15">
                  <c:v>0.73972602739726034</c:v>
                </c:pt>
                <c:pt idx="16">
                  <c:v>0.73972602739726034</c:v>
                </c:pt>
                <c:pt idx="17">
                  <c:v>0.76712328767123295</c:v>
                </c:pt>
                <c:pt idx="18">
                  <c:v>2.9589041095890387</c:v>
                </c:pt>
                <c:pt idx="19">
                  <c:v>5.1506849315068335</c:v>
                </c:pt>
                <c:pt idx="20">
                  <c:v>5.1506849315068335</c:v>
                </c:pt>
                <c:pt idx="21">
                  <c:v>5.1506849315068335</c:v>
                </c:pt>
                <c:pt idx="22">
                  <c:v>5.1506849315068335</c:v>
                </c:pt>
                <c:pt idx="23">
                  <c:v>5.1506849315068335</c:v>
                </c:pt>
                <c:pt idx="24">
                  <c:v>5.1506849315068335</c:v>
                </c:pt>
                <c:pt idx="25">
                  <c:v>5.1506849315068335</c:v>
                </c:pt>
                <c:pt idx="26">
                  <c:v>5.1506849315068335</c:v>
                </c:pt>
                <c:pt idx="27">
                  <c:v>5.1232876712328776</c:v>
                </c:pt>
                <c:pt idx="28">
                  <c:v>5.1232876712328776</c:v>
                </c:pt>
                <c:pt idx="29">
                  <c:v>5.1232876712328776</c:v>
                </c:pt>
                <c:pt idx="30">
                  <c:v>5.1232876712328776</c:v>
                </c:pt>
              </c:numCache>
            </c:numRef>
          </c:val>
        </c:ser>
        <c:ser>
          <c:idx val="6"/>
          <c:order val="6"/>
          <c:tx>
            <c:strRef>
              <c:f>Sheet1!$H$57</c:f>
              <c:strCache>
                <c:ptCount val="1"/>
                <c:pt idx="0">
                  <c:v>Pipeline Imports</c:v>
                </c:pt>
              </c:strCache>
            </c:strRef>
          </c:tx>
          <c:spPr>
            <a:solidFill>
              <a:schemeClr val="accent5">
                <a:lumMod val="75000"/>
              </a:schemeClr>
            </a:solidFill>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Sheet1!$H$58:$H$88</c:f>
              <c:numCache>
                <c:formatCode>0.00</c:formatCode>
                <c:ptCount val="31"/>
                <c:pt idx="0">
                  <c:v>8.3387901355862777</c:v>
                </c:pt>
                <c:pt idx="1">
                  <c:v>8.0519720771569396</c:v>
                </c:pt>
                <c:pt idx="2">
                  <c:v>8.4001851857142853</c:v>
                </c:pt>
                <c:pt idx="3">
                  <c:v>7.3128701498980355</c:v>
                </c:pt>
                <c:pt idx="4">
                  <c:v>6.1565202651817685</c:v>
                </c:pt>
                <c:pt idx="5">
                  <c:v>5.501501002687581</c:v>
                </c:pt>
                <c:pt idx="6">
                  <c:v>5.0914637644729588</c:v>
                </c:pt>
                <c:pt idx="7">
                  <c:v>4.3023616966298404</c:v>
                </c:pt>
                <c:pt idx="8">
                  <c:v>4.2393326722256104</c:v>
                </c:pt>
                <c:pt idx="9">
                  <c:v>4.1384641216583322</c:v>
                </c:pt>
                <c:pt idx="10">
                  <c:v>4.1412207938576424</c:v>
                </c:pt>
                <c:pt idx="11">
                  <c:v>4.0920703510045868</c:v>
                </c:pt>
                <c:pt idx="12">
                  <c:v>4.2690091714772578</c:v>
                </c:pt>
                <c:pt idx="13">
                  <c:v>4.271031204472612</c:v>
                </c:pt>
                <c:pt idx="14">
                  <c:v>4.1407639329585084</c:v>
                </c:pt>
                <c:pt idx="15">
                  <c:v>4.0755645160008775</c:v>
                </c:pt>
                <c:pt idx="16">
                  <c:v>4.567027976818598</c:v>
                </c:pt>
                <c:pt idx="17">
                  <c:v>4.7753624370291492</c:v>
                </c:pt>
                <c:pt idx="18">
                  <c:v>4.8769737217014191</c:v>
                </c:pt>
                <c:pt idx="19">
                  <c:v>5.394116648695249</c:v>
                </c:pt>
                <c:pt idx="20">
                  <c:v>5.6241475039394295</c:v>
                </c:pt>
                <c:pt idx="21">
                  <c:v>5.9158965168076278</c:v>
                </c:pt>
                <c:pt idx="22">
                  <c:v>6.3379210108684045</c:v>
                </c:pt>
                <c:pt idx="23">
                  <c:v>6.5134932762323636</c:v>
                </c:pt>
                <c:pt idx="24">
                  <c:v>6.5834919119612314</c:v>
                </c:pt>
                <c:pt idx="25">
                  <c:v>6.7782163380995284</c:v>
                </c:pt>
                <c:pt idx="26">
                  <c:v>7.0651367222682655</c:v>
                </c:pt>
                <c:pt idx="27">
                  <c:v>7.1544436071791742</c:v>
                </c:pt>
                <c:pt idx="28">
                  <c:v>7.3111471434562612</c:v>
                </c:pt>
                <c:pt idx="29">
                  <c:v>7.4084127585022692</c:v>
                </c:pt>
                <c:pt idx="30">
                  <c:v>7.5240215555312027</c:v>
                </c:pt>
              </c:numCache>
            </c:numRef>
          </c:val>
        </c:ser>
        <c:ser>
          <c:idx val="7"/>
          <c:order val="7"/>
          <c:tx>
            <c:strRef>
              <c:f>Sheet1!$I$57</c:f>
              <c:strCache>
                <c:ptCount val="1"/>
                <c:pt idx="0">
                  <c:v>LNG  Import Capacity</c:v>
                </c:pt>
              </c:strCache>
            </c:strRef>
          </c:tx>
          <c:spPr>
            <a:solidFill>
              <a:schemeClr val="accent5">
                <a:lumMod val="40000"/>
                <a:lumOff val="60000"/>
              </a:schemeClr>
            </a:solidFill>
            <a:ln>
              <a:noFill/>
            </a:ln>
          </c:spP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Sheet1!$I$58:$I$88</c:f>
              <c:numCache>
                <c:formatCode>0.00</c:formatCode>
                <c:ptCount val="31"/>
                <c:pt idx="0">
                  <c:v>4.5529999999999955</c:v>
                </c:pt>
                <c:pt idx="1">
                  <c:v>5.2770000000000001</c:v>
                </c:pt>
                <c:pt idx="2">
                  <c:v>5.7250000000000005</c:v>
                </c:pt>
                <c:pt idx="3" formatCode="0.000">
                  <c:v>12.475000000000026</c:v>
                </c:pt>
                <c:pt idx="4" formatCode="0.000">
                  <c:v>13.975000000000026</c:v>
                </c:pt>
                <c:pt idx="5" formatCode="0.000">
                  <c:v>15.975000000000026</c:v>
                </c:pt>
                <c:pt idx="6" formatCode="0.000">
                  <c:v>15.975000000000026</c:v>
                </c:pt>
                <c:pt idx="7" formatCode="0.000">
                  <c:v>17.275000000000002</c:v>
                </c:pt>
                <c:pt idx="8" formatCode="0.000">
                  <c:v>17.275000000000002</c:v>
                </c:pt>
                <c:pt idx="9" formatCode="0.000">
                  <c:v>17.275000000000002</c:v>
                </c:pt>
                <c:pt idx="10" formatCode="0.000">
                  <c:v>17.275000000000002</c:v>
                </c:pt>
                <c:pt idx="11" formatCode="0.000">
                  <c:v>17.275000000000002</c:v>
                </c:pt>
                <c:pt idx="12" formatCode="0.000">
                  <c:v>17.275000000000002</c:v>
                </c:pt>
                <c:pt idx="13" formatCode="0.000">
                  <c:v>17.275000000000002</c:v>
                </c:pt>
                <c:pt idx="14" formatCode="0.000">
                  <c:v>17.275000000000002</c:v>
                </c:pt>
                <c:pt idx="15" formatCode="0.000">
                  <c:v>17.275000000000002</c:v>
                </c:pt>
                <c:pt idx="16" formatCode="0.000">
                  <c:v>17.275000000000002</c:v>
                </c:pt>
                <c:pt idx="17" formatCode="0.000">
                  <c:v>17.275000000000002</c:v>
                </c:pt>
                <c:pt idx="18" formatCode="0.000">
                  <c:v>17.275000000000002</c:v>
                </c:pt>
                <c:pt idx="19" formatCode="0.000">
                  <c:v>17.275000000000002</c:v>
                </c:pt>
                <c:pt idx="20" formatCode="0.000">
                  <c:v>17.275000000000002</c:v>
                </c:pt>
                <c:pt idx="21" formatCode="0.000">
                  <c:v>17.275000000000002</c:v>
                </c:pt>
                <c:pt idx="22" formatCode="0.000">
                  <c:v>17.275000000000002</c:v>
                </c:pt>
                <c:pt idx="23" formatCode="0.000">
                  <c:v>17.275000000000002</c:v>
                </c:pt>
                <c:pt idx="24" formatCode="0.000">
                  <c:v>17.275000000000002</c:v>
                </c:pt>
                <c:pt idx="25" formatCode="0.000">
                  <c:v>17.275000000000002</c:v>
                </c:pt>
                <c:pt idx="26" formatCode="0.000">
                  <c:v>17.275000000000002</c:v>
                </c:pt>
                <c:pt idx="27" formatCode="0.000">
                  <c:v>17.275000000000002</c:v>
                </c:pt>
                <c:pt idx="28" formatCode="0.000">
                  <c:v>17.275000000000002</c:v>
                </c:pt>
                <c:pt idx="29" formatCode="0.000">
                  <c:v>17.275000000000002</c:v>
                </c:pt>
                <c:pt idx="30" formatCode="0.000">
                  <c:v>17.275000000000002</c:v>
                </c:pt>
              </c:numCache>
            </c:numRef>
          </c:val>
        </c:ser>
        <c:dLbls>
          <c:showLegendKey val="0"/>
          <c:showVal val="0"/>
          <c:showCatName val="0"/>
          <c:showSerName val="0"/>
          <c:showPercent val="0"/>
          <c:showBubbleSize val="0"/>
        </c:dLbls>
        <c:axId val="51905280"/>
        <c:axId val="51906816"/>
      </c:areaChart>
      <c:lineChart>
        <c:grouping val="standard"/>
        <c:varyColors val="0"/>
        <c:ser>
          <c:idx val="5"/>
          <c:order val="5"/>
          <c:tx>
            <c:strRef>
              <c:f>Sheet1!$G$57</c:f>
              <c:strCache>
                <c:ptCount val="1"/>
                <c:pt idx="0">
                  <c:v>Demand </c:v>
                </c:pt>
              </c:strCache>
            </c:strRef>
          </c:tx>
          <c:spPr>
            <a:ln w="44450">
              <a:solidFill>
                <a:srgbClr val="FF0000"/>
              </a:solidFill>
            </a:ln>
          </c:spPr>
          <c:marker>
            <c:symbol val="none"/>
          </c:marke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Sheet1!$G$58:$G$88</c:f>
              <c:numCache>
                <c:formatCode>0.00</c:formatCode>
                <c:ptCount val="31"/>
                <c:pt idx="0">
                  <c:v>60.178028889718021</c:v>
                </c:pt>
                <c:pt idx="1">
                  <c:v>59.218591759501088</c:v>
                </c:pt>
                <c:pt idx="2">
                  <c:v>62.976387186184105</c:v>
                </c:pt>
                <c:pt idx="3">
                  <c:v>63.536058845477363</c:v>
                </c:pt>
                <c:pt idx="4">
                  <c:v>61.9103459303875</c:v>
                </c:pt>
                <c:pt idx="5">
                  <c:v>61.7</c:v>
                </c:pt>
              </c:numCache>
            </c:numRef>
          </c:val>
          <c:smooth val="0"/>
        </c:ser>
        <c:ser>
          <c:idx val="8"/>
          <c:order val="8"/>
          <c:spPr>
            <a:ln w="44450">
              <a:solidFill>
                <a:srgbClr val="FF0000"/>
              </a:solidFill>
              <a:prstDash val="dash"/>
            </a:ln>
          </c:spPr>
          <c:marker>
            <c:symbol val="none"/>
          </c:marker>
          <c:cat>
            <c:numRef>
              <c:f>Sheet1!$A$58:$A$88</c:f>
              <c:numCache>
                <c:formatCode>General</c:formatCode>
                <c:ptCount val="3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numCache>
            </c:numRef>
          </c:cat>
          <c:val>
            <c:numRef>
              <c:f>Sheet1!$L$58:$L$88</c:f>
              <c:numCache>
                <c:formatCode>General</c:formatCode>
                <c:ptCount val="31"/>
                <c:pt idx="4" formatCode="0.00">
                  <c:v>61.9</c:v>
                </c:pt>
                <c:pt idx="5" formatCode="0.00">
                  <c:v>61.69713767922817</c:v>
                </c:pt>
                <c:pt idx="6" formatCode="0.00">
                  <c:v>60.257981983902745</c:v>
                </c:pt>
                <c:pt idx="7" formatCode="0.00">
                  <c:v>59.804914450189194</c:v>
                </c:pt>
                <c:pt idx="8" formatCode="0.00">
                  <c:v>58.445711849048557</c:v>
                </c:pt>
                <c:pt idx="9" formatCode="0.00">
                  <c:v>58.365758754863812</c:v>
                </c:pt>
                <c:pt idx="10" formatCode="0.00">
                  <c:v>59.565055167634988</c:v>
                </c:pt>
                <c:pt idx="11" formatCode="0.00">
                  <c:v>59.911518575768874</c:v>
                </c:pt>
                <c:pt idx="12" formatCode="0.00">
                  <c:v>60.497841266456994</c:v>
                </c:pt>
                <c:pt idx="13" formatCode="0.00">
                  <c:v>60.977559831565479</c:v>
                </c:pt>
                <c:pt idx="14" formatCode="0.00">
                  <c:v>61.537231490858701</c:v>
                </c:pt>
                <c:pt idx="15" formatCode="0.00">
                  <c:v>62.016950055967094</c:v>
                </c:pt>
                <c:pt idx="16" formatCode="0.00">
                  <c:v>61.883694898992374</c:v>
                </c:pt>
                <c:pt idx="17" formatCode="0.00">
                  <c:v>62.230158307126629</c:v>
                </c:pt>
                <c:pt idx="18" formatCode="0.00">
                  <c:v>62.923085123394245</c:v>
                </c:pt>
                <c:pt idx="19" formatCode="0.00">
                  <c:v>64.362240818719414</c:v>
                </c:pt>
                <c:pt idx="20" formatCode="0.00">
                  <c:v>64.602100101273919</c:v>
                </c:pt>
                <c:pt idx="21" formatCode="0.00">
                  <c:v>65.374980011726038</c:v>
                </c:pt>
                <c:pt idx="22" formatCode="0.00">
                  <c:v>65.801396514045081</c:v>
                </c:pt>
                <c:pt idx="23" formatCode="0.00">
                  <c:v>66.307766110548258</c:v>
                </c:pt>
                <c:pt idx="24" formatCode="0.00">
                  <c:v>66.547625393103004</c:v>
                </c:pt>
                <c:pt idx="25" formatCode="0.00">
                  <c:v>66.654229518682371</c:v>
                </c:pt>
                <c:pt idx="26" formatCode="0.00">
                  <c:v>66.947390864026445</c:v>
                </c:pt>
                <c:pt idx="27" formatCode="0.00">
                  <c:v>67.293854272160331</c:v>
                </c:pt>
                <c:pt idx="28" formatCode="0.00">
                  <c:v>67.666968711688739</c:v>
                </c:pt>
                <c:pt idx="29" formatCode="0.00">
                  <c:v>68.066734182612848</c:v>
                </c:pt>
                <c:pt idx="30" formatCode="0.00">
                  <c:v>68.120036245402659</c:v>
                </c:pt>
              </c:numCache>
            </c:numRef>
          </c:val>
          <c:smooth val="0"/>
        </c:ser>
        <c:dLbls>
          <c:showLegendKey val="0"/>
          <c:showVal val="0"/>
          <c:showCatName val="0"/>
          <c:showSerName val="0"/>
          <c:showPercent val="0"/>
          <c:showBubbleSize val="0"/>
        </c:dLbls>
        <c:marker val="1"/>
        <c:smooth val="0"/>
        <c:axId val="51905280"/>
        <c:axId val="51906816"/>
      </c:lineChart>
      <c:catAx>
        <c:axId val="51905280"/>
        <c:scaling>
          <c:orientation val="minMax"/>
        </c:scaling>
        <c:delete val="0"/>
        <c:axPos val="b"/>
        <c:numFmt formatCode="General" sourceLinked="1"/>
        <c:majorTickMark val="out"/>
        <c:minorTickMark val="none"/>
        <c:tickLblPos val="nextTo"/>
        <c:crossAx val="51906816"/>
        <c:crosses val="autoZero"/>
        <c:auto val="1"/>
        <c:lblAlgn val="ctr"/>
        <c:lblOffset val="100"/>
        <c:noMultiLvlLbl val="0"/>
      </c:catAx>
      <c:valAx>
        <c:axId val="51906816"/>
        <c:scaling>
          <c:orientation val="minMax"/>
        </c:scaling>
        <c:delete val="0"/>
        <c:axPos val="l"/>
        <c:title>
          <c:tx>
            <c:rich>
              <a:bodyPr rot="-5400000" vert="horz"/>
              <a:lstStyle/>
              <a:p>
                <a:pPr>
                  <a:defRPr/>
                </a:pPr>
                <a:r>
                  <a:rPr lang="en-US"/>
                  <a:t>billion</a:t>
                </a:r>
                <a:r>
                  <a:rPr lang="en-US" baseline="0"/>
                  <a:t> cubic feet per day</a:t>
                </a:r>
                <a:endParaRPr lang="en-US"/>
              </a:p>
            </c:rich>
          </c:tx>
          <c:layout/>
          <c:overlay val="0"/>
        </c:title>
        <c:numFmt formatCode="0.00" sourceLinked="1"/>
        <c:majorTickMark val="out"/>
        <c:minorTickMark val="none"/>
        <c:tickLblPos val="nextTo"/>
        <c:crossAx val="51905280"/>
        <c:crosses val="autoZero"/>
        <c:crossBetween val="between"/>
      </c:valAx>
    </c:plotArea>
    <c:legend>
      <c:legendPos val="b"/>
      <c:legendEntry>
        <c:idx val="8"/>
        <c:delete val="1"/>
      </c:legendEntry>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C6A927-73E7-4978-A962-FD2AB06E799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88394D71-A450-4F3C-9EF8-38EA03041507}">
      <dgm:prSet/>
      <dgm:spPr/>
      <dgm:t>
        <a:bodyPr/>
        <a:lstStyle/>
        <a:p>
          <a:pPr rtl="0"/>
          <a:r>
            <a:rPr lang="en-US" b="1" smtClean="0"/>
            <a:t>Increasing Prices</a:t>
          </a:r>
          <a:r>
            <a:rPr lang="en-US" smtClean="0"/>
            <a:t> </a:t>
          </a:r>
          <a:endParaRPr lang="en-US"/>
        </a:p>
      </dgm:t>
    </dgm:pt>
    <dgm:pt modelId="{3EEDC47E-DEFC-4185-8C72-DF382436F7C7}" type="parTrans" cxnId="{32C65F61-CCBE-43A4-8907-BE3E337F80BC}">
      <dgm:prSet/>
      <dgm:spPr/>
      <dgm:t>
        <a:bodyPr/>
        <a:lstStyle/>
        <a:p>
          <a:endParaRPr lang="en-US"/>
        </a:p>
      </dgm:t>
    </dgm:pt>
    <dgm:pt modelId="{35BF94B5-F287-4F24-A1E8-81B01DCB490B}" type="sibTrans" cxnId="{32C65F61-CCBE-43A4-8907-BE3E337F80BC}">
      <dgm:prSet/>
      <dgm:spPr/>
      <dgm:t>
        <a:bodyPr/>
        <a:lstStyle/>
        <a:p>
          <a:endParaRPr lang="en-US"/>
        </a:p>
      </dgm:t>
    </dgm:pt>
    <dgm:pt modelId="{73E5E745-393F-4330-B7F1-0A008E036DA5}">
      <dgm:prSet/>
      <dgm:spPr/>
      <dgm:t>
        <a:bodyPr/>
        <a:lstStyle/>
        <a:p>
          <a:pPr rtl="0"/>
          <a:r>
            <a:rPr lang="en-US" dirty="0" smtClean="0"/>
            <a:t>IEA forecasts increased oil prices as the world economy recovers and global demand grows. Various estimates exist but in general the trend is for flat to increasing prices from the present $80/barrel</a:t>
          </a:r>
          <a:endParaRPr lang="en-US" dirty="0"/>
        </a:p>
      </dgm:t>
    </dgm:pt>
    <dgm:pt modelId="{65AB40C4-A684-4EC2-9DC7-DE8BD104335F}" type="parTrans" cxnId="{005ADA6F-6A86-4DC7-A2D1-6FB6B22BB969}">
      <dgm:prSet/>
      <dgm:spPr/>
      <dgm:t>
        <a:bodyPr/>
        <a:lstStyle/>
        <a:p>
          <a:endParaRPr lang="en-US"/>
        </a:p>
      </dgm:t>
    </dgm:pt>
    <dgm:pt modelId="{FF2E457A-AC2C-40F5-8A97-88E15E97BA40}" type="sibTrans" cxnId="{005ADA6F-6A86-4DC7-A2D1-6FB6B22BB969}">
      <dgm:prSet/>
      <dgm:spPr/>
      <dgm:t>
        <a:bodyPr/>
        <a:lstStyle/>
        <a:p>
          <a:endParaRPr lang="en-US"/>
        </a:p>
      </dgm:t>
    </dgm:pt>
    <dgm:pt modelId="{A618F66A-8E1A-4906-884E-E608C450B7E2}" type="pres">
      <dgm:prSet presAssocID="{E5C6A927-73E7-4978-A962-FD2AB06E799B}" presName="compositeShape" presStyleCnt="0">
        <dgm:presLayoutVars>
          <dgm:chMax val="7"/>
          <dgm:dir/>
          <dgm:resizeHandles val="exact"/>
        </dgm:presLayoutVars>
      </dgm:prSet>
      <dgm:spPr/>
      <dgm:t>
        <a:bodyPr/>
        <a:lstStyle/>
        <a:p>
          <a:endParaRPr lang="en-US"/>
        </a:p>
      </dgm:t>
    </dgm:pt>
    <dgm:pt modelId="{33759B00-4DBF-4C5A-B5D3-5947AB19D268}" type="pres">
      <dgm:prSet presAssocID="{88394D71-A450-4F3C-9EF8-38EA03041507}" presName="circ1TxSh" presStyleLbl="vennNode1" presStyleIdx="0" presStyleCnt="1" custScaleX="154480" custLinFactNeighborX="842"/>
      <dgm:spPr/>
      <dgm:t>
        <a:bodyPr/>
        <a:lstStyle/>
        <a:p>
          <a:endParaRPr lang="en-US"/>
        </a:p>
      </dgm:t>
    </dgm:pt>
  </dgm:ptLst>
  <dgm:cxnLst>
    <dgm:cxn modelId="{005ADA6F-6A86-4DC7-A2D1-6FB6B22BB969}" srcId="{88394D71-A450-4F3C-9EF8-38EA03041507}" destId="{73E5E745-393F-4330-B7F1-0A008E036DA5}" srcOrd="0" destOrd="0" parTransId="{65AB40C4-A684-4EC2-9DC7-DE8BD104335F}" sibTransId="{FF2E457A-AC2C-40F5-8A97-88E15E97BA40}"/>
    <dgm:cxn modelId="{FBD3F95B-7A27-41B5-8148-F33FB71581B9}" type="presOf" srcId="{73E5E745-393F-4330-B7F1-0A008E036DA5}" destId="{33759B00-4DBF-4C5A-B5D3-5947AB19D268}" srcOrd="0" destOrd="1" presId="urn:microsoft.com/office/officeart/2005/8/layout/venn1"/>
    <dgm:cxn modelId="{58B13484-5979-4FC0-90C1-B1F79D36176A}" type="presOf" srcId="{88394D71-A450-4F3C-9EF8-38EA03041507}" destId="{33759B00-4DBF-4C5A-B5D3-5947AB19D268}" srcOrd="0" destOrd="0" presId="urn:microsoft.com/office/officeart/2005/8/layout/venn1"/>
    <dgm:cxn modelId="{32C65F61-CCBE-43A4-8907-BE3E337F80BC}" srcId="{E5C6A927-73E7-4978-A962-FD2AB06E799B}" destId="{88394D71-A450-4F3C-9EF8-38EA03041507}" srcOrd="0" destOrd="0" parTransId="{3EEDC47E-DEFC-4185-8C72-DF382436F7C7}" sibTransId="{35BF94B5-F287-4F24-A1E8-81B01DCB490B}"/>
    <dgm:cxn modelId="{A9B767AC-B470-4B31-AD08-057A388BE397}" type="presOf" srcId="{E5C6A927-73E7-4978-A962-FD2AB06E799B}" destId="{A618F66A-8E1A-4906-884E-E608C450B7E2}" srcOrd="0" destOrd="0" presId="urn:microsoft.com/office/officeart/2005/8/layout/venn1"/>
    <dgm:cxn modelId="{E89EE082-032F-41DF-BC6F-3F5D697A9BB0}" type="presParOf" srcId="{A618F66A-8E1A-4906-884E-E608C450B7E2}" destId="{33759B00-4DBF-4C5A-B5D3-5947AB19D268}"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AB4047-1092-400F-AB18-FAACBCE431D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141D0E76-D55C-465B-A528-EDF8600F35DB}">
      <dgm:prSet/>
      <dgm:spPr/>
      <dgm:t>
        <a:bodyPr/>
        <a:lstStyle/>
        <a:p>
          <a:pPr rtl="0"/>
          <a:r>
            <a:rPr lang="en-US" b="1" smtClean="0"/>
            <a:t>Increasing Demand</a:t>
          </a:r>
          <a:endParaRPr lang="en-US"/>
        </a:p>
      </dgm:t>
    </dgm:pt>
    <dgm:pt modelId="{08A5C74D-570C-493A-944C-E74D4045EC26}" type="parTrans" cxnId="{3DE73126-5F39-4404-9E09-A8E570944F36}">
      <dgm:prSet/>
      <dgm:spPr/>
      <dgm:t>
        <a:bodyPr/>
        <a:lstStyle/>
        <a:p>
          <a:endParaRPr lang="en-US"/>
        </a:p>
      </dgm:t>
    </dgm:pt>
    <dgm:pt modelId="{2BBCB168-BFA0-4733-AD5F-D09FD68C2776}" type="sibTrans" cxnId="{3DE73126-5F39-4404-9E09-A8E570944F36}">
      <dgm:prSet/>
      <dgm:spPr/>
      <dgm:t>
        <a:bodyPr/>
        <a:lstStyle/>
        <a:p>
          <a:endParaRPr lang="en-US"/>
        </a:p>
      </dgm:t>
    </dgm:pt>
    <dgm:pt modelId="{95C4A447-041A-47D1-9585-3706B6A8FA40}">
      <dgm:prSet/>
      <dgm:spPr/>
      <dgm:t>
        <a:bodyPr/>
        <a:lstStyle/>
        <a:p>
          <a:pPr rtl="0"/>
          <a:r>
            <a:rPr lang="en-US" dirty="0" smtClean="0"/>
            <a:t>International Energy Agency (IEA) World Energy Outlook forecasts increased energy demand with non OECD countries (primarily China) leading the way.</a:t>
          </a:r>
          <a:endParaRPr lang="en-US" dirty="0"/>
        </a:p>
      </dgm:t>
    </dgm:pt>
    <dgm:pt modelId="{3193E0EF-A68F-4268-A424-D662D805EA81}" type="parTrans" cxnId="{0F9910FF-CBE6-40B2-AD42-12DA22F1E056}">
      <dgm:prSet/>
      <dgm:spPr/>
      <dgm:t>
        <a:bodyPr/>
        <a:lstStyle/>
        <a:p>
          <a:endParaRPr lang="en-US"/>
        </a:p>
      </dgm:t>
    </dgm:pt>
    <dgm:pt modelId="{161C55BE-1762-4E53-8B36-138A614DFC57}" type="sibTrans" cxnId="{0F9910FF-CBE6-40B2-AD42-12DA22F1E056}">
      <dgm:prSet/>
      <dgm:spPr/>
      <dgm:t>
        <a:bodyPr/>
        <a:lstStyle/>
        <a:p>
          <a:endParaRPr lang="en-US"/>
        </a:p>
      </dgm:t>
    </dgm:pt>
    <dgm:pt modelId="{E4E4270D-8440-479F-A68E-3E734865B56F}" type="pres">
      <dgm:prSet presAssocID="{3FAB4047-1092-400F-AB18-FAACBCE431DB}" presName="compositeShape" presStyleCnt="0">
        <dgm:presLayoutVars>
          <dgm:chMax val="7"/>
          <dgm:dir/>
          <dgm:resizeHandles val="exact"/>
        </dgm:presLayoutVars>
      </dgm:prSet>
      <dgm:spPr/>
      <dgm:t>
        <a:bodyPr/>
        <a:lstStyle/>
        <a:p>
          <a:endParaRPr lang="en-US"/>
        </a:p>
      </dgm:t>
    </dgm:pt>
    <dgm:pt modelId="{33B84FD7-9829-4089-98B5-121E7837684F}" type="pres">
      <dgm:prSet presAssocID="{141D0E76-D55C-465B-A528-EDF8600F35DB}" presName="circ1TxSh" presStyleLbl="vennNode1" presStyleIdx="0" presStyleCnt="1" custScaleX="155314"/>
      <dgm:spPr/>
      <dgm:t>
        <a:bodyPr/>
        <a:lstStyle/>
        <a:p>
          <a:endParaRPr lang="en-US"/>
        </a:p>
      </dgm:t>
    </dgm:pt>
  </dgm:ptLst>
  <dgm:cxnLst>
    <dgm:cxn modelId="{6A251DC2-2AD3-417E-BEA7-1D34F6C9004A}" type="presOf" srcId="{141D0E76-D55C-465B-A528-EDF8600F35DB}" destId="{33B84FD7-9829-4089-98B5-121E7837684F}" srcOrd="0" destOrd="0" presId="urn:microsoft.com/office/officeart/2005/8/layout/venn1"/>
    <dgm:cxn modelId="{3DE73126-5F39-4404-9E09-A8E570944F36}" srcId="{3FAB4047-1092-400F-AB18-FAACBCE431DB}" destId="{141D0E76-D55C-465B-A528-EDF8600F35DB}" srcOrd="0" destOrd="0" parTransId="{08A5C74D-570C-493A-944C-E74D4045EC26}" sibTransId="{2BBCB168-BFA0-4733-AD5F-D09FD68C2776}"/>
    <dgm:cxn modelId="{96B37D16-7321-4715-B8D1-F39BFF5C1A01}" type="presOf" srcId="{95C4A447-041A-47D1-9585-3706B6A8FA40}" destId="{33B84FD7-9829-4089-98B5-121E7837684F}" srcOrd="0" destOrd="1" presId="urn:microsoft.com/office/officeart/2005/8/layout/venn1"/>
    <dgm:cxn modelId="{0F9910FF-CBE6-40B2-AD42-12DA22F1E056}" srcId="{141D0E76-D55C-465B-A528-EDF8600F35DB}" destId="{95C4A447-041A-47D1-9585-3706B6A8FA40}" srcOrd="0" destOrd="0" parTransId="{3193E0EF-A68F-4268-A424-D662D805EA81}" sibTransId="{161C55BE-1762-4E53-8B36-138A614DFC57}"/>
    <dgm:cxn modelId="{7B6BA932-F525-4B52-A85B-D2BB8C710E36}" type="presOf" srcId="{3FAB4047-1092-400F-AB18-FAACBCE431DB}" destId="{E4E4270D-8440-479F-A68E-3E734865B56F}" srcOrd="0" destOrd="0" presId="urn:microsoft.com/office/officeart/2005/8/layout/venn1"/>
    <dgm:cxn modelId="{0C32C751-DDE1-4147-B535-1208070E00C5}" type="presParOf" srcId="{E4E4270D-8440-479F-A68E-3E734865B56F}" destId="{33B84FD7-9829-4089-98B5-121E7837684F}"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9C022D-0C7D-4FC0-A9FE-3B485E4AE97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84DE93DC-BC54-4DE9-BDEF-3C8C194C0594}">
      <dgm:prSet custT="1"/>
      <dgm:spPr/>
      <dgm:t>
        <a:bodyPr/>
        <a:lstStyle/>
        <a:p>
          <a:pPr rtl="0"/>
          <a:r>
            <a:rPr lang="en-US" sz="2000" b="1" dirty="0" smtClean="0"/>
            <a:t>Increasing Supply</a:t>
          </a:r>
          <a:endParaRPr lang="en-US" sz="2000" dirty="0"/>
        </a:p>
      </dgm:t>
    </dgm:pt>
    <dgm:pt modelId="{96FD6101-F614-465F-BDE5-80CE5B036BA9}" type="parTrans" cxnId="{D2541A90-BCE7-4C16-B9AD-3199C3AEBAD2}">
      <dgm:prSet/>
      <dgm:spPr/>
      <dgm:t>
        <a:bodyPr/>
        <a:lstStyle/>
        <a:p>
          <a:endParaRPr lang="en-US"/>
        </a:p>
      </dgm:t>
    </dgm:pt>
    <dgm:pt modelId="{BAC0CC76-8FDC-47A9-89C9-2F1211F518D6}" type="sibTrans" cxnId="{D2541A90-BCE7-4C16-B9AD-3199C3AEBAD2}">
      <dgm:prSet/>
      <dgm:spPr/>
      <dgm:t>
        <a:bodyPr/>
        <a:lstStyle/>
        <a:p>
          <a:endParaRPr lang="en-US"/>
        </a:p>
      </dgm:t>
    </dgm:pt>
    <dgm:pt modelId="{EF4DB884-5342-4D0B-84D3-6CD7634D5723}">
      <dgm:prSet/>
      <dgm:spPr/>
      <dgm:t>
        <a:bodyPr/>
        <a:lstStyle/>
        <a:p>
          <a:pPr rtl="0"/>
          <a:r>
            <a:rPr lang="en-US" sz="1400" dirty="0" smtClean="0"/>
            <a:t>US Energy Industry Associates (EIA) Early 2011 Outlook estimates 120+ years of gas reserves in the US and doubled their estimate from last year of recoverable unproved shale gas from 319 to 827 trillion ft</a:t>
          </a:r>
          <a:r>
            <a:rPr lang="en-US" sz="1400" baseline="30000" dirty="0" smtClean="0"/>
            <a:t>3 </a:t>
          </a:r>
          <a:r>
            <a:rPr lang="en-US" sz="1400" dirty="0" smtClean="0"/>
            <a:t>trillion. </a:t>
          </a:r>
          <a:endParaRPr lang="en-US" sz="1400" dirty="0"/>
        </a:p>
      </dgm:t>
    </dgm:pt>
    <dgm:pt modelId="{72AAAD24-32B1-4DA0-B619-A98260F35C79}" type="parTrans" cxnId="{9B15F483-13FE-401B-A5A9-F145ADE44AA3}">
      <dgm:prSet/>
      <dgm:spPr/>
      <dgm:t>
        <a:bodyPr/>
        <a:lstStyle/>
        <a:p>
          <a:endParaRPr lang="en-US"/>
        </a:p>
      </dgm:t>
    </dgm:pt>
    <dgm:pt modelId="{AC866ABC-5140-4C78-9464-4E1D689EF1C5}" type="sibTrans" cxnId="{9B15F483-13FE-401B-A5A9-F145ADE44AA3}">
      <dgm:prSet/>
      <dgm:spPr/>
      <dgm:t>
        <a:bodyPr/>
        <a:lstStyle/>
        <a:p>
          <a:endParaRPr lang="en-US"/>
        </a:p>
      </dgm:t>
    </dgm:pt>
    <dgm:pt modelId="{59575980-B1F0-4400-B238-FE7B44CAFC26}" type="pres">
      <dgm:prSet presAssocID="{829C022D-0C7D-4FC0-A9FE-3B485E4AE975}" presName="compositeShape" presStyleCnt="0">
        <dgm:presLayoutVars>
          <dgm:chMax val="7"/>
          <dgm:dir/>
          <dgm:resizeHandles val="exact"/>
        </dgm:presLayoutVars>
      </dgm:prSet>
      <dgm:spPr/>
      <dgm:t>
        <a:bodyPr/>
        <a:lstStyle/>
        <a:p>
          <a:endParaRPr lang="en-US"/>
        </a:p>
      </dgm:t>
    </dgm:pt>
    <dgm:pt modelId="{4DE7016C-EE0A-407B-B121-C17EF73601E6}" type="pres">
      <dgm:prSet presAssocID="{84DE93DC-BC54-4DE9-BDEF-3C8C194C0594}" presName="circ1TxSh" presStyleLbl="vennNode1" presStyleIdx="0" presStyleCnt="1" custScaleX="138281"/>
      <dgm:spPr/>
      <dgm:t>
        <a:bodyPr/>
        <a:lstStyle/>
        <a:p>
          <a:endParaRPr lang="en-US"/>
        </a:p>
      </dgm:t>
    </dgm:pt>
  </dgm:ptLst>
  <dgm:cxnLst>
    <dgm:cxn modelId="{9B15F483-13FE-401B-A5A9-F145ADE44AA3}" srcId="{84DE93DC-BC54-4DE9-BDEF-3C8C194C0594}" destId="{EF4DB884-5342-4D0B-84D3-6CD7634D5723}" srcOrd="0" destOrd="0" parTransId="{72AAAD24-32B1-4DA0-B619-A98260F35C79}" sibTransId="{AC866ABC-5140-4C78-9464-4E1D689EF1C5}"/>
    <dgm:cxn modelId="{D2541A90-BCE7-4C16-B9AD-3199C3AEBAD2}" srcId="{829C022D-0C7D-4FC0-A9FE-3B485E4AE975}" destId="{84DE93DC-BC54-4DE9-BDEF-3C8C194C0594}" srcOrd="0" destOrd="0" parTransId="{96FD6101-F614-465F-BDE5-80CE5B036BA9}" sibTransId="{BAC0CC76-8FDC-47A9-89C9-2F1211F518D6}"/>
    <dgm:cxn modelId="{E621F20D-4645-4CE3-8281-CF82EADB5114}" type="presOf" srcId="{84DE93DC-BC54-4DE9-BDEF-3C8C194C0594}" destId="{4DE7016C-EE0A-407B-B121-C17EF73601E6}" srcOrd="0" destOrd="0" presId="urn:microsoft.com/office/officeart/2005/8/layout/venn1"/>
    <dgm:cxn modelId="{DA919B26-C018-4B74-AA57-0CF4F9B9DB8A}" type="presOf" srcId="{EF4DB884-5342-4D0B-84D3-6CD7634D5723}" destId="{4DE7016C-EE0A-407B-B121-C17EF73601E6}" srcOrd="0" destOrd="1" presId="urn:microsoft.com/office/officeart/2005/8/layout/venn1"/>
    <dgm:cxn modelId="{48407906-2928-4DF1-AFB9-76B8288502EC}" type="presOf" srcId="{829C022D-0C7D-4FC0-A9FE-3B485E4AE975}" destId="{59575980-B1F0-4400-B238-FE7B44CAFC26}" srcOrd="0" destOrd="0" presId="urn:microsoft.com/office/officeart/2005/8/layout/venn1"/>
    <dgm:cxn modelId="{632A73E9-5817-4FCF-8287-76679047B0F6}" type="presParOf" srcId="{59575980-B1F0-4400-B238-FE7B44CAFC26}" destId="{4DE7016C-EE0A-407B-B121-C17EF73601E6}" srcOrd="0"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0DEDAA-5E31-43DE-8523-4C186F85C77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5A7E9E4B-70DC-41DB-BFD2-874C2BAB75BB}">
      <dgm:prSet/>
      <dgm:spPr/>
      <dgm:t>
        <a:bodyPr/>
        <a:lstStyle/>
        <a:p>
          <a:pPr rtl="0"/>
          <a:r>
            <a:rPr lang="en-US" sz="2000" b="1" dirty="0" smtClean="0"/>
            <a:t>Flat or Stable Pricing</a:t>
          </a:r>
          <a:endParaRPr lang="en-US" sz="2000" dirty="0"/>
        </a:p>
      </dgm:t>
    </dgm:pt>
    <dgm:pt modelId="{3F0D4FD1-D881-4520-92B1-DACBCC8A4CED}" type="parTrans" cxnId="{6FC31E7A-B0CC-4B88-9C07-429DE4A2100B}">
      <dgm:prSet/>
      <dgm:spPr/>
      <dgm:t>
        <a:bodyPr/>
        <a:lstStyle/>
        <a:p>
          <a:endParaRPr lang="en-US"/>
        </a:p>
      </dgm:t>
    </dgm:pt>
    <dgm:pt modelId="{41CBC848-EEF3-467C-9D1E-2BC750D7ECA0}" type="sibTrans" cxnId="{6FC31E7A-B0CC-4B88-9C07-429DE4A2100B}">
      <dgm:prSet/>
      <dgm:spPr/>
      <dgm:t>
        <a:bodyPr/>
        <a:lstStyle/>
        <a:p>
          <a:endParaRPr lang="en-US"/>
        </a:p>
      </dgm:t>
    </dgm:pt>
    <dgm:pt modelId="{709C48FD-F345-41C4-8ECB-47A09C6C7305}">
      <dgm:prSet custT="1"/>
      <dgm:spPr/>
      <dgm:t>
        <a:bodyPr/>
        <a:lstStyle/>
        <a:p>
          <a:pPr rtl="0"/>
          <a:r>
            <a:rPr lang="en-US" sz="1400" dirty="0" smtClean="0"/>
            <a:t>Credit Suisse Commodity Group predicts that the substantial low-cost natural gas reserves will keep natural gas prices in check.</a:t>
          </a:r>
          <a:endParaRPr lang="en-US" sz="1400" dirty="0"/>
        </a:p>
      </dgm:t>
    </dgm:pt>
    <dgm:pt modelId="{B4FE7E48-E67D-48F2-B80D-AAFE246AAB85}" type="parTrans" cxnId="{F126A0E5-7FE0-4167-AD03-18CC1404CDC0}">
      <dgm:prSet/>
      <dgm:spPr/>
      <dgm:t>
        <a:bodyPr/>
        <a:lstStyle/>
        <a:p>
          <a:endParaRPr lang="en-US"/>
        </a:p>
      </dgm:t>
    </dgm:pt>
    <dgm:pt modelId="{4A980E3D-3149-4BAA-B728-610E00181B9E}" type="sibTrans" cxnId="{F126A0E5-7FE0-4167-AD03-18CC1404CDC0}">
      <dgm:prSet/>
      <dgm:spPr/>
      <dgm:t>
        <a:bodyPr/>
        <a:lstStyle/>
        <a:p>
          <a:endParaRPr lang="en-US"/>
        </a:p>
      </dgm:t>
    </dgm:pt>
    <dgm:pt modelId="{CA63AFE5-C67E-444C-A878-69BDBE8F5909}" type="pres">
      <dgm:prSet presAssocID="{180DEDAA-5E31-43DE-8523-4C186F85C77A}" presName="compositeShape" presStyleCnt="0">
        <dgm:presLayoutVars>
          <dgm:chMax val="7"/>
          <dgm:dir/>
          <dgm:resizeHandles val="exact"/>
        </dgm:presLayoutVars>
      </dgm:prSet>
      <dgm:spPr/>
      <dgm:t>
        <a:bodyPr/>
        <a:lstStyle/>
        <a:p>
          <a:endParaRPr lang="en-US"/>
        </a:p>
      </dgm:t>
    </dgm:pt>
    <dgm:pt modelId="{1B554E3C-23D7-4BA4-9312-21C16B10C24C}" type="pres">
      <dgm:prSet presAssocID="{5A7E9E4B-70DC-41DB-BFD2-874C2BAB75BB}" presName="circ1TxSh" presStyleLbl="vennNode1" presStyleIdx="0" presStyleCnt="1" custScaleX="135413" custScaleY="82513"/>
      <dgm:spPr/>
      <dgm:t>
        <a:bodyPr/>
        <a:lstStyle/>
        <a:p>
          <a:endParaRPr lang="en-US"/>
        </a:p>
      </dgm:t>
    </dgm:pt>
  </dgm:ptLst>
  <dgm:cxnLst>
    <dgm:cxn modelId="{6FC31E7A-B0CC-4B88-9C07-429DE4A2100B}" srcId="{180DEDAA-5E31-43DE-8523-4C186F85C77A}" destId="{5A7E9E4B-70DC-41DB-BFD2-874C2BAB75BB}" srcOrd="0" destOrd="0" parTransId="{3F0D4FD1-D881-4520-92B1-DACBCC8A4CED}" sibTransId="{41CBC848-EEF3-467C-9D1E-2BC750D7ECA0}"/>
    <dgm:cxn modelId="{DC1615EB-D10C-413B-830E-48CAEBAE3C55}" type="presOf" srcId="{180DEDAA-5E31-43DE-8523-4C186F85C77A}" destId="{CA63AFE5-C67E-444C-A878-69BDBE8F5909}" srcOrd="0" destOrd="0" presId="urn:microsoft.com/office/officeart/2005/8/layout/venn1"/>
    <dgm:cxn modelId="{CB6C1A90-6813-429E-94C3-FA2096A4F7DF}" type="presOf" srcId="{709C48FD-F345-41C4-8ECB-47A09C6C7305}" destId="{1B554E3C-23D7-4BA4-9312-21C16B10C24C}" srcOrd="0" destOrd="1" presId="urn:microsoft.com/office/officeart/2005/8/layout/venn1"/>
    <dgm:cxn modelId="{F126A0E5-7FE0-4167-AD03-18CC1404CDC0}" srcId="{5A7E9E4B-70DC-41DB-BFD2-874C2BAB75BB}" destId="{709C48FD-F345-41C4-8ECB-47A09C6C7305}" srcOrd="0" destOrd="0" parTransId="{B4FE7E48-E67D-48F2-B80D-AAFE246AAB85}" sibTransId="{4A980E3D-3149-4BAA-B728-610E00181B9E}"/>
    <dgm:cxn modelId="{51E594A0-06C4-4FD0-8E40-57E30D2D970B}" type="presOf" srcId="{5A7E9E4B-70DC-41DB-BFD2-874C2BAB75BB}" destId="{1B554E3C-23D7-4BA4-9312-21C16B10C24C}" srcOrd="0" destOrd="0" presId="urn:microsoft.com/office/officeart/2005/8/layout/venn1"/>
    <dgm:cxn modelId="{414669CB-8F2B-4CF4-A9F4-9A23E12E821C}" type="presParOf" srcId="{CA63AFE5-C67E-444C-A878-69BDBE8F5909}" destId="{1B554E3C-23D7-4BA4-9312-21C16B10C24C}"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1DF493-D399-4849-9A62-8B4EF0C3822D}"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800C7E94-4561-4306-9936-3B21FC0EB132}">
      <dgm:prSet/>
      <dgm:spPr/>
      <dgm:t>
        <a:bodyPr/>
        <a:lstStyle/>
        <a:p>
          <a:pPr rtl="0"/>
          <a:r>
            <a:rPr lang="en-US" smtClean="0"/>
            <a:t>A significant gap / arbitrage exists between CNG and LNG compared to diesel or propane.</a:t>
          </a:r>
          <a:endParaRPr lang="en-US"/>
        </a:p>
      </dgm:t>
    </dgm:pt>
    <dgm:pt modelId="{E778AC3D-0568-4FC4-867D-FCEEBD74471E}" type="parTrans" cxnId="{C005100F-762F-43F2-A3CB-4305735B3B7C}">
      <dgm:prSet/>
      <dgm:spPr/>
      <dgm:t>
        <a:bodyPr/>
        <a:lstStyle/>
        <a:p>
          <a:endParaRPr lang="en-US"/>
        </a:p>
      </dgm:t>
    </dgm:pt>
    <dgm:pt modelId="{485FA418-8DAB-49C1-98A4-99BBB4654113}" type="sibTrans" cxnId="{C005100F-762F-43F2-A3CB-4305735B3B7C}">
      <dgm:prSet/>
      <dgm:spPr/>
      <dgm:t>
        <a:bodyPr/>
        <a:lstStyle/>
        <a:p>
          <a:endParaRPr lang="en-US"/>
        </a:p>
      </dgm:t>
    </dgm:pt>
    <dgm:pt modelId="{E7ADAF5E-8BEE-4E89-B655-D921A0315CD4}">
      <dgm:prSet/>
      <dgm:spPr/>
      <dgm:t>
        <a:bodyPr/>
        <a:lstStyle/>
        <a:p>
          <a:pPr rtl="0"/>
          <a:r>
            <a:rPr lang="en-US" dirty="0" smtClean="0"/>
            <a:t>CNG, on average, costs 42% less than diesel fuel on an energy equivalent basis and is expected to cost 50% less by 2035. </a:t>
          </a:r>
          <a:endParaRPr lang="en-US" dirty="0"/>
        </a:p>
      </dgm:t>
    </dgm:pt>
    <dgm:pt modelId="{CC964092-4F7D-4C3B-9C48-01115257B3E5}" type="parTrans" cxnId="{2344608B-F305-4982-9D55-8D7856A309BC}">
      <dgm:prSet/>
      <dgm:spPr/>
      <dgm:t>
        <a:bodyPr/>
        <a:lstStyle/>
        <a:p>
          <a:endParaRPr lang="en-US"/>
        </a:p>
      </dgm:t>
    </dgm:pt>
    <dgm:pt modelId="{63ED0172-1F7C-4192-BF32-848B8C78F908}" type="sibTrans" cxnId="{2344608B-F305-4982-9D55-8D7856A309BC}">
      <dgm:prSet/>
      <dgm:spPr/>
      <dgm:t>
        <a:bodyPr/>
        <a:lstStyle/>
        <a:p>
          <a:endParaRPr lang="en-US"/>
        </a:p>
      </dgm:t>
    </dgm:pt>
    <dgm:pt modelId="{B6AAF35A-C723-4AE2-81FE-730543B5C9A2}" type="pres">
      <dgm:prSet presAssocID="{5C1DF493-D399-4849-9A62-8B4EF0C3822D}" presName="compositeShape" presStyleCnt="0">
        <dgm:presLayoutVars>
          <dgm:chMax val="7"/>
          <dgm:dir/>
          <dgm:resizeHandles val="exact"/>
        </dgm:presLayoutVars>
      </dgm:prSet>
      <dgm:spPr/>
      <dgm:t>
        <a:bodyPr/>
        <a:lstStyle/>
        <a:p>
          <a:endParaRPr lang="en-US"/>
        </a:p>
      </dgm:t>
    </dgm:pt>
    <dgm:pt modelId="{4D894F84-0D4D-4A52-A20F-4F2C30AE9889}" type="pres">
      <dgm:prSet presAssocID="{800C7E94-4561-4306-9936-3B21FC0EB132}" presName="circ1" presStyleLbl="vennNode1" presStyleIdx="0" presStyleCnt="2"/>
      <dgm:spPr/>
      <dgm:t>
        <a:bodyPr/>
        <a:lstStyle/>
        <a:p>
          <a:endParaRPr lang="en-US"/>
        </a:p>
      </dgm:t>
    </dgm:pt>
    <dgm:pt modelId="{16DDAAAC-97FE-4FAA-A2B3-4ED514DCF79A}" type="pres">
      <dgm:prSet presAssocID="{800C7E94-4561-4306-9936-3B21FC0EB132}" presName="circ1Tx" presStyleLbl="revTx" presStyleIdx="0" presStyleCnt="0">
        <dgm:presLayoutVars>
          <dgm:chMax val="0"/>
          <dgm:chPref val="0"/>
          <dgm:bulletEnabled val="1"/>
        </dgm:presLayoutVars>
      </dgm:prSet>
      <dgm:spPr/>
      <dgm:t>
        <a:bodyPr/>
        <a:lstStyle/>
        <a:p>
          <a:endParaRPr lang="en-US"/>
        </a:p>
      </dgm:t>
    </dgm:pt>
    <dgm:pt modelId="{A15CF910-E565-426D-81BD-4FBDE4DA030B}" type="pres">
      <dgm:prSet presAssocID="{E7ADAF5E-8BEE-4E89-B655-D921A0315CD4}" presName="circ2" presStyleLbl="vennNode1" presStyleIdx="1" presStyleCnt="2"/>
      <dgm:spPr/>
      <dgm:t>
        <a:bodyPr/>
        <a:lstStyle/>
        <a:p>
          <a:endParaRPr lang="en-US"/>
        </a:p>
      </dgm:t>
    </dgm:pt>
    <dgm:pt modelId="{81973AA6-D3BE-47EE-AC27-0073D123C4EB}" type="pres">
      <dgm:prSet presAssocID="{E7ADAF5E-8BEE-4E89-B655-D921A0315CD4}" presName="circ2Tx" presStyleLbl="revTx" presStyleIdx="0" presStyleCnt="0">
        <dgm:presLayoutVars>
          <dgm:chMax val="0"/>
          <dgm:chPref val="0"/>
          <dgm:bulletEnabled val="1"/>
        </dgm:presLayoutVars>
      </dgm:prSet>
      <dgm:spPr/>
      <dgm:t>
        <a:bodyPr/>
        <a:lstStyle/>
        <a:p>
          <a:endParaRPr lang="en-US"/>
        </a:p>
      </dgm:t>
    </dgm:pt>
  </dgm:ptLst>
  <dgm:cxnLst>
    <dgm:cxn modelId="{D04C1DA1-2A2F-44DE-936E-DB81BE71D741}" type="presOf" srcId="{E7ADAF5E-8BEE-4E89-B655-D921A0315CD4}" destId="{81973AA6-D3BE-47EE-AC27-0073D123C4EB}" srcOrd="1" destOrd="0" presId="urn:microsoft.com/office/officeart/2005/8/layout/venn1"/>
    <dgm:cxn modelId="{C005100F-762F-43F2-A3CB-4305735B3B7C}" srcId="{5C1DF493-D399-4849-9A62-8B4EF0C3822D}" destId="{800C7E94-4561-4306-9936-3B21FC0EB132}" srcOrd="0" destOrd="0" parTransId="{E778AC3D-0568-4FC4-867D-FCEEBD74471E}" sibTransId="{485FA418-8DAB-49C1-98A4-99BBB4654113}"/>
    <dgm:cxn modelId="{2344608B-F305-4982-9D55-8D7856A309BC}" srcId="{5C1DF493-D399-4849-9A62-8B4EF0C3822D}" destId="{E7ADAF5E-8BEE-4E89-B655-D921A0315CD4}" srcOrd="1" destOrd="0" parTransId="{CC964092-4F7D-4C3B-9C48-01115257B3E5}" sibTransId="{63ED0172-1F7C-4192-BF32-848B8C78F908}"/>
    <dgm:cxn modelId="{FE969810-63BA-4CC2-9996-FF799B6D112A}" type="presOf" srcId="{5C1DF493-D399-4849-9A62-8B4EF0C3822D}" destId="{B6AAF35A-C723-4AE2-81FE-730543B5C9A2}" srcOrd="0" destOrd="0" presId="urn:microsoft.com/office/officeart/2005/8/layout/venn1"/>
    <dgm:cxn modelId="{73466F6D-DFBA-4A2E-9F4E-121385C45986}" type="presOf" srcId="{E7ADAF5E-8BEE-4E89-B655-D921A0315CD4}" destId="{A15CF910-E565-426D-81BD-4FBDE4DA030B}" srcOrd="0" destOrd="0" presId="urn:microsoft.com/office/officeart/2005/8/layout/venn1"/>
    <dgm:cxn modelId="{6368EDEF-8229-4A88-B651-B682E27DE4F3}" type="presOf" srcId="{800C7E94-4561-4306-9936-3B21FC0EB132}" destId="{4D894F84-0D4D-4A52-A20F-4F2C30AE9889}" srcOrd="0" destOrd="0" presId="urn:microsoft.com/office/officeart/2005/8/layout/venn1"/>
    <dgm:cxn modelId="{C659B50A-C6DA-4691-A09C-C9D2D9A46480}" type="presOf" srcId="{800C7E94-4561-4306-9936-3B21FC0EB132}" destId="{16DDAAAC-97FE-4FAA-A2B3-4ED514DCF79A}" srcOrd="1" destOrd="0" presId="urn:microsoft.com/office/officeart/2005/8/layout/venn1"/>
    <dgm:cxn modelId="{6B1822E6-0D0D-41BC-AB86-09481BB3AF35}" type="presParOf" srcId="{B6AAF35A-C723-4AE2-81FE-730543B5C9A2}" destId="{4D894F84-0D4D-4A52-A20F-4F2C30AE9889}" srcOrd="0" destOrd="0" presId="urn:microsoft.com/office/officeart/2005/8/layout/venn1"/>
    <dgm:cxn modelId="{14D7C707-0281-4FF5-9A29-9D5D6B03B388}" type="presParOf" srcId="{B6AAF35A-C723-4AE2-81FE-730543B5C9A2}" destId="{16DDAAAC-97FE-4FAA-A2B3-4ED514DCF79A}" srcOrd="1" destOrd="0" presId="urn:microsoft.com/office/officeart/2005/8/layout/venn1"/>
    <dgm:cxn modelId="{47E04AA4-2012-4088-B47A-0098B88C2142}" type="presParOf" srcId="{B6AAF35A-C723-4AE2-81FE-730543B5C9A2}" destId="{A15CF910-E565-426D-81BD-4FBDE4DA030B}" srcOrd="2" destOrd="0" presId="urn:microsoft.com/office/officeart/2005/8/layout/venn1"/>
    <dgm:cxn modelId="{6B0C4B41-568C-4C18-BBC4-12EE7318D928}" type="presParOf" srcId="{B6AAF35A-C723-4AE2-81FE-730543B5C9A2}" destId="{81973AA6-D3BE-47EE-AC27-0073D123C4EB}" srcOrd="3"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0F0145-4A95-4B80-86F7-C03EA17875F4}" type="doc">
      <dgm:prSet loTypeId="urn:microsoft.com/office/officeart/2008/layout/VerticalCircleList" loCatId="list" qsTypeId="urn:microsoft.com/office/officeart/2005/8/quickstyle/simple4" qsCatId="simple" csTypeId="urn:microsoft.com/office/officeart/2005/8/colors/accent1_2" csCatId="accent1" phldr="1"/>
      <dgm:spPr/>
      <dgm:t>
        <a:bodyPr/>
        <a:lstStyle/>
        <a:p>
          <a:endParaRPr lang="en-US"/>
        </a:p>
      </dgm:t>
    </dgm:pt>
    <dgm:pt modelId="{D95DD666-500C-48E9-8EEF-F3FA7781DDD7}">
      <dgm:prSet custT="1"/>
      <dgm:spPr/>
      <dgm:t>
        <a:bodyPr/>
        <a:lstStyle/>
        <a:p>
          <a:pPr rtl="0"/>
          <a:r>
            <a:rPr lang="en-US" sz="1400" dirty="0" smtClean="0"/>
            <a:t>US has110,000 NGVs on roads today.  Over 12 million operating worldwide</a:t>
          </a:r>
          <a:endParaRPr lang="en-US" sz="1400" dirty="0"/>
        </a:p>
      </dgm:t>
    </dgm:pt>
    <dgm:pt modelId="{4706007F-C4B4-4D02-9B65-D2CD1646AD86}" type="parTrans" cxnId="{6581F10B-E5A1-4FBA-A281-2489D9C6DFE8}">
      <dgm:prSet/>
      <dgm:spPr/>
      <dgm:t>
        <a:bodyPr/>
        <a:lstStyle/>
        <a:p>
          <a:endParaRPr lang="en-US"/>
        </a:p>
      </dgm:t>
    </dgm:pt>
    <dgm:pt modelId="{4B764669-F1DA-468E-8864-D36653F52BE7}" type="sibTrans" cxnId="{6581F10B-E5A1-4FBA-A281-2489D9C6DFE8}">
      <dgm:prSet/>
      <dgm:spPr/>
      <dgm:t>
        <a:bodyPr/>
        <a:lstStyle/>
        <a:p>
          <a:endParaRPr lang="en-US"/>
        </a:p>
      </dgm:t>
    </dgm:pt>
    <dgm:pt modelId="{87319283-34F9-45E5-B59F-50F1687F4F14}">
      <dgm:prSet custT="1"/>
      <dgm:spPr/>
      <dgm:t>
        <a:bodyPr/>
        <a:lstStyle/>
        <a:p>
          <a:pPr rtl="0"/>
          <a:r>
            <a:rPr lang="en-US" sz="1400" dirty="0" smtClean="0"/>
            <a:t>~1,000 NGV fueling stations exist in the U.S., only about half of which are open to the public. </a:t>
          </a:r>
          <a:endParaRPr lang="en-US" sz="1400" dirty="0"/>
        </a:p>
      </dgm:t>
    </dgm:pt>
    <dgm:pt modelId="{662B9EC0-D9DF-408F-82E8-97F6B51045A0}" type="parTrans" cxnId="{80738D93-F6C7-42B2-B1EA-44382EE4B0E0}">
      <dgm:prSet/>
      <dgm:spPr/>
      <dgm:t>
        <a:bodyPr/>
        <a:lstStyle/>
        <a:p>
          <a:endParaRPr lang="en-US"/>
        </a:p>
      </dgm:t>
    </dgm:pt>
    <dgm:pt modelId="{710AE2A6-58D2-4A34-8BE2-7B55C6AF06DE}" type="sibTrans" cxnId="{80738D93-F6C7-42B2-B1EA-44382EE4B0E0}">
      <dgm:prSet/>
      <dgm:spPr/>
      <dgm:t>
        <a:bodyPr/>
        <a:lstStyle/>
        <a:p>
          <a:endParaRPr lang="en-US"/>
        </a:p>
      </dgm:t>
    </dgm:pt>
    <dgm:pt modelId="{939EBCB1-EF95-4C95-AB45-437DC81C67E9}">
      <dgm:prSet custT="1"/>
      <dgm:spPr/>
      <dgm:t>
        <a:bodyPr/>
        <a:lstStyle/>
        <a:p>
          <a:pPr rtl="0"/>
          <a:r>
            <a:rPr lang="en-US" sz="1400" dirty="0" smtClean="0"/>
            <a:t>Transit buses account for about 66% of all vehicular natural gas use.  Waste collection and transfer vehicles account for about 11 percent and are the fastest growing NGV segment.</a:t>
          </a:r>
          <a:endParaRPr lang="en-US" sz="1400" dirty="0"/>
        </a:p>
      </dgm:t>
    </dgm:pt>
    <dgm:pt modelId="{B73B16EB-7936-47CD-8BE9-56E291F1A66D}" type="parTrans" cxnId="{807D67E5-A3D1-4618-B6A1-743ED8CE07A1}">
      <dgm:prSet/>
      <dgm:spPr/>
      <dgm:t>
        <a:bodyPr/>
        <a:lstStyle/>
        <a:p>
          <a:endParaRPr lang="en-US"/>
        </a:p>
      </dgm:t>
    </dgm:pt>
    <dgm:pt modelId="{F31121B9-C212-4AFC-8400-AC09A6AC6929}" type="sibTrans" cxnId="{807D67E5-A3D1-4618-B6A1-743ED8CE07A1}">
      <dgm:prSet/>
      <dgm:spPr/>
      <dgm:t>
        <a:bodyPr/>
        <a:lstStyle/>
        <a:p>
          <a:endParaRPr lang="en-US"/>
        </a:p>
      </dgm:t>
    </dgm:pt>
    <dgm:pt modelId="{B629586E-00F7-41DE-80B3-56C2AD12E9BD}">
      <dgm:prSet/>
      <dgm:spPr/>
      <dgm:t>
        <a:bodyPr/>
        <a:lstStyle/>
        <a:p>
          <a:pPr rtl="0"/>
          <a:r>
            <a:rPr lang="en-US" dirty="0" smtClean="0"/>
            <a:t>EIA predicts the amount of natural gas consumed in the US for vehicle use more than doubled between 2000 and 2009, now displacing more than 300 million diesel gallon equivalents each year.</a:t>
          </a:r>
          <a:endParaRPr lang="en-US" dirty="0"/>
        </a:p>
      </dgm:t>
    </dgm:pt>
    <dgm:pt modelId="{19DA88C6-D825-4EA3-AC90-E06EA4BACDF5}" type="parTrans" cxnId="{29737D9F-C7DE-4A4F-80DB-5D1079E746F5}">
      <dgm:prSet/>
      <dgm:spPr/>
      <dgm:t>
        <a:bodyPr/>
        <a:lstStyle/>
        <a:p>
          <a:endParaRPr lang="en-US"/>
        </a:p>
      </dgm:t>
    </dgm:pt>
    <dgm:pt modelId="{44115072-864C-4BB4-9731-5FE4DFFC0EF7}" type="sibTrans" cxnId="{29737D9F-C7DE-4A4F-80DB-5D1079E746F5}">
      <dgm:prSet/>
      <dgm:spPr/>
      <dgm:t>
        <a:bodyPr/>
        <a:lstStyle/>
        <a:p>
          <a:endParaRPr lang="en-US"/>
        </a:p>
      </dgm:t>
    </dgm:pt>
    <dgm:pt modelId="{69C1B051-82FC-4EBB-A99D-38DEBC31852D}">
      <dgm:prSet custT="1"/>
      <dgm:spPr/>
      <dgm:t>
        <a:bodyPr/>
        <a:lstStyle/>
        <a:p>
          <a:pPr rtl="0"/>
          <a:r>
            <a:rPr lang="en-US" sz="1400" dirty="0" smtClean="0"/>
            <a:t>The International Association of Natural Gas Vehicles estimates that there will be more than 50 million natural gas vehicles worldwide within the next 10 years, or about 9 percent of the world transportation fleets. </a:t>
          </a:r>
          <a:endParaRPr lang="en-US" sz="1400" dirty="0"/>
        </a:p>
      </dgm:t>
    </dgm:pt>
    <dgm:pt modelId="{0FAE9A89-861D-43E2-AEB5-78BB3FA9C241}" type="parTrans" cxnId="{372F2E11-CF29-4D50-BEF3-88C8999F84D2}">
      <dgm:prSet/>
      <dgm:spPr/>
      <dgm:t>
        <a:bodyPr/>
        <a:lstStyle/>
        <a:p>
          <a:endParaRPr lang="en-US"/>
        </a:p>
      </dgm:t>
    </dgm:pt>
    <dgm:pt modelId="{AC3978FE-EFF3-4CB6-B6C8-67E8966988FB}" type="sibTrans" cxnId="{372F2E11-CF29-4D50-BEF3-88C8999F84D2}">
      <dgm:prSet/>
      <dgm:spPr/>
      <dgm:t>
        <a:bodyPr/>
        <a:lstStyle/>
        <a:p>
          <a:endParaRPr lang="en-US"/>
        </a:p>
      </dgm:t>
    </dgm:pt>
    <dgm:pt modelId="{98A0BE3E-BB46-4AFA-8D8F-10BBCB8AA1A9}">
      <dgm:prSet custT="1"/>
      <dgm:spPr/>
      <dgm:t>
        <a:bodyPr/>
        <a:lstStyle/>
        <a:p>
          <a:pPr rtl="0"/>
          <a:r>
            <a:rPr lang="en-US" sz="1400" dirty="0" smtClean="0"/>
            <a:t>Despite global growth trends, the US still lags the global market for overall penetration of natural gas vehicles due in part to the lack of developed refueling infrastructure.</a:t>
          </a:r>
          <a:endParaRPr lang="en-US" sz="1400" dirty="0"/>
        </a:p>
      </dgm:t>
    </dgm:pt>
    <dgm:pt modelId="{B5023A4F-DF46-40B9-91BC-8C8C20AADC79}" type="parTrans" cxnId="{B2506F4D-0869-4EB1-88EB-4E0B95EA093A}">
      <dgm:prSet/>
      <dgm:spPr/>
      <dgm:t>
        <a:bodyPr/>
        <a:lstStyle/>
        <a:p>
          <a:endParaRPr lang="en-US"/>
        </a:p>
      </dgm:t>
    </dgm:pt>
    <dgm:pt modelId="{76CD8443-4D9E-4588-BB26-1E90498B2CE2}" type="sibTrans" cxnId="{B2506F4D-0869-4EB1-88EB-4E0B95EA093A}">
      <dgm:prSet/>
      <dgm:spPr/>
      <dgm:t>
        <a:bodyPr/>
        <a:lstStyle/>
        <a:p>
          <a:endParaRPr lang="en-US"/>
        </a:p>
      </dgm:t>
    </dgm:pt>
    <dgm:pt modelId="{0E17CD1D-F56B-4432-B6DB-406F47C258EB}" type="pres">
      <dgm:prSet presAssocID="{D50F0145-4A95-4B80-86F7-C03EA17875F4}" presName="Name0" presStyleCnt="0">
        <dgm:presLayoutVars>
          <dgm:dir/>
        </dgm:presLayoutVars>
      </dgm:prSet>
      <dgm:spPr/>
      <dgm:t>
        <a:bodyPr/>
        <a:lstStyle/>
        <a:p>
          <a:endParaRPr lang="en-US"/>
        </a:p>
      </dgm:t>
    </dgm:pt>
    <dgm:pt modelId="{DF881484-6C6B-4004-9933-0661890DEC52}" type="pres">
      <dgm:prSet presAssocID="{D95DD666-500C-48E9-8EEF-F3FA7781DDD7}" presName="noChildren" presStyleCnt="0"/>
      <dgm:spPr/>
    </dgm:pt>
    <dgm:pt modelId="{ED070FC3-0930-48AF-B33A-04F4746ACD53}" type="pres">
      <dgm:prSet presAssocID="{D95DD666-500C-48E9-8EEF-F3FA7781DDD7}" presName="gap" presStyleCnt="0"/>
      <dgm:spPr/>
    </dgm:pt>
    <dgm:pt modelId="{D7866973-D5FC-4591-A99A-24015691573E}" type="pres">
      <dgm:prSet presAssocID="{D95DD666-500C-48E9-8EEF-F3FA7781DDD7}" presName="medCircle2" presStyleLbl="vennNode1" presStyleIdx="0" presStyleCnt="6" custLinFactNeighborX="-6227" custLinFactNeighborY="-45755"/>
      <dgm:spPr/>
    </dgm:pt>
    <dgm:pt modelId="{9799311D-DDF0-4EC9-B5AE-02C466E4D811}" type="pres">
      <dgm:prSet presAssocID="{D95DD666-500C-48E9-8EEF-F3FA7781DDD7}" presName="txLvlOnly1" presStyleLbl="revTx" presStyleIdx="0" presStyleCnt="6" custLinFactNeighborX="1874" custLinFactNeighborY="-42006"/>
      <dgm:spPr/>
      <dgm:t>
        <a:bodyPr/>
        <a:lstStyle/>
        <a:p>
          <a:endParaRPr lang="en-US"/>
        </a:p>
      </dgm:t>
    </dgm:pt>
    <dgm:pt modelId="{E177461F-0119-4077-92B5-05A2CDFD3CDE}" type="pres">
      <dgm:prSet presAssocID="{87319283-34F9-45E5-B59F-50F1687F4F14}" presName="noChildren" presStyleCnt="0"/>
      <dgm:spPr/>
    </dgm:pt>
    <dgm:pt modelId="{17D410F0-E1E0-4A41-9E9D-1B15DBE76278}" type="pres">
      <dgm:prSet presAssocID="{87319283-34F9-45E5-B59F-50F1687F4F14}" presName="gap" presStyleCnt="0"/>
      <dgm:spPr/>
    </dgm:pt>
    <dgm:pt modelId="{084890B6-503F-4C11-9CD9-CE5B535F1F2B}" type="pres">
      <dgm:prSet presAssocID="{87319283-34F9-45E5-B59F-50F1687F4F14}" presName="medCircle2" presStyleLbl="vennNode1" presStyleIdx="1" presStyleCnt="6" custLinFactNeighborX="3769" custLinFactNeighborY="-27807"/>
      <dgm:spPr/>
    </dgm:pt>
    <dgm:pt modelId="{5AB85C9E-8F98-4E0C-94A6-476B85DE1982}" type="pres">
      <dgm:prSet presAssocID="{87319283-34F9-45E5-B59F-50F1687F4F14}" presName="txLvlOnly1" presStyleLbl="revTx" presStyleIdx="1" presStyleCnt="6" custLinFactNeighborY="-27807"/>
      <dgm:spPr/>
      <dgm:t>
        <a:bodyPr/>
        <a:lstStyle/>
        <a:p>
          <a:endParaRPr lang="en-US"/>
        </a:p>
      </dgm:t>
    </dgm:pt>
    <dgm:pt modelId="{9FD36EE9-3830-4BEF-A656-DFD10F7FA1B2}" type="pres">
      <dgm:prSet presAssocID="{939EBCB1-EF95-4C95-AB45-437DC81C67E9}" presName="noChildren" presStyleCnt="0"/>
      <dgm:spPr/>
    </dgm:pt>
    <dgm:pt modelId="{C63F6379-CB70-4E34-A584-2BDE0506F245}" type="pres">
      <dgm:prSet presAssocID="{939EBCB1-EF95-4C95-AB45-437DC81C67E9}" presName="gap" presStyleCnt="0"/>
      <dgm:spPr/>
    </dgm:pt>
    <dgm:pt modelId="{D90145D9-9BA2-4F1A-B2DD-D06D38EE8BDA}" type="pres">
      <dgm:prSet presAssocID="{939EBCB1-EF95-4C95-AB45-437DC81C67E9}" presName="medCircle2" presStyleLbl="vennNode1" presStyleIdx="2" presStyleCnt="6" custLinFactNeighborX="2547" custLinFactNeighborY="-14088"/>
      <dgm:spPr/>
    </dgm:pt>
    <dgm:pt modelId="{667AD9A7-D3BE-4CB5-9EFD-F23E12435D18}" type="pres">
      <dgm:prSet presAssocID="{939EBCB1-EF95-4C95-AB45-437DC81C67E9}" presName="txLvlOnly1" presStyleLbl="revTx" presStyleIdx="2" presStyleCnt="6" custAng="0" custScaleY="128252" custLinFactNeighborX="-852" custLinFactNeighborY="-13175"/>
      <dgm:spPr/>
      <dgm:t>
        <a:bodyPr/>
        <a:lstStyle/>
        <a:p>
          <a:endParaRPr lang="en-US"/>
        </a:p>
      </dgm:t>
    </dgm:pt>
    <dgm:pt modelId="{EEDE2473-E77B-471F-9275-6DA9B3270A62}" type="pres">
      <dgm:prSet presAssocID="{B629586E-00F7-41DE-80B3-56C2AD12E9BD}" presName="noChildren" presStyleCnt="0"/>
      <dgm:spPr/>
    </dgm:pt>
    <dgm:pt modelId="{82480634-63C4-4A94-BC0D-7703C94DF50E}" type="pres">
      <dgm:prSet presAssocID="{B629586E-00F7-41DE-80B3-56C2AD12E9BD}" presName="gap" presStyleCnt="0"/>
      <dgm:spPr/>
    </dgm:pt>
    <dgm:pt modelId="{0ED5BCE7-2891-4AB7-91F5-B43303039C0B}" type="pres">
      <dgm:prSet presAssocID="{B629586E-00F7-41DE-80B3-56C2AD12E9BD}" presName="medCircle2" presStyleLbl="vennNode1" presStyleIdx="3" presStyleCnt="6" custLinFactNeighborX="3500" custLinFactNeighborY="684"/>
      <dgm:spPr/>
    </dgm:pt>
    <dgm:pt modelId="{D49ADE0E-73D8-4D84-9C80-1DB041E61D3C}" type="pres">
      <dgm:prSet presAssocID="{B629586E-00F7-41DE-80B3-56C2AD12E9BD}" presName="txLvlOnly1" presStyleLbl="revTx" presStyleIdx="3" presStyleCnt="6" custScaleY="118850" custLinFactNeighborX="994" custLinFactNeighborY="9701"/>
      <dgm:spPr/>
      <dgm:t>
        <a:bodyPr/>
        <a:lstStyle/>
        <a:p>
          <a:endParaRPr lang="en-US"/>
        </a:p>
      </dgm:t>
    </dgm:pt>
    <dgm:pt modelId="{07F0AFDA-5473-48FF-89CC-EE9E13605384}" type="pres">
      <dgm:prSet presAssocID="{69C1B051-82FC-4EBB-A99D-38DEBC31852D}" presName="noChildren" presStyleCnt="0"/>
      <dgm:spPr/>
    </dgm:pt>
    <dgm:pt modelId="{BB22B8A9-4ACD-4DC6-B2CB-70BCD32275F6}" type="pres">
      <dgm:prSet presAssocID="{69C1B051-82FC-4EBB-A99D-38DEBC31852D}" presName="gap" presStyleCnt="0"/>
      <dgm:spPr/>
    </dgm:pt>
    <dgm:pt modelId="{168EA881-D967-4554-A110-5F411CACC238}" type="pres">
      <dgm:prSet presAssocID="{69C1B051-82FC-4EBB-A99D-38DEBC31852D}" presName="medCircle2" presStyleLbl="vennNode1" presStyleIdx="4" presStyleCnt="6" custLinFactNeighborX="2547" custLinFactNeighborY="43279"/>
      <dgm:spPr/>
    </dgm:pt>
    <dgm:pt modelId="{68CAD6B6-4AAD-4990-A4A5-8987FEFD864E}" type="pres">
      <dgm:prSet presAssocID="{69C1B051-82FC-4EBB-A99D-38DEBC31852D}" presName="txLvlOnly1" presStyleLbl="revTx" presStyleIdx="4" presStyleCnt="6" custLinFactNeighborX="185" custLinFactNeighborY="43279"/>
      <dgm:spPr/>
      <dgm:t>
        <a:bodyPr/>
        <a:lstStyle/>
        <a:p>
          <a:endParaRPr lang="en-US"/>
        </a:p>
      </dgm:t>
    </dgm:pt>
    <dgm:pt modelId="{8B9B871A-BD10-4056-824B-603DADB4D56E}" type="pres">
      <dgm:prSet presAssocID="{98A0BE3E-BB46-4AFA-8D8F-10BBCB8AA1A9}" presName="noChildren" presStyleCnt="0"/>
      <dgm:spPr/>
    </dgm:pt>
    <dgm:pt modelId="{F1B1878B-DF96-49ED-984E-2CFB61AFFC6F}" type="pres">
      <dgm:prSet presAssocID="{98A0BE3E-BB46-4AFA-8D8F-10BBCB8AA1A9}" presName="gap" presStyleCnt="0"/>
      <dgm:spPr/>
    </dgm:pt>
    <dgm:pt modelId="{C88C912D-214A-4236-9E5C-3612C1E2617F}" type="pres">
      <dgm:prSet presAssocID="{98A0BE3E-BB46-4AFA-8D8F-10BBCB8AA1A9}" presName="medCircle2" presStyleLbl="vennNode1" presStyleIdx="5" presStyleCnt="6" custLinFactNeighborX="3769" custLinFactNeighborY="82602"/>
      <dgm:spPr/>
    </dgm:pt>
    <dgm:pt modelId="{0A343BB6-5516-4876-8F86-7CA47CE26DA1}" type="pres">
      <dgm:prSet presAssocID="{98A0BE3E-BB46-4AFA-8D8F-10BBCB8AA1A9}" presName="txLvlOnly1" presStyleLbl="revTx" presStyleIdx="5" presStyleCnt="6" custLinFactNeighborX="1874" custLinFactNeighborY="79335"/>
      <dgm:spPr/>
      <dgm:t>
        <a:bodyPr/>
        <a:lstStyle/>
        <a:p>
          <a:endParaRPr lang="en-US"/>
        </a:p>
      </dgm:t>
    </dgm:pt>
  </dgm:ptLst>
  <dgm:cxnLst>
    <dgm:cxn modelId="{9B0F8951-1947-4C95-8385-E844338E496C}" type="presOf" srcId="{87319283-34F9-45E5-B59F-50F1687F4F14}" destId="{5AB85C9E-8F98-4E0C-94A6-476B85DE1982}" srcOrd="0" destOrd="0" presId="urn:microsoft.com/office/officeart/2008/layout/VerticalCircleList"/>
    <dgm:cxn modelId="{8A0F372A-22B5-4635-9E17-DE7B3007E112}" type="presOf" srcId="{69C1B051-82FC-4EBB-A99D-38DEBC31852D}" destId="{68CAD6B6-4AAD-4990-A4A5-8987FEFD864E}" srcOrd="0" destOrd="0" presId="urn:microsoft.com/office/officeart/2008/layout/VerticalCircleList"/>
    <dgm:cxn modelId="{B5447EBC-A2E1-4EB5-9788-7ED964423E90}" type="presOf" srcId="{D50F0145-4A95-4B80-86F7-C03EA17875F4}" destId="{0E17CD1D-F56B-4432-B6DB-406F47C258EB}" srcOrd="0" destOrd="0" presId="urn:microsoft.com/office/officeart/2008/layout/VerticalCircleList"/>
    <dgm:cxn modelId="{6C2E2C03-8FAE-4F89-976E-BF64EB79CD77}" type="presOf" srcId="{D95DD666-500C-48E9-8EEF-F3FA7781DDD7}" destId="{9799311D-DDF0-4EC9-B5AE-02C466E4D811}" srcOrd="0" destOrd="0" presId="urn:microsoft.com/office/officeart/2008/layout/VerticalCircleList"/>
    <dgm:cxn modelId="{6581F10B-E5A1-4FBA-A281-2489D9C6DFE8}" srcId="{D50F0145-4A95-4B80-86F7-C03EA17875F4}" destId="{D95DD666-500C-48E9-8EEF-F3FA7781DDD7}" srcOrd="0" destOrd="0" parTransId="{4706007F-C4B4-4D02-9B65-D2CD1646AD86}" sibTransId="{4B764669-F1DA-468E-8864-D36653F52BE7}"/>
    <dgm:cxn modelId="{91C19AC1-7E36-4641-8DDB-626B075D5508}" type="presOf" srcId="{B629586E-00F7-41DE-80B3-56C2AD12E9BD}" destId="{D49ADE0E-73D8-4D84-9C80-1DB041E61D3C}" srcOrd="0" destOrd="0" presId="urn:microsoft.com/office/officeart/2008/layout/VerticalCircleList"/>
    <dgm:cxn modelId="{807D67E5-A3D1-4618-B6A1-743ED8CE07A1}" srcId="{D50F0145-4A95-4B80-86F7-C03EA17875F4}" destId="{939EBCB1-EF95-4C95-AB45-437DC81C67E9}" srcOrd="2" destOrd="0" parTransId="{B73B16EB-7936-47CD-8BE9-56E291F1A66D}" sibTransId="{F31121B9-C212-4AFC-8400-AC09A6AC6929}"/>
    <dgm:cxn modelId="{372F2E11-CF29-4D50-BEF3-88C8999F84D2}" srcId="{D50F0145-4A95-4B80-86F7-C03EA17875F4}" destId="{69C1B051-82FC-4EBB-A99D-38DEBC31852D}" srcOrd="4" destOrd="0" parTransId="{0FAE9A89-861D-43E2-AEB5-78BB3FA9C241}" sibTransId="{AC3978FE-EFF3-4CB6-B6C8-67E8966988FB}"/>
    <dgm:cxn modelId="{989E3745-6733-4180-94F6-3476FE75FADF}" type="presOf" srcId="{98A0BE3E-BB46-4AFA-8D8F-10BBCB8AA1A9}" destId="{0A343BB6-5516-4876-8F86-7CA47CE26DA1}" srcOrd="0" destOrd="0" presId="urn:microsoft.com/office/officeart/2008/layout/VerticalCircleList"/>
    <dgm:cxn modelId="{5A727F47-A5E0-46DD-A119-B3CB70A73738}" type="presOf" srcId="{939EBCB1-EF95-4C95-AB45-437DC81C67E9}" destId="{667AD9A7-D3BE-4CB5-9EFD-F23E12435D18}" srcOrd="0" destOrd="0" presId="urn:microsoft.com/office/officeart/2008/layout/VerticalCircleList"/>
    <dgm:cxn modelId="{80738D93-F6C7-42B2-B1EA-44382EE4B0E0}" srcId="{D50F0145-4A95-4B80-86F7-C03EA17875F4}" destId="{87319283-34F9-45E5-B59F-50F1687F4F14}" srcOrd="1" destOrd="0" parTransId="{662B9EC0-D9DF-408F-82E8-97F6B51045A0}" sibTransId="{710AE2A6-58D2-4A34-8BE2-7B55C6AF06DE}"/>
    <dgm:cxn modelId="{B2506F4D-0869-4EB1-88EB-4E0B95EA093A}" srcId="{D50F0145-4A95-4B80-86F7-C03EA17875F4}" destId="{98A0BE3E-BB46-4AFA-8D8F-10BBCB8AA1A9}" srcOrd="5" destOrd="0" parTransId="{B5023A4F-DF46-40B9-91BC-8C8C20AADC79}" sibTransId="{76CD8443-4D9E-4588-BB26-1E90498B2CE2}"/>
    <dgm:cxn modelId="{29737D9F-C7DE-4A4F-80DB-5D1079E746F5}" srcId="{D50F0145-4A95-4B80-86F7-C03EA17875F4}" destId="{B629586E-00F7-41DE-80B3-56C2AD12E9BD}" srcOrd="3" destOrd="0" parTransId="{19DA88C6-D825-4EA3-AC90-E06EA4BACDF5}" sibTransId="{44115072-864C-4BB4-9731-5FE4DFFC0EF7}"/>
    <dgm:cxn modelId="{CBCFD480-10B5-466C-B955-1BD78D240FE8}" type="presParOf" srcId="{0E17CD1D-F56B-4432-B6DB-406F47C258EB}" destId="{DF881484-6C6B-4004-9933-0661890DEC52}" srcOrd="0" destOrd="0" presId="urn:microsoft.com/office/officeart/2008/layout/VerticalCircleList"/>
    <dgm:cxn modelId="{B3B0BE18-FB03-4C14-A186-7F6AB974B75B}" type="presParOf" srcId="{DF881484-6C6B-4004-9933-0661890DEC52}" destId="{ED070FC3-0930-48AF-B33A-04F4746ACD53}" srcOrd="0" destOrd="0" presId="urn:microsoft.com/office/officeart/2008/layout/VerticalCircleList"/>
    <dgm:cxn modelId="{74DA7086-D42F-49F7-BE2C-EE85158A0A4B}" type="presParOf" srcId="{DF881484-6C6B-4004-9933-0661890DEC52}" destId="{D7866973-D5FC-4591-A99A-24015691573E}" srcOrd="1" destOrd="0" presId="urn:microsoft.com/office/officeart/2008/layout/VerticalCircleList"/>
    <dgm:cxn modelId="{E22BDD2A-4B0A-4585-99C7-731A2C0CF789}" type="presParOf" srcId="{DF881484-6C6B-4004-9933-0661890DEC52}" destId="{9799311D-DDF0-4EC9-B5AE-02C466E4D811}" srcOrd="2" destOrd="0" presId="urn:microsoft.com/office/officeart/2008/layout/VerticalCircleList"/>
    <dgm:cxn modelId="{3047CE0F-6552-4DB7-AF9A-C93A8F5E2D5A}" type="presParOf" srcId="{0E17CD1D-F56B-4432-B6DB-406F47C258EB}" destId="{E177461F-0119-4077-92B5-05A2CDFD3CDE}" srcOrd="1" destOrd="0" presId="urn:microsoft.com/office/officeart/2008/layout/VerticalCircleList"/>
    <dgm:cxn modelId="{C1C3EA56-6911-4A63-BF45-46B899BC91FB}" type="presParOf" srcId="{E177461F-0119-4077-92B5-05A2CDFD3CDE}" destId="{17D410F0-E1E0-4A41-9E9D-1B15DBE76278}" srcOrd="0" destOrd="0" presId="urn:microsoft.com/office/officeart/2008/layout/VerticalCircleList"/>
    <dgm:cxn modelId="{C70D560F-3FAD-4518-860C-D1755C0C5BC0}" type="presParOf" srcId="{E177461F-0119-4077-92B5-05A2CDFD3CDE}" destId="{084890B6-503F-4C11-9CD9-CE5B535F1F2B}" srcOrd="1" destOrd="0" presId="urn:microsoft.com/office/officeart/2008/layout/VerticalCircleList"/>
    <dgm:cxn modelId="{047397A2-1060-4AC8-A8A7-7170C3BF8FC8}" type="presParOf" srcId="{E177461F-0119-4077-92B5-05A2CDFD3CDE}" destId="{5AB85C9E-8F98-4E0C-94A6-476B85DE1982}" srcOrd="2" destOrd="0" presId="urn:microsoft.com/office/officeart/2008/layout/VerticalCircleList"/>
    <dgm:cxn modelId="{22863C96-3AAB-4BEC-8194-392B3B0A8F27}" type="presParOf" srcId="{0E17CD1D-F56B-4432-B6DB-406F47C258EB}" destId="{9FD36EE9-3830-4BEF-A656-DFD10F7FA1B2}" srcOrd="2" destOrd="0" presId="urn:microsoft.com/office/officeart/2008/layout/VerticalCircleList"/>
    <dgm:cxn modelId="{92CA53E4-6DD4-4537-A5A2-253BB5B8C398}" type="presParOf" srcId="{9FD36EE9-3830-4BEF-A656-DFD10F7FA1B2}" destId="{C63F6379-CB70-4E34-A584-2BDE0506F245}" srcOrd="0" destOrd="0" presId="urn:microsoft.com/office/officeart/2008/layout/VerticalCircleList"/>
    <dgm:cxn modelId="{FC95014D-739B-4DB8-9D3C-CF2E6E17EE99}" type="presParOf" srcId="{9FD36EE9-3830-4BEF-A656-DFD10F7FA1B2}" destId="{D90145D9-9BA2-4F1A-B2DD-D06D38EE8BDA}" srcOrd="1" destOrd="0" presId="urn:microsoft.com/office/officeart/2008/layout/VerticalCircleList"/>
    <dgm:cxn modelId="{7C232BFD-E761-4620-9EA8-C19815BC120B}" type="presParOf" srcId="{9FD36EE9-3830-4BEF-A656-DFD10F7FA1B2}" destId="{667AD9A7-D3BE-4CB5-9EFD-F23E12435D18}" srcOrd="2" destOrd="0" presId="urn:microsoft.com/office/officeart/2008/layout/VerticalCircleList"/>
    <dgm:cxn modelId="{93265B0E-EEDC-4DE5-A9D5-AFC68AEBF306}" type="presParOf" srcId="{0E17CD1D-F56B-4432-B6DB-406F47C258EB}" destId="{EEDE2473-E77B-471F-9275-6DA9B3270A62}" srcOrd="3" destOrd="0" presId="urn:microsoft.com/office/officeart/2008/layout/VerticalCircleList"/>
    <dgm:cxn modelId="{19D64AB5-A7C6-475A-B1C6-9D2C4146E2D7}" type="presParOf" srcId="{EEDE2473-E77B-471F-9275-6DA9B3270A62}" destId="{82480634-63C4-4A94-BC0D-7703C94DF50E}" srcOrd="0" destOrd="0" presId="urn:microsoft.com/office/officeart/2008/layout/VerticalCircleList"/>
    <dgm:cxn modelId="{09D79B39-D0C9-4486-B6C3-3FEB228CB263}" type="presParOf" srcId="{EEDE2473-E77B-471F-9275-6DA9B3270A62}" destId="{0ED5BCE7-2891-4AB7-91F5-B43303039C0B}" srcOrd="1" destOrd="0" presId="urn:microsoft.com/office/officeart/2008/layout/VerticalCircleList"/>
    <dgm:cxn modelId="{340BDBD2-9AB9-4E40-B531-E823E9AFBAD6}" type="presParOf" srcId="{EEDE2473-E77B-471F-9275-6DA9B3270A62}" destId="{D49ADE0E-73D8-4D84-9C80-1DB041E61D3C}" srcOrd="2" destOrd="0" presId="urn:microsoft.com/office/officeart/2008/layout/VerticalCircleList"/>
    <dgm:cxn modelId="{87EE92B8-D740-485F-AF1F-4F61A437FDF2}" type="presParOf" srcId="{0E17CD1D-F56B-4432-B6DB-406F47C258EB}" destId="{07F0AFDA-5473-48FF-89CC-EE9E13605384}" srcOrd="4" destOrd="0" presId="urn:microsoft.com/office/officeart/2008/layout/VerticalCircleList"/>
    <dgm:cxn modelId="{B79257F5-C043-4CA4-A8FF-D05469B6B451}" type="presParOf" srcId="{07F0AFDA-5473-48FF-89CC-EE9E13605384}" destId="{BB22B8A9-4ACD-4DC6-B2CB-70BCD32275F6}" srcOrd="0" destOrd="0" presId="urn:microsoft.com/office/officeart/2008/layout/VerticalCircleList"/>
    <dgm:cxn modelId="{FEBB6D67-E135-4B8A-ACED-E48090ED4CF6}" type="presParOf" srcId="{07F0AFDA-5473-48FF-89CC-EE9E13605384}" destId="{168EA881-D967-4554-A110-5F411CACC238}" srcOrd="1" destOrd="0" presId="urn:microsoft.com/office/officeart/2008/layout/VerticalCircleList"/>
    <dgm:cxn modelId="{B9D46075-59FD-47D7-A5C1-E6906724DB58}" type="presParOf" srcId="{07F0AFDA-5473-48FF-89CC-EE9E13605384}" destId="{68CAD6B6-4AAD-4990-A4A5-8987FEFD864E}" srcOrd="2" destOrd="0" presId="urn:microsoft.com/office/officeart/2008/layout/VerticalCircleList"/>
    <dgm:cxn modelId="{FFE94D9C-4E96-4553-882C-DB62F3EA1A8D}" type="presParOf" srcId="{0E17CD1D-F56B-4432-B6DB-406F47C258EB}" destId="{8B9B871A-BD10-4056-824B-603DADB4D56E}" srcOrd="5" destOrd="0" presId="urn:microsoft.com/office/officeart/2008/layout/VerticalCircleList"/>
    <dgm:cxn modelId="{DC659E23-69BA-4297-AD61-778BFA0047E9}" type="presParOf" srcId="{8B9B871A-BD10-4056-824B-603DADB4D56E}" destId="{F1B1878B-DF96-49ED-984E-2CFB61AFFC6F}" srcOrd="0" destOrd="0" presId="urn:microsoft.com/office/officeart/2008/layout/VerticalCircleList"/>
    <dgm:cxn modelId="{7E40B5AC-4600-4F53-8E3E-ACACFEE073C9}" type="presParOf" srcId="{8B9B871A-BD10-4056-824B-603DADB4D56E}" destId="{C88C912D-214A-4236-9E5C-3612C1E2617F}" srcOrd="1" destOrd="0" presId="urn:microsoft.com/office/officeart/2008/layout/VerticalCircleList"/>
    <dgm:cxn modelId="{6B4AC353-9864-42FA-8D6C-6EE9080D886C}" type="presParOf" srcId="{8B9B871A-BD10-4056-824B-603DADB4D56E}" destId="{0A343BB6-5516-4876-8F86-7CA47CE26DA1}" srcOrd="2" destOrd="0" presId="urn:microsoft.com/office/officeart/2008/layout/VerticalCircle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59B00-4DBF-4C5A-B5D3-5947AB19D268}">
      <dsp:nvSpPr>
        <dsp:cNvPr id="0" name=""/>
        <dsp:cNvSpPr/>
      </dsp:nvSpPr>
      <dsp:spPr>
        <a:xfrm>
          <a:off x="22155" y="0"/>
          <a:ext cx="3673061" cy="237769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755650" rtl="0">
            <a:lnSpc>
              <a:spcPct val="90000"/>
            </a:lnSpc>
            <a:spcBef>
              <a:spcPct val="0"/>
            </a:spcBef>
            <a:spcAft>
              <a:spcPct val="35000"/>
            </a:spcAft>
          </a:pPr>
          <a:r>
            <a:rPr lang="en-US" sz="1700" b="1" kern="1200" smtClean="0"/>
            <a:t>Increasing Prices</a:t>
          </a:r>
          <a:r>
            <a:rPr lang="en-US" sz="1700" kern="1200" smtClean="0"/>
            <a:t> </a:t>
          </a:r>
          <a:endParaRPr lang="en-US" sz="1700" kern="1200"/>
        </a:p>
        <a:p>
          <a:pPr marL="114300" lvl="1" indent="-114300" algn="l" defTabSz="577850" rtl="0">
            <a:lnSpc>
              <a:spcPct val="90000"/>
            </a:lnSpc>
            <a:spcBef>
              <a:spcPct val="0"/>
            </a:spcBef>
            <a:spcAft>
              <a:spcPct val="15000"/>
            </a:spcAft>
            <a:buChar char="••"/>
          </a:pPr>
          <a:r>
            <a:rPr lang="en-US" sz="1300" kern="1200" dirty="0" smtClean="0"/>
            <a:t>IEA forecasts increased oil prices as the world economy recovers and global demand grows. Various estimates exist but in general the trend is for flat to increasing prices from the present $80/barrel</a:t>
          </a:r>
          <a:endParaRPr lang="en-US" sz="1300" kern="1200" dirty="0"/>
        </a:p>
      </dsp:txBody>
      <dsp:txXfrm>
        <a:off x="560062" y="348205"/>
        <a:ext cx="2597247" cy="1681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84FD7-9829-4089-98B5-121E7837684F}">
      <dsp:nvSpPr>
        <dsp:cNvPr id="0" name=""/>
        <dsp:cNvSpPr/>
      </dsp:nvSpPr>
      <dsp:spPr>
        <a:xfrm>
          <a:off x="61689" y="0"/>
          <a:ext cx="3519708" cy="226618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00100" rtl="0">
            <a:lnSpc>
              <a:spcPct val="90000"/>
            </a:lnSpc>
            <a:spcBef>
              <a:spcPct val="0"/>
            </a:spcBef>
            <a:spcAft>
              <a:spcPct val="35000"/>
            </a:spcAft>
          </a:pPr>
          <a:r>
            <a:rPr lang="en-US" sz="1800" b="1" kern="1200" smtClean="0"/>
            <a:t>Increasing Demand</a:t>
          </a:r>
          <a:endParaRPr lang="en-US" sz="1800" kern="1200"/>
        </a:p>
        <a:p>
          <a:pPr marL="114300" lvl="1" indent="-114300" algn="l" defTabSz="622300" rtl="0">
            <a:lnSpc>
              <a:spcPct val="90000"/>
            </a:lnSpc>
            <a:spcBef>
              <a:spcPct val="0"/>
            </a:spcBef>
            <a:spcAft>
              <a:spcPct val="15000"/>
            </a:spcAft>
            <a:buChar char="••"/>
          </a:pPr>
          <a:r>
            <a:rPr lang="en-US" sz="1400" kern="1200" dirty="0" smtClean="0"/>
            <a:t>International Energy Agency (IEA) World Energy Outlook forecasts increased energy demand with non OECD countries (primarily China) leading the way.</a:t>
          </a:r>
          <a:endParaRPr lang="en-US" sz="1400" kern="1200" dirty="0"/>
        </a:p>
      </dsp:txBody>
      <dsp:txXfrm>
        <a:off x="577138" y="331876"/>
        <a:ext cx="2488810" cy="16024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7016C-EE0A-407B-B121-C17EF73601E6}">
      <dsp:nvSpPr>
        <dsp:cNvPr id="0" name=""/>
        <dsp:cNvSpPr/>
      </dsp:nvSpPr>
      <dsp:spPr>
        <a:xfrm>
          <a:off x="76194" y="0"/>
          <a:ext cx="3714114" cy="268591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en-US" sz="2000" b="1" kern="1200" dirty="0" smtClean="0"/>
            <a:t>Increasing Supply</a:t>
          </a:r>
          <a:endParaRPr lang="en-US" sz="2000" kern="1200" dirty="0"/>
        </a:p>
        <a:p>
          <a:pPr marL="114300" lvl="1" indent="-114300" algn="l" defTabSz="622300" rtl="0">
            <a:lnSpc>
              <a:spcPct val="90000"/>
            </a:lnSpc>
            <a:spcBef>
              <a:spcPct val="0"/>
            </a:spcBef>
            <a:spcAft>
              <a:spcPct val="15000"/>
            </a:spcAft>
            <a:buChar char="••"/>
          </a:pPr>
          <a:r>
            <a:rPr lang="en-US" sz="1400" kern="1200" dirty="0" smtClean="0"/>
            <a:t>US Energy Industry Associates (EIA) Early 2011 Outlook estimates 120+ years of gas reserves in the US and doubled their estimate from last year of recoverable unproved shale gas from 319 to 827 trillion ft</a:t>
          </a:r>
          <a:r>
            <a:rPr lang="en-US" sz="1400" kern="1200" baseline="30000" dirty="0" smtClean="0"/>
            <a:t>3 </a:t>
          </a:r>
          <a:r>
            <a:rPr lang="en-US" sz="1400" kern="1200" dirty="0" smtClean="0"/>
            <a:t>trillion. </a:t>
          </a:r>
          <a:endParaRPr lang="en-US" sz="1400" kern="1200" dirty="0"/>
        </a:p>
      </dsp:txBody>
      <dsp:txXfrm>
        <a:off x="620113" y="393344"/>
        <a:ext cx="2626276" cy="1899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54E3C-23D7-4BA4-9312-21C16B10C24C}">
      <dsp:nvSpPr>
        <dsp:cNvPr id="0" name=""/>
        <dsp:cNvSpPr/>
      </dsp:nvSpPr>
      <dsp:spPr>
        <a:xfrm>
          <a:off x="152396" y="226328"/>
          <a:ext cx="3505206" cy="213587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en-US" sz="2000" b="1" kern="1200" dirty="0" smtClean="0"/>
            <a:t>Flat or Stable Pricing</a:t>
          </a:r>
          <a:endParaRPr lang="en-US" sz="2000" kern="1200" dirty="0"/>
        </a:p>
        <a:p>
          <a:pPr marL="114300" lvl="1" indent="-114300" algn="l" defTabSz="622300" rtl="0">
            <a:lnSpc>
              <a:spcPct val="90000"/>
            </a:lnSpc>
            <a:spcBef>
              <a:spcPct val="0"/>
            </a:spcBef>
            <a:spcAft>
              <a:spcPct val="15000"/>
            </a:spcAft>
            <a:buChar char="••"/>
          </a:pPr>
          <a:r>
            <a:rPr lang="en-US" sz="1400" kern="1200" dirty="0" smtClean="0"/>
            <a:t>Credit Suisse Commodity Group predicts that the substantial low-cost natural gas reserves will keep natural gas prices in check.</a:t>
          </a:r>
          <a:endParaRPr lang="en-US" sz="1400" kern="1200" dirty="0"/>
        </a:p>
      </dsp:txBody>
      <dsp:txXfrm>
        <a:off x="665722" y="539119"/>
        <a:ext cx="2478554" cy="15102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94F84-0D4D-4A52-A20F-4F2C30AE9889}">
      <dsp:nvSpPr>
        <dsp:cNvPr id="0" name=""/>
        <dsp:cNvSpPr/>
      </dsp:nvSpPr>
      <dsp:spPr>
        <a:xfrm>
          <a:off x="80581" y="200777"/>
          <a:ext cx="1987677" cy="198767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en-US" sz="1200" kern="1200" smtClean="0"/>
            <a:t>A significant gap / arbitrage exists between CNG and LNG compared to diesel or propane.</a:t>
          </a:r>
          <a:endParaRPr lang="en-US" sz="1200" kern="1200"/>
        </a:p>
      </dsp:txBody>
      <dsp:txXfrm>
        <a:off x="358139" y="435166"/>
        <a:ext cx="1146048" cy="1518897"/>
      </dsp:txXfrm>
    </dsp:sp>
    <dsp:sp modelId="{A15CF910-E565-426D-81BD-4FBDE4DA030B}">
      <dsp:nvSpPr>
        <dsp:cNvPr id="0" name=""/>
        <dsp:cNvSpPr/>
      </dsp:nvSpPr>
      <dsp:spPr>
        <a:xfrm>
          <a:off x="1513141" y="200777"/>
          <a:ext cx="1987677" cy="198767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en-US" sz="1200" kern="1200" dirty="0" smtClean="0"/>
            <a:t>CNG, on average, costs 42% less than diesel fuel on an energy equivalent basis and is expected to cost 50% less by 2035. </a:t>
          </a:r>
          <a:endParaRPr lang="en-US" sz="1200" kern="1200" dirty="0"/>
        </a:p>
      </dsp:txBody>
      <dsp:txXfrm>
        <a:off x="2077211" y="435166"/>
        <a:ext cx="1146048" cy="15188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66973-D5FC-4591-A99A-24015691573E}">
      <dsp:nvSpPr>
        <dsp:cNvPr id="0" name=""/>
        <dsp:cNvSpPr/>
      </dsp:nvSpPr>
      <dsp:spPr>
        <a:xfrm>
          <a:off x="159591" y="338804"/>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9799311D-DDF0-4EC9-B5AE-02C466E4D811}">
      <dsp:nvSpPr>
        <dsp:cNvPr id="0" name=""/>
        <dsp:cNvSpPr/>
      </dsp:nvSpPr>
      <dsp:spPr>
        <a:xfrm>
          <a:off x="604177" y="368291"/>
          <a:ext cx="4196422" cy="786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dirty="0" smtClean="0"/>
            <a:t>US has110,000 NGVs on roads today.  Over 12 million operating worldwide</a:t>
          </a:r>
          <a:endParaRPr lang="en-US" sz="1400" kern="1200" dirty="0"/>
        </a:p>
      </dsp:txBody>
      <dsp:txXfrm>
        <a:off x="604177" y="368291"/>
        <a:ext cx="4196422" cy="786529"/>
      </dsp:txXfrm>
    </dsp:sp>
    <dsp:sp modelId="{084890B6-503F-4C11-9CD9-CE5B535F1F2B}">
      <dsp:nvSpPr>
        <dsp:cNvPr id="0" name=""/>
        <dsp:cNvSpPr/>
      </dsp:nvSpPr>
      <dsp:spPr>
        <a:xfrm>
          <a:off x="238212" y="1266500"/>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5AB85C9E-8F98-4E0C-94A6-476B85DE1982}">
      <dsp:nvSpPr>
        <dsp:cNvPr id="0" name=""/>
        <dsp:cNvSpPr/>
      </dsp:nvSpPr>
      <dsp:spPr>
        <a:xfrm>
          <a:off x="601833" y="1266500"/>
          <a:ext cx="4196422" cy="786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dirty="0" smtClean="0"/>
            <a:t>~1,000 NGV fueling stations exist in the U.S., only about half of which are open to the public. </a:t>
          </a:r>
          <a:endParaRPr lang="en-US" sz="1400" kern="1200" dirty="0"/>
        </a:p>
      </dsp:txBody>
      <dsp:txXfrm>
        <a:off x="601833" y="1266500"/>
        <a:ext cx="4196422" cy="786529"/>
      </dsp:txXfrm>
    </dsp:sp>
    <dsp:sp modelId="{D90145D9-9BA2-4F1A-B2DD-D06D38EE8BDA}">
      <dsp:nvSpPr>
        <dsp:cNvPr id="0" name=""/>
        <dsp:cNvSpPr/>
      </dsp:nvSpPr>
      <dsp:spPr>
        <a:xfrm>
          <a:off x="228601" y="2272038"/>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667AD9A7-D3BE-4CB5-9EFD-F23E12435D18}">
      <dsp:nvSpPr>
        <dsp:cNvPr id="0" name=""/>
        <dsp:cNvSpPr/>
      </dsp:nvSpPr>
      <dsp:spPr>
        <a:xfrm>
          <a:off x="566079" y="2168114"/>
          <a:ext cx="4196422" cy="1008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dirty="0" smtClean="0"/>
            <a:t>Transit buses account for about 66% of all vehicular natural gas use.  Waste collection and transfer vehicles account for about 11 percent and are the fastest growing NGV segment.</a:t>
          </a:r>
          <a:endParaRPr lang="en-US" sz="1400" kern="1200" dirty="0"/>
        </a:p>
      </dsp:txBody>
      <dsp:txXfrm>
        <a:off x="566079" y="2168114"/>
        <a:ext cx="4196422" cy="1008739"/>
      </dsp:txXfrm>
    </dsp:sp>
    <dsp:sp modelId="{0ED5BCE7-2891-4AB7-91F5-B43303039C0B}">
      <dsp:nvSpPr>
        <dsp:cNvPr id="0" name=""/>
        <dsp:cNvSpPr/>
      </dsp:nvSpPr>
      <dsp:spPr>
        <a:xfrm>
          <a:off x="236096" y="3359990"/>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D49ADE0E-73D8-4D84-9C80-1DB041E61D3C}">
      <dsp:nvSpPr>
        <dsp:cNvPr id="0" name=""/>
        <dsp:cNvSpPr/>
      </dsp:nvSpPr>
      <dsp:spPr>
        <a:xfrm>
          <a:off x="604177" y="3356780"/>
          <a:ext cx="4196422" cy="934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9050" rIns="0" bIns="19050" numCol="1" spcCol="1270" anchor="ctr" anchorCtr="0">
          <a:noAutofit/>
        </a:bodyPr>
        <a:lstStyle/>
        <a:p>
          <a:pPr lvl="0" algn="l" defTabSz="666750" rtl="0">
            <a:lnSpc>
              <a:spcPct val="90000"/>
            </a:lnSpc>
            <a:spcBef>
              <a:spcPct val="0"/>
            </a:spcBef>
            <a:spcAft>
              <a:spcPct val="35000"/>
            </a:spcAft>
          </a:pPr>
          <a:r>
            <a:rPr lang="en-US" sz="1500" kern="1200" dirty="0" smtClean="0"/>
            <a:t>EIA predicts the amount of natural gas consumed in the US for vehicle use more than doubled between 2000 and 2009, now displacing more than 300 million diesel gallon equivalents each year.</a:t>
          </a:r>
          <a:endParaRPr lang="en-US" sz="1500" kern="1200" dirty="0"/>
        </a:p>
      </dsp:txBody>
      <dsp:txXfrm>
        <a:off x="604177" y="3356780"/>
        <a:ext cx="4196422" cy="934790"/>
      </dsp:txXfrm>
    </dsp:sp>
    <dsp:sp modelId="{168EA881-D967-4554-A110-5F411CACC238}">
      <dsp:nvSpPr>
        <dsp:cNvPr id="0" name=""/>
        <dsp:cNvSpPr/>
      </dsp:nvSpPr>
      <dsp:spPr>
        <a:xfrm>
          <a:off x="228601" y="4555672"/>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68CAD6B6-4AAD-4990-A4A5-8987FEFD864E}">
      <dsp:nvSpPr>
        <dsp:cNvPr id="0" name=""/>
        <dsp:cNvSpPr/>
      </dsp:nvSpPr>
      <dsp:spPr>
        <a:xfrm>
          <a:off x="604177" y="4555672"/>
          <a:ext cx="4196422" cy="786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dirty="0" smtClean="0"/>
            <a:t>The International Association of Natural Gas Vehicles estimates that there will be more than 50 million natural gas vehicles worldwide within the next 10 years, or about 9 percent of the world transportation fleets. </a:t>
          </a:r>
          <a:endParaRPr lang="en-US" sz="1400" kern="1200" dirty="0"/>
        </a:p>
      </dsp:txBody>
      <dsp:txXfrm>
        <a:off x="604177" y="4555672"/>
        <a:ext cx="4196422" cy="786529"/>
      </dsp:txXfrm>
    </dsp:sp>
    <dsp:sp modelId="{C88C912D-214A-4236-9E5C-3612C1E2617F}">
      <dsp:nvSpPr>
        <dsp:cNvPr id="0" name=""/>
        <dsp:cNvSpPr/>
      </dsp:nvSpPr>
      <dsp:spPr>
        <a:xfrm>
          <a:off x="238212" y="5651488"/>
          <a:ext cx="786529" cy="786529"/>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0A343BB6-5516-4876-8F86-7CA47CE26DA1}">
      <dsp:nvSpPr>
        <dsp:cNvPr id="0" name=""/>
        <dsp:cNvSpPr/>
      </dsp:nvSpPr>
      <dsp:spPr>
        <a:xfrm>
          <a:off x="604177" y="5625792"/>
          <a:ext cx="4196422" cy="786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dirty="0" smtClean="0"/>
            <a:t>Despite global growth trends, the US still lags the global market for overall penetration of natural gas vehicles due in part to the lack of developed refueling infrastructure.</a:t>
          </a:r>
          <a:endParaRPr lang="en-US" sz="1400" kern="1200" dirty="0"/>
        </a:p>
      </dsp:txBody>
      <dsp:txXfrm>
        <a:off x="604177" y="5625792"/>
        <a:ext cx="4196422" cy="78652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6CDCF-7FA0-477E-8674-04314694918A}" type="datetimeFigureOut">
              <a:rPr lang="en-US" smtClean="0"/>
              <a:t>4/5/2012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818E6-FB82-43CA-95D6-45A8D7899AFB}" type="slidenum">
              <a:rPr lang="en-US" smtClean="0"/>
              <a:t>‹#›</a:t>
            </a:fld>
            <a:endParaRPr lang="en-US"/>
          </a:p>
        </p:txBody>
      </p:sp>
    </p:spTree>
    <p:extLst>
      <p:ext uri="{BB962C8B-B14F-4D97-AF65-F5344CB8AC3E}">
        <p14:creationId xmlns:p14="http://schemas.microsoft.com/office/powerpoint/2010/main" val="321231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8F4CD6B3-99FB-49B1-AD67-FC72C7000E43}" type="slidenum">
              <a:rPr lang="en-US" smtClean="0">
                <a:latin typeface="Arial" charset="0"/>
              </a:rPr>
              <a:pPr/>
              <a:t>6</a:t>
            </a:fld>
            <a:endParaRPr lang="en-US" smtClean="0">
              <a:latin typeface="Arial" charset="0"/>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581D7D-B37B-4D15-ABF9-1C587604BB86}" type="datetimeFigureOut">
              <a:rPr lang="en-US" smtClean="0"/>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196249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81D7D-B37B-4D15-ABF9-1C587604BB86}" type="datetimeFigureOut">
              <a:rPr lang="en-US" smtClean="0"/>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24744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81D7D-B37B-4D15-ABF9-1C587604BB86}" type="datetimeFigureOut">
              <a:rPr lang="en-US" smtClean="0"/>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341940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581D7D-B37B-4D15-ABF9-1C587604BB86}" type="datetimeFigureOut">
              <a:rPr lang="en-US" smtClean="0"/>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376349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81D7D-B37B-4D15-ABF9-1C587604BB86}" type="datetimeFigureOut">
              <a:rPr lang="en-US" smtClean="0"/>
              <a:t>4/5/2012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50311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581D7D-B37B-4D15-ABF9-1C587604BB86}" type="datetimeFigureOut">
              <a:rPr lang="en-US" smtClean="0"/>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13897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581D7D-B37B-4D15-ABF9-1C587604BB86}" type="datetimeFigureOut">
              <a:rPr lang="en-US" smtClean="0"/>
              <a:t>4/5/2012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284916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581D7D-B37B-4D15-ABF9-1C587604BB86}" type="datetimeFigureOut">
              <a:rPr lang="en-US" smtClean="0"/>
              <a:t>4/5/2012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65948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81D7D-B37B-4D15-ABF9-1C587604BB86}" type="datetimeFigureOut">
              <a:rPr lang="en-US" smtClean="0"/>
              <a:t>4/5/2012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109762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81D7D-B37B-4D15-ABF9-1C587604BB86}" type="datetimeFigureOut">
              <a:rPr lang="en-US" smtClean="0"/>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41618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81D7D-B37B-4D15-ABF9-1C587604BB86}" type="datetimeFigureOut">
              <a:rPr lang="en-US" smtClean="0"/>
              <a:t>4/5/2012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A0EA3-E0E7-46ED-A69B-B7822150CFBA}" type="slidenum">
              <a:rPr lang="en-US" smtClean="0"/>
              <a:t>‹#›</a:t>
            </a:fld>
            <a:endParaRPr lang="en-US"/>
          </a:p>
        </p:txBody>
      </p:sp>
    </p:spTree>
    <p:extLst>
      <p:ext uri="{BB962C8B-B14F-4D97-AF65-F5344CB8AC3E}">
        <p14:creationId xmlns:p14="http://schemas.microsoft.com/office/powerpoint/2010/main" val="67016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81D7D-B37B-4D15-ABF9-1C587604BB86}" type="datetimeFigureOut">
              <a:rPr lang="en-US" smtClean="0"/>
              <a:t>4/5/2012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A0EA3-E0E7-46ED-A69B-B7822150CFBA}" type="slidenum">
              <a:rPr lang="en-US" smtClean="0"/>
              <a:t>‹#›</a:t>
            </a:fld>
            <a:endParaRPr lang="en-US"/>
          </a:p>
        </p:txBody>
      </p:sp>
    </p:spTree>
    <p:extLst>
      <p:ext uri="{BB962C8B-B14F-4D97-AF65-F5344CB8AC3E}">
        <p14:creationId xmlns:p14="http://schemas.microsoft.com/office/powerpoint/2010/main" val="201301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7.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9.png"/><Relationship Id="rId7" Type="http://schemas.openxmlformats.org/officeDocument/2006/relationships/diagramColors" Target="../diagrams/colors5.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7.xml"/><Relationship Id="rId7" Type="http://schemas.openxmlformats.org/officeDocument/2006/relationships/diagramQuickStyle" Target="../diagrams/quickStyle6.xml"/><Relationship Id="rId12" Type="http://schemas.openxmlformats.org/officeDocument/2006/relationships/image" Target="../media/image1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diagramLayout" Target="../diagrams/layout6.xml"/><Relationship Id="rId11" Type="http://schemas.openxmlformats.org/officeDocument/2006/relationships/image" Target="../media/image10.png"/><Relationship Id="rId5" Type="http://schemas.openxmlformats.org/officeDocument/2006/relationships/diagramData" Target="../diagrams/data6.xml"/><Relationship Id="rId10" Type="http://schemas.openxmlformats.org/officeDocument/2006/relationships/hyperlink" Target="http://www.ngvc.org/" TargetMode="External"/><Relationship Id="rId4" Type="http://schemas.openxmlformats.org/officeDocument/2006/relationships/notesSlide" Target="../notesSlides/notesSlide1.xml"/><Relationship Id="rId9" Type="http://schemas.microsoft.com/office/2007/relationships/diagramDrawing" Target="../diagrams/drawing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www.wacleantech.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133599"/>
            <a:ext cx="8077200" cy="4319644"/>
          </a:xfrm>
          <a:prstGeom prst="rect">
            <a:avLst/>
          </a:prstGeom>
          <a:noFill/>
        </p:spPr>
        <p:txBody>
          <a:bodyPr wrap="square" rtlCol="0">
            <a:spAutoFit/>
          </a:bodyPr>
          <a:lstStyle/>
          <a:p>
            <a:pPr algn="ctr"/>
            <a:r>
              <a:rPr lang="en-US" sz="2800" b="1" dirty="0">
                <a:solidFill>
                  <a:srgbClr val="1F497D"/>
                </a:solidFill>
                <a:latin typeface="Arial"/>
                <a:ea typeface="Calibri"/>
              </a:rPr>
              <a:t>Natural Gas: Has the </a:t>
            </a:r>
            <a:r>
              <a:rPr lang="en-US" sz="2800" b="1" dirty="0" err="1">
                <a:solidFill>
                  <a:srgbClr val="1F497D"/>
                </a:solidFill>
                <a:latin typeface="Arial"/>
                <a:ea typeface="Calibri"/>
              </a:rPr>
              <a:t>Cleantech</a:t>
            </a:r>
            <a:r>
              <a:rPr lang="en-US" sz="2800" b="1" dirty="0">
                <a:solidFill>
                  <a:srgbClr val="1F497D"/>
                </a:solidFill>
                <a:latin typeface="Arial"/>
                <a:ea typeface="Calibri"/>
              </a:rPr>
              <a:t> Game Changed?</a:t>
            </a:r>
            <a:endParaRPr lang="en-US" sz="2800" b="1" dirty="0">
              <a:ea typeface="Calibri"/>
            </a:endParaRPr>
          </a:p>
          <a:p>
            <a:pPr algn="ctr"/>
            <a:r>
              <a:rPr lang="en-US" dirty="0">
                <a:solidFill>
                  <a:srgbClr val="1F497D"/>
                </a:solidFill>
                <a:latin typeface="Arial"/>
                <a:ea typeface="Calibri"/>
              </a:rPr>
              <a:t> </a:t>
            </a:r>
            <a:endParaRPr lang="en-US" sz="900" dirty="0">
              <a:ea typeface="Calibri"/>
            </a:endParaRPr>
          </a:p>
          <a:p>
            <a:pPr algn="ctr"/>
            <a:r>
              <a:rPr lang="en-US" i="1" dirty="0">
                <a:solidFill>
                  <a:srgbClr val="1F497D"/>
                </a:solidFill>
                <a:latin typeface="Arial"/>
                <a:ea typeface="Calibri"/>
              </a:rPr>
              <a:t>April 5, 2012</a:t>
            </a:r>
            <a:endParaRPr lang="en-US" sz="900" i="1" dirty="0">
              <a:ea typeface="Calibri"/>
            </a:endParaRPr>
          </a:p>
          <a:p>
            <a:pPr algn="ctr"/>
            <a:r>
              <a:rPr lang="en-US" dirty="0">
                <a:solidFill>
                  <a:srgbClr val="1F497D"/>
                </a:solidFill>
                <a:latin typeface="Arial"/>
                <a:ea typeface="Calibri"/>
              </a:rPr>
              <a:t> </a:t>
            </a:r>
            <a:endParaRPr lang="en-US" sz="900" dirty="0">
              <a:ea typeface="Calibri"/>
            </a:endParaRPr>
          </a:p>
          <a:p>
            <a:pPr algn="ctr"/>
            <a:r>
              <a:rPr lang="en-US" sz="2400" dirty="0">
                <a:solidFill>
                  <a:srgbClr val="1F497D"/>
                </a:solidFill>
                <a:latin typeface="Arial"/>
                <a:ea typeface="Calibri"/>
              </a:rPr>
              <a:t>Kirt Montague, </a:t>
            </a:r>
            <a:r>
              <a:rPr lang="en-US" sz="2400" dirty="0" err="1">
                <a:solidFill>
                  <a:srgbClr val="1F497D"/>
                </a:solidFill>
                <a:latin typeface="Arial"/>
                <a:ea typeface="Calibri"/>
              </a:rPr>
              <a:t>NewPath</a:t>
            </a:r>
            <a:r>
              <a:rPr lang="en-US" sz="2400" dirty="0">
                <a:solidFill>
                  <a:srgbClr val="1F497D"/>
                </a:solidFill>
                <a:latin typeface="Arial"/>
                <a:ea typeface="Calibri"/>
              </a:rPr>
              <a:t> Energy Capital</a:t>
            </a:r>
            <a:endParaRPr lang="en-US" sz="2400" dirty="0">
              <a:ea typeface="Calibri"/>
            </a:endParaRPr>
          </a:p>
          <a:p>
            <a:pPr algn="ctr"/>
            <a:r>
              <a:rPr lang="en-US" sz="2400" dirty="0">
                <a:solidFill>
                  <a:srgbClr val="1F497D"/>
                </a:solidFill>
                <a:latin typeface="Arial"/>
                <a:ea typeface="Calibri"/>
              </a:rPr>
              <a:t>Dan </a:t>
            </a:r>
            <a:r>
              <a:rPr lang="en-US" sz="2400" dirty="0" err="1">
                <a:solidFill>
                  <a:srgbClr val="1F497D"/>
                </a:solidFill>
                <a:latin typeface="Arial"/>
                <a:ea typeface="Calibri"/>
              </a:rPr>
              <a:t>Kirschner</a:t>
            </a:r>
            <a:r>
              <a:rPr lang="en-US" sz="2400" dirty="0">
                <a:solidFill>
                  <a:srgbClr val="1F497D"/>
                </a:solidFill>
                <a:latin typeface="Arial"/>
                <a:ea typeface="Calibri"/>
              </a:rPr>
              <a:t>, Northwest Gas Association</a:t>
            </a:r>
            <a:endParaRPr lang="en-US" sz="2400" dirty="0">
              <a:ea typeface="Calibri"/>
            </a:endParaRPr>
          </a:p>
          <a:p>
            <a:pPr algn="ctr"/>
            <a:r>
              <a:rPr lang="en-US" sz="2400" dirty="0">
                <a:solidFill>
                  <a:srgbClr val="1F497D"/>
                </a:solidFill>
                <a:latin typeface="Arial"/>
                <a:ea typeface="Calibri"/>
              </a:rPr>
              <a:t>Jim </a:t>
            </a:r>
            <a:r>
              <a:rPr lang="en-US" sz="2400" dirty="0" err="1">
                <a:solidFill>
                  <a:srgbClr val="1F497D"/>
                </a:solidFill>
                <a:latin typeface="Arial"/>
                <a:ea typeface="Calibri"/>
              </a:rPr>
              <a:t>Mothersbaugh</a:t>
            </a:r>
            <a:r>
              <a:rPr lang="en-US" sz="2400" dirty="0">
                <a:solidFill>
                  <a:srgbClr val="1F497D"/>
                </a:solidFill>
                <a:latin typeface="Arial"/>
                <a:ea typeface="Calibri"/>
              </a:rPr>
              <a:t>, </a:t>
            </a:r>
            <a:r>
              <a:rPr lang="en-US" sz="2400" dirty="0" err="1">
                <a:solidFill>
                  <a:srgbClr val="1F497D"/>
                </a:solidFill>
                <a:latin typeface="Arial"/>
                <a:ea typeface="Calibri"/>
              </a:rPr>
              <a:t>WaterTectonics</a:t>
            </a:r>
            <a:endParaRPr lang="en-US" sz="2400" dirty="0">
              <a:ea typeface="Calibri"/>
            </a:endParaRPr>
          </a:p>
          <a:p>
            <a:pPr algn="ctr"/>
            <a:r>
              <a:rPr lang="en-US" sz="2400" dirty="0">
                <a:solidFill>
                  <a:srgbClr val="1F497D"/>
                </a:solidFill>
                <a:latin typeface="Arial"/>
                <a:ea typeface="Calibri"/>
              </a:rPr>
              <a:t>Garret </a:t>
            </a:r>
            <a:r>
              <a:rPr lang="en-US" sz="2400" dirty="0" err="1">
                <a:solidFill>
                  <a:srgbClr val="1F497D"/>
                </a:solidFill>
                <a:latin typeface="Arial"/>
                <a:ea typeface="Calibri"/>
              </a:rPr>
              <a:t>Alpers</a:t>
            </a:r>
            <a:r>
              <a:rPr lang="en-US" sz="2400" dirty="0">
                <a:solidFill>
                  <a:srgbClr val="1F497D"/>
                </a:solidFill>
                <a:latin typeface="Arial"/>
                <a:ea typeface="Calibri"/>
              </a:rPr>
              <a:t>, World CNG</a:t>
            </a:r>
            <a:endParaRPr lang="en-US" sz="2400" dirty="0">
              <a:ea typeface="Calibri"/>
            </a:endParaRPr>
          </a:p>
          <a:p>
            <a:pPr algn="ctr"/>
            <a:r>
              <a:rPr lang="en-US" sz="2400" dirty="0">
                <a:solidFill>
                  <a:srgbClr val="1F497D"/>
                </a:solidFill>
                <a:latin typeface="Arial"/>
                <a:ea typeface="Calibri"/>
              </a:rPr>
              <a:t>Jim Hansen, Ravenna Capital Management</a:t>
            </a:r>
            <a:endParaRPr lang="en-US" sz="2400" dirty="0">
              <a:ea typeface="Calibri"/>
            </a:endParaRPr>
          </a:p>
          <a:p>
            <a:pPr algn="ctr"/>
            <a:r>
              <a:rPr lang="en-US" sz="2400" dirty="0">
                <a:solidFill>
                  <a:srgbClr val="1F497D"/>
                </a:solidFill>
                <a:latin typeface="Arial"/>
                <a:ea typeface="Calibri"/>
              </a:rPr>
              <a:t> </a:t>
            </a:r>
            <a:endParaRPr lang="en-US" sz="2400" dirty="0">
              <a:ea typeface="Calibri"/>
            </a:endParaRPr>
          </a:p>
          <a:p>
            <a:pPr>
              <a:lnSpc>
                <a:spcPct val="115000"/>
              </a:lnSpc>
              <a:spcAft>
                <a:spcPts val="1000"/>
              </a:spcAft>
            </a:pPr>
            <a:r>
              <a:rPr lang="en-US" sz="900" dirty="0">
                <a:solidFill>
                  <a:srgbClr val="1F497D"/>
                </a:solidFill>
                <a:latin typeface="Arial"/>
                <a:ea typeface="Calibri"/>
              </a:rPr>
              <a:t/>
            </a:r>
            <a:br>
              <a:rPr lang="en-US" sz="900" dirty="0">
                <a:solidFill>
                  <a:srgbClr val="1F497D"/>
                </a:solidFill>
                <a:latin typeface="Arial"/>
                <a:ea typeface="Calibri"/>
              </a:rPr>
            </a:br>
            <a:r>
              <a:rPr lang="en-US" sz="900" dirty="0">
                <a:solidFill>
                  <a:srgbClr val="1F497D"/>
                </a:solidFill>
                <a:latin typeface="Arial"/>
                <a:ea typeface="Calibri"/>
              </a:rPr>
              <a:t> </a:t>
            </a:r>
            <a:endParaRPr lang="en-US" sz="900" dirty="0">
              <a:ea typeface="Calibri"/>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80999"/>
            <a:ext cx="6321425"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93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52" y="76200"/>
            <a:ext cx="7772400" cy="1066800"/>
          </a:xfrm>
        </p:spPr>
        <p:txBody>
          <a:bodyPr>
            <a:normAutofit/>
          </a:bodyPr>
          <a:lstStyle/>
          <a:p>
            <a:r>
              <a:rPr lang="en-US" sz="3600" b="1" dirty="0" smtClean="0">
                <a:solidFill>
                  <a:schemeClr val="tx2"/>
                </a:solidFill>
              </a:rPr>
              <a:t>Fundamental Shift in Energy Sector</a:t>
            </a:r>
            <a:endParaRPr lang="en-US" sz="3600" b="1" dirty="0">
              <a:solidFill>
                <a:schemeClr val="tx2"/>
              </a:solidFill>
            </a:endParaRPr>
          </a:p>
        </p:txBody>
      </p:sp>
      <p:pic>
        <p:nvPicPr>
          <p:cNvPr id="4" name="Content Placeholder 3" descr="16_graph"/>
          <p:cNvPicPr>
            <a:picLocks noGrp="1" noChangeAspect="1" noChangeArrowheads="1"/>
          </p:cNvPicPr>
          <p:nvPr>
            <p:ph idx="1"/>
          </p:nvPr>
        </p:nvPicPr>
        <p:blipFill>
          <a:blip r:embed="rId2" cstate="print"/>
          <a:srcRect/>
          <a:stretch>
            <a:fillRect/>
          </a:stretch>
        </p:blipFill>
        <p:spPr bwMode="auto">
          <a:xfrm>
            <a:off x="122273" y="3352800"/>
            <a:ext cx="3927401" cy="3002280"/>
          </a:xfrm>
          <a:prstGeom prst="rect">
            <a:avLst/>
          </a:prstGeom>
          <a:noFill/>
          <a:ln w="9525">
            <a:noFill/>
            <a:miter lim="800000"/>
            <a:headEnd/>
            <a:tailEnd/>
          </a:ln>
        </p:spPr>
      </p:pic>
      <p:graphicFrame>
        <p:nvGraphicFramePr>
          <p:cNvPr id="5" name="Content Placeholder 7"/>
          <p:cNvGraphicFramePr>
            <a:graphicFrameLocks/>
          </p:cNvGraphicFramePr>
          <p:nvPr>
            <p:extLst>
              <p:ext uri="{D42A27DB-BD31-4B8C-83A1-F6EECF244321}">
                <p14:modId xmlns:p14="http://schemas.microsoft.com/office/powerpoint/2010/main" val="2637842438"/>
              </p:ext>
            </p:extLst>
          </p:nvPr>
        </p:nvGraphicFramePr>
        <p:xfrm>
          <a:off x="4205287" y="3281660"/>
          <a:ext cx="4038600" cy="3124200"/>
        </p:xfrm>
        <a:graphic>
          <a:graphicData uri="http://schemas.openxmlformats.org/drawingml/2006/chart">
            <c:chart xmlns:c="http://schemas.openxmlformats.org/drawingml/2006/chart" xmlns:r="http://schemas.openxmlformats.org/officeDocument/2006/relationships" r:id="rId3"/>
          </a:graphicData>
        </a:graphic>
      </p:graphicFrame>
      <p:pic>
        <p:nvPicPr>
          <p:cNvPr id="7170" name="Picture 2" descr="C:\Users\kwmontague\Pictures\Natural Gas Facts\the-wall-street-journal-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2135" y="1066800"/>
            <a:ext cx="4772025" cy="10382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0512" y="1905000"/>
            <a:ext cx="7848600" cy="1231106"/>
          </a:xfrm>
          <a:prstGeom prst="rect">
            <a:avLst/>
          </a:prstGeom>
          <a:noFill/>
        </p:spPr>
        <p:txBody>
          <a:bodyPr wrap="square" rtlCol="0">
            <a:spAutoFit/>
          </a:bodyPr>
          <a:lstStyle/>
          <a:p>
            <a:r>
              <a:rPr lang="en-US" sz="1400" dirty="0" smtClean="0">
                <a:latin typeface="Agency FB" pitchFamily="34" charset="0"/>
                <a:cs typeface="Arial" pitchFamily="34" charset="0"/>
              </a:rPr>
              <a:t>May 10, 2010</a:t>
            </a:r>
          </a:p>
          <a:p>
            <a:r>
              <a:rPr lang="en-US" sz="2400" b="1" dirty="0" smtClean="0">
                <a:latin typeface="Bookman Old Style" pitchFamily="18" charset="0"/>
                <a:cs typeface="FrankRuehl" pitchFamily="34" charset="-79"/>
              </a:rPr>
              <a:t>Shale Gas Will Rock the World</a:t>
            </a:r>
          </a:p>
          <a:p>
            <a:r>
              <a:rPr lang="en-US" i="1" dirty="0" smtClean="0">
                <a:latin typeface="Bookman Old Style" pitchFamily="18" charset="0"/>
              </a:rPr>
              <a:t>Huge discoveries of natural gas promise to shake up the energy markets and that’s just for starters.</a:t>
            </a:r>
            <a:endParaRPr lang="en-US" i="1" dirty="0">
              <a:latin typeface="Bookman Old Style" pitchFamily="18" charset="0"/>
            </a:endParaRPr>
          </a:p>
        </p:txBody>
      </p:sp>
      <p:sp>
        <p:nvSpPr>
          <p:cNvPr id="8" name="TextBox 7"/>
          <p:cNvSpPr txBox="1"/>
          <p:nvPr/>
        </p:nvSpPr>
        <p:spPr>
          <a:xfrm>
            <a:off x="1600200" y="6396335"/>
            <a:ext cx="831197" cy="461665"/>
          </a:xfrm>
          <a:prstGeom prst="rect">
            <a:avLst/>
          </a:prstGeom>
          <a:noFill/>
        </p:spPr>
        <p:txBody>
          <a:bodyPr wrap="square" rtlCol="0">
            <a:spAutoFit/>
          </a:bodyPr>
          <a:lstStyle/>
          <a:p>
            <a:r>
              <a:rPr lang="en-US" sz="2400" b="1" dirty="0" smtClean="0"/>
              <a:t>2003</a:t>
            </a:r>
            <a:endParaRPr lang="en-US" sz="2400" b="1" dirty="0"/>
          </a:p>
        </p:txBody>
      </p:sp>
      <p:sp>
        <p:nvSpPr>
          <p:cNvPr id="9" name="Rectangle 8"/>
          <p:cNvSpPr/>
          <p:nvPr/>
        </p:nvSpPr>
        <p:spPr>
          <a:xfrm>
            <a:off x="5976657" y="6396335"/>
            <a:ext cx="806631" cy="461665"/>
          </a:xfrm>
          <a:prstGeom prst="rect">
            <a:avLst/>
          </a:prstGeom>
        </p:spPr>
        <p:txBody>
          <a:bodyPr wrap="none">
            <a:spAutoFit/>
          </a:bodyPr>
          <a:lstStyle/>
          <a:p>
            <a:r>
              <a:rPr lang="en-US" sz="2400" b="1" dirty="0" smtClean="0"/>
              <a:t>2010</a:t>
            </a:r>
            <a:endParaRPr lang="en-US" sz="2400" b="1" dirty="0"/>
          </a:p>
        </p:txBody>
      </p:sp>
    </p:spTree>
    <p:extLst>
      <p:ext uri="{BB962C8B-B14F-4D97-AF65-F5344CB8AC3E}">
        <p14:creationId xmlns:p14="http://schemas.microsoft.com/office/powerpoint/2010/main" val="201070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108388" y="1116083"/>
            <a:ext cx="5386971" cy="2513584"/>
          </a:xfrm>
          <a:prstGeom prst="rect">
            <a:avLst/>
          </a:prstGeom>
          <a:noFill/>
          <a:ln w="9525">
            <a:noFill/>
            <a:miter lim="800000"/>
            <a:headEnd/>
            <a:tailEnd/>
          </a:ln>
        </p:spPr>
      </p:pic>
      <p:grpSp>
        <p:nvGrpSpPr>
          <p:cNvPr id="3" name="Group 2"/>
          <p:cNvGrpSpPr/>
          <p:nvPr/>
        </p:nvGrpSpPr>
        <p:grpSpPr>
          <a:xfrm>
            <a:off x="4279001" y="3323954"/>
            <a:ext cx="5838374" cy="3527244"/>
            <a:chOff x="1268140" y="5179851"/>
            <a:chExt cx="3631595" cy="1624733"/>
          </a:xfrm>
        </p:grpSpPr>
        <p:sp>
          <p:nvSpPr>
            <p:cNvPr id="4" name="Rectangle 115"/>
            <p:cNvSpPr>
              <a:spLocks noChangeArrowheads="1"/>
            </p:cNvSpPr>
            <p:nvPr/>
          </p:nvSpPr>
          <p:spPr bwMode="auto">
            <a:xfrm>
              <a:off x="1268140" y="6698257"/>
              <a:ext cx="3631595" cy="106327"/>
            </a:xfrm>
            <a:prstGeom prst="rect">
              <a:avLst/>
            </a:prstGeom>
            <a:noFill/>
            <a:ln w="9525" algn="ctr">
              <a:noFill/>
              <a:miter lim="800000"/>
              <a:headEnd/>
              <a:tailEnd/>
            </a:ln>
          </p:spPr>
          <p:txBody>
            <a:bodyPr wrap="square">
              <a:spAutoFit/>
            </a:bodyPr>
            <a:lstStyle/>
            <a:p>
              <a:r>
                <a:rPr lang="en-US" sz="900" i="1" dirty="0">
                  <a:solidFill>
                    <a:srgbClr val="5F5F5F"/>
                  </a:solidFill>
                  <a:latin typeface="Calibri" pitchFamily="34" charset="0"/>
                </a:rPr>
                <a:t>Source: International Energy Agency (IEA)  World Energy Outlook</a:t>
              </a:r>
              <a:r>
                <a:rPr lang="en-US" sz="500" i="1" dirty="0">
                  <a:solidFill>
                    <a:srgbClr val="5F5F5F"/>
                  </a:solidFill>
                  <a:latin typeface="Calibri" pitchFamily="34" charset="0"/>
                </a:rPr>
                <a:t> </a:t>
              </a:r>
              <a:r>
                <a:rPr lang="en-US" sz="900" i="1" dirty="0">
                  <a:solidFill>
                    <a:srgbClr val="5F5F5F"/>
                  </a:solidFill>
                  <a:latin typeface="Calibri" pitchFamily="34" charset="0"/>
                </a:rPr>
                <a:t>2010</a:t>
              </a:r>
            </a:p>
          </p:txBody>
        </p:sp>
        <p:pic>
          <p:nvPicPr>
            <p:cNvPr id="5" name="Picture 8"/>
            <p:cNvPicPr>
              <a:picLocks noChangeAspect="1" noChangeArrowheads="1"/>
            </p:cNvPicPr>
            <p:nvPr/>
          </p:nvPicPr>
          <p:blipFill>
            <a:blip r:embed="rId3" cstate="print"/>
            <a:srcRect/>
            <a:stretch>
              <a:fillRect/>
            </a:stretch>
          </p:blipFill>
          <p:spPr bwMode="auto">
            <a:xfrm>
              <a:off x="1634320" y="5408451"/>
              <a:ext cx="2387808" cy="1233764"/>
            </a:xfrm>
            <a:prstGeom prst="rect">
              <a:avLst/>
            </a:prstGeom>
            <a:noFill/>
            <a:ln w="9525">
              <a:noFill/>
              <a:miter lim="800000"/>
              <a:headEnd/>
              <a:tailEnd/>
            </a:ln>
          </p:spPr>
        </p:pic>
        <p:sp>
          <p:nvSpPr>
            <p:cNvPr id="6" name="Rectangle 3"/>
            <p:cNvSpPr>
              <a:spLocks noChangeArrowheads="1"/>
            </p:cNvSpPr>
            <p:nvPr/>
          </p:nvSpPr>
          <p:spPr bwMode="auto">
            <a:xfrm>
              <a:off x="1268140" y="5179851"/>
              <a:ext cx="3026135" cy="228600"/>
            </a:xfrm>
            <a:prstGeom prst="rect">
              <a:avLst/>
            </a:prstGeom>
            <a:solidFill>
              <a:schemeClr val="bg1"/>
            </a:solidFill>
            <a:ln w="9525">
              <a:noFill/>
              <a:miter lim="800000"/>
              <a:headEnd/>
              <a:tailEnd/>
            </a:ln>
          </p:spPr>
          <p:txBody>
            <a:bodyPr lIns="0" tIns="0" rIns="0" bIns="0"/>
            <a:lstStyle/>
            <a:p>
              <a:pPr marL="176653" indent="-176653" algn="ctr" defTabSz="914608">
                <a:lnSpc>
                  <a:spcPts val="1615"/>
                </a:lnSpc>
                <a:spcBef>
                  <a:spcPts val="538"/>
                </a:spcBef>
                <a:defRPr/>
              </a:pPr>
              <a:r>
                <a:rPr lang="en-US" sz="800" b="1" dirty="0">
                  <a:solidFill>
                    <a:srgbClr val="5F5F5F"/>
                  </a:solidFill>
                  <a:latin typeface="Calibri" pitchFamily="34" charset="0"/>
                  <a:cs typeface="Arial" pitchFamily="34" charset="0"/>
                </a:rPr>
                <a:t>International Crude Oil Price Estimates ($/Barrel)</a:t>
              </a:r>
            </a:p>
          </p:txBody>
        </p:sp>
      </p:grpSp>
      <p:graphicFrame>
        <p:nvGraphicFramePr>
          <p:cNvPr id="13" name="Diagram 12"/>
          <p:cNvGraphicFramePr/>
          <p:nvPr>
            <p:extLst>
              <p:ext uri="{D42A27DB-BD31-4B8C-83A1-F6EECF244321}">
                <p14:modId xmlns:p14="http://schemas.microsoft.com/office/powerpoint/2010/main" val="3929761063"/>
              </p:ext>
            </p:extLst>
          </p:nvPr>
        </p:nvGraphicFramePr>
        <p:xfrm>
          <a:off x="838200" y="3886200"/>
          <a:ext cx="3695217" cy="23776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302835" y="253423"/>
            <a:ext cx="8307765" cy="630942"/>
          </a:xfrm>
          <a:prstGeom prst="rect">
            <a:avLst/>
          </a:prstGeom>
          <a:noFill/>
        </p:spPr>
        <p:txBody>
          <a:bodyPr wrap="square" rtlCol="0">
            <a:spAutoFit/>
          </a:bodyPr>
          <a:lstStyle/>
          <a:p>
            <a:pPr algn="r"/>
            <a:r>
              <a:rPr lang="en-US" sz="3500" b="1" dirty="0" smtClean="0">
                <a:solidFill>
                  <a:schemeClr val="tx2"/>
                </a:solidFill>
              </a:rPr>
              <a:t>Oil—Increasing Demand, Increasing Prices</a:t>
            </a:r>
            <a:endParaRPr lang="en-US" sz="3500" b="1" dirty="0">
              <a:solidFill>
                <a:schemeClr val="tx2"/>
              </a:solidFill>
            </a:endParaRPr>
          </a:p>
        </p:txBody>
      </p:sp>
      <p:sp>
        <p:nvSpPr>
          <p:cNvPr id="9" name="Rectangle 3"/>
          <p:cNvSpPr>
            <a:spLocks noChangeArrowheads="1"/>
          </p:cNvSpPr>
          <p:nvPr/>
        </p:nvSpPr>
        <p:spPr bwMode="auto">
          <a:xfrm>
            <a:off x="410948" y="838200"/>
            <a:ext cx="2126512" cy="356196"/>
          </a:xfrm>
          <a:prstGeom prst="rect">
            <a:avLst/>
          </a:prstGeom>
          <a:solidFill>
            <a:schemeClr val="bg1"/>
          </a:solidFill>
          <a:ln w="9525">
            <a:noFill/>
            <a:miter lim="800000"/>
            <a:headEnd/>
            <a:tailEnd/>
          </a:ln>
        </p:spPr>
        <p:txBody>
          <a:bodyPr lIns="0" tIns="0" rIns="0" bIns="0"/>
          <a:lstStyle/>
          <a:p>
            <a:pPr marL="196850" indent="-196850" algn="ctr" defTabSz="1019175">
              <a:spcBef>
                <a:spcPts val="0"/>
              </a:spcBef>
              <a:buFont typeface="Symbol" pitchFamily="18" charset="2"/>
              <a:buNone/>
              <a:defRPr/>
            </a:pPr>
            <a:r>
              <a:rPr lang="en-US" sz="900" b="1" dirty="0" smtClean="0">
                <a:solidFill>
                  <a:srgbClr val="5F5F5F"/>
                </a:solidFill>
                <a:latin typeface="Calibri" pitchFamily="34" charset="0"/>
                <a:cs typeface="Arial" pitchFamily="34" charset="0"/>
              </a:rPr>
              <a:t>World Primary Energy Demand</a:t>
            </a:r>
          </a:p>
          <a:p>
            <a:pPr marL="196850" indent="-196850" algn="ctr" defTabSz="1019175">
              <a:spcBef>
                <a:spcPts val="0"/>
              </a:spcBef>
              <a:buFont typeface="Symbol" pitchFamily="18" charset="2"/>
              <a:buNone/>
              <a:defRPr/>
            </a:pPr>
            <a:r>
              <a:rPr lang="en-US" sz="700" b="1" dirty="0" smtClean="0">
                <a:solidFill>
                  <a:srgbClr val="5F5F5F"/>
                </a:solidFill>
                <a:latin typeface="Calibri" pitchFamily="34" charset="0"/>
                <a:cs typeface="Arial" pitchFamily="34" charset="0"/>
              </a:rPr>
              <a:t>(Million Tons Oil Equivalent)</a:t>
            </a:r>
            <a:endParaRPr lang="en-US" sz="700" b="1" dirty="0">
              <a:solidFill>
                <a:srgbClr val="5F5F5F"/>
              </a:solidFill>
              <a:latin typeface="Calibri" pitchFamily="34" charset="0"/>
              <a:cs typeface="Arial" pitchFamily="34" charset="0"/>
            </a:endParaRPr>
          </a:p>
        </p:txBody>
      </p:sp>
      <p:graphicFrame>
        <p:nvGraphicFramePr>
          <p:cNvPr id="12" name="Diagram 11"/>
          <p:cNvGraphicFramePr/>
          <p:nvPr>
            <p:extLst>
              <p:ext uri="{D42A27DB-BD31-4B8C-83A1-F6EECF244321}">
                <p14:modId xmlns:p14="http://schemas.microsoft.com/office/powerpoint/2010/main" val="2215614437"/>
              </p:ext>
            </p:extLst>
          </p:nvPr>
        </p:nvGraphicFramePr>
        <p:xfrm>
          <a:off x="5257800" y="838199"/>
          <a:ext cx="3643087" cy="226618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74555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27710" y="1118625"/>
            <a:ext cx="5230090" cy="2786494"/>
          </a:xfrm>
          <a:prstGeom prst="rect">
            <a:avLst/>
          </a:prstGeom>
          <a:noFill/>
          <a:ln w="9525">
            <a:noFill/>
            <a:miter lim="800000"/>
            <a:headEnd/>
            <a:tailEnd/>
          </a:ln>
        </p:spPr>
      </p:pic>
      <p:pic>
        <p:nvPicPr>
          <p:cNvPr id="3" name="Picture 2"/>
          <p:cNvPicPr>
            <a:picLocks noChangeAspect="1" noChangeArrowheads="1"/>
          </p:cNvPicPr>
          <p:nvPr/>
        </p:nvPicPr>
        <p:blipFill>
          <a:blip r:embed="rId3" cstate="print"/>
          <a:srcRect/>
          <a:stretch>
            <a:fillRect/>
          </a:stretch>
        </p:blipFill>
        <p:spPr bwMode="auto">
          <a:xfrm>
            <a:off x="4300806" y="4267200"/>
            <a:ext cx="4729368" cy="2359930"/>
          </a:xfrm>
          <a:prstGeom prst="rect">
            <a:avLst/>
          </a:prstGeom>
          <a:noFill/>
          <a:ln w="9525">
            <a:noFill/>
            <a:miter lim="800000"/>
            <a:headEnd/>
            <a:tailEnd/>
          </a:ln>
        </p:spPr>
      </p:pic>
      <p:graphicFrame>
        <p:nvGraphicFramePr>
          <p:cNvPr id="8" name="Diagram 7"/>
          <p:cNvGraphicFramePr/>
          <p:nvPr>
            <p:extLst>
              <p:ext uri="{D42A27DB-BD31-4B8C-83A1-F6EECF244321}">
                <p14:modId xmlns:p14="http://schemas.microsoft.com/office/powerpoint/2010/main" val="1945603850"/>
              </p:ext>
            </p:extLst>
          </p:nvPr>
        </p:nvGraphicFramePr>
        <p:xfrm>
          <a:off x="5181600" y="1219201"/>
          <a:ext cx="3866503" cy="26859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Diagram 8"/>
          <p:cNvGraphicFramePr/>
          <p:nvPr>
            <p:extLst>
              <p:ext uri="{D42A27DB-BD31-4B8C-83A1-F6EECF244321}">
                <p14:modId xmlns:p14="http://schemas.microsoft.com/office/powerpoint/2010/main" val="2720062499"/>
              </p:ext>
            </p:extLst>
          </p:nvPr>
        </p:nvGraphicFramePr>
        <p:xfrm>
          <a:off x="304800" y="4038601"/>
          <a:ext cx="3810000" cy="25885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7" name="TextBox 6"/>
          <p:cNvSpPr txBox="1"/>
          <p:nvPr/>
        </p:nvSpPr>
        <p:spPr>
          <a:xfrm>
            <a:off x="265374" y="304800"/>
            <a:ext cx="8573826" cy="553998"/>
          </a:xfrm>
          <a:prstGeom prst="rect">
            <a:avLst/>
          </a:prstGeom>
          <a:noFill/>
        </p:spPr>
        <p:txBody>
          <a:bodyPr wrap="square" rtlCol="0">
            <a:spAutoFit/>
          </a:bodyPr>
          <a:lstStyle/>
          <a:p>
            <a:pPr algn="r"/>
            <a:r>
              <a:rPr lang="en-US" sz="3000" b="1" dirty="0" smtClean="0">
                <a:solidFill>
                  <a:schemeClr val="tx2"/>
                </a:solidFill>
              </a:rPr>
              <a:t>Natural Gas—Increasing Supply, Flat or Stable Pricing</a:t>
            </a:r>
            <a:endParaRPr lang="en-US" sz="3000" b="1" dirty="0">
              <a:solidFill>
                <a:schemeClr val="tx2"/>
              </a:solidFill>
            </a:endParaRPr>
          </a:p>
        </p:txBody>
      </p:sp>
    </p:spTree>
    <p:extLst>
      <p:ext uri="{BB962C8B-B14F-4D97-AF65-F5344CB8AC3E}">
        <p14:creationId xmlns:p14="http://schemas.microsoft.com/office/powerpoint/2010/main" val="222507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1050743"/>
            <a:ext cx="5507242" cy="3083549"/>
          </a:xfrm>
          <a:prstGeom prst="rect">
            <a:avLst/>
          </a:prstGeom>
          <a:noFill/>
          <a:ln w="9525">
            <a:noFill/>
            <a:miter lim="800000"/>
            <a:headEnd/>
            <a:tailEnd/>
          </a:ln>
        </p:spPr>
      </p:pic>
      <p:pic>
        <p:nvPicPr>
          <p:cNvPr id="3" name="Picture 1"/>
          <p:cNvPicPr>
            <a:picLocks noChangeAspect="1" noChangeArrowheads="1"/>
          </p:cNvPicPr>
          <p:nvPr/>
        </p:nvPicPr>
        <p:blipFill>
          <a:blip r:embed="rId3" cstate="print"/>
          <a:srcRect/>
          <a:stretch>
            <a:fillRect/>
          </a:stretch>
        </p:blipFill>
        <p:spPr bwMode="auto">
          <a:xfrm>
            <a:off x="3998123" y="3657601"/>
            <a:ext cx="4688678" cy="2995748"/>
          </a:xfrm>
          <a:prstGeom prst="rect">
            <a:avLst/>
          </a:prstGeom>
          <a:noFill/>
          <a:ln w="9525">
            <a:noFill/>
            <a:miter lim="800000"/>
            <a:headEnd/>
            <a:tailEnd/>
          </a:ln>
        </p:spPr>
      </p:pic>
      <p:sp>
        <p:nvSpPr>
          <p:cNvPr id="4" name="TextBox 3"/>
          <p:cNvSpPr txBox="1"/>
          <p:nvPr/>
        </p:nvSpPr>
        <p:spPr>
          <a:xfrm>
            <a:off x="457200" y="4155384"/>
            <a:ext cx="3266571" cy="754053"/>
          </a:xfrm>
          <a:prstGeom prst="rect">
            <a:avLst/>
          </a:prstGeom>
          <a:noFill/>
        </p:spPr>
        <p:txBody>
          <a:bodyPr wrap="square" rtlCol="0">
            <a:spAutoFit/>
          </a:bodyPr>
          <a:lstStyle/>
          <a:p>
            <a:r>
              <a:rPr lang="en-US" sz="900" i="1" kern="0" dirty="0" smtClean="0">
                <a:solidFill>
                  <a:srgbClr val="666666"/>
                </a:solidFill>
                <a:ea typeface="+mn-ea"/>
              </a:rPr>
              <a:t>Notes:</a:t>
            </a:r>
          </a:p>
          <a:p>
            <a:pPr marL="171450" indent="-171450">
              <a:buClr>
                <a:schemeClr val="accent1"/>
              </a:buClr>
              <a:buFont typeface="Wingdings" pitchFamily="2" charset="2"/>
              <a:buChar char="Ø"/>
            </a:pPr>
            <a:r>
              <a:rPr lang="en-US" sz="900" i="1" kern="0" dirty="0" smtClean="0">
                <a:solidFill>
                  <a:srgbClr val="666666"/>
                </a:solidFill>
                <a:ea typeface="+mn-ea"/>
              </a:rPr>
              <a:t>Historical diesel price is No 2 distillate U.S average </a:t>
            </a:r>
            <a:endParaRPr lang="en-US" sz="900" i="1" kern="0" dirty="0">
              <a:solidFill>
                <a:srgbClr val="666666"/>
              </a:solidFill>
            </a:endParaRPr>
          </a:p>
          <a:p>
            <a:pPr marL="171450" indent="-171450">
              <a:buClr>
                <a:schemeClr val="accent1"/>
              </a:buClr>
              <a:buFont typeface="Wingdings" pitchFamily="2" charset="2"/>
              <a:buChar char="Ø"/>
            </a:pPr>
            <a:r>
              <a:rPr lang="en-US" sz="900" i="1" kern="0" dirty="0" smtClean="0">
                <a:solidFill>
                  <a:srgbClr val="666666"/>
                </a:solidFill>
                <a:ea typeface="+mn-ea"/>
              </a:rPr>
              <a:t>Diesel future price is estimated using the historic basis differential to crude oil, as applied to forward crude prices</a:t>
            </a:r>
          </a:p>
          <a:p>
            <a:endParaRPr lang="en-US" sz="700" dirty="0"/>
          </a:p>
        </p:txBody>
      </p:sp>
      <p:sp>
        <p:nvSpPr>
          <p:cNvPr id="5" name="Rectangle 3"/>
          <p:cNvSpPr>
            <a:spLocks noChangeArrowheads="1"/>
          </p:cNvSpPr>
          <p:nvPr/>
        </p:nvSpPr>
        <p:spPr bwMode="auto">
          <a:xfrm>
            <a:off x="937742" y="819286"/>
            <a:ext cx="2836628" cy="228600"/>
          </a:xfrm>
          <a:prstGeom prst="rect">
            <a:avLst/>
          </a:prstGeom>
          <a:noFill/>
          <a:ln w="9525">
            <a:noFill/>
            <a:miter lim="800000"/>
            <a:headEnd/>
            <a:tailEnd/>
          </a:ln>
        </p:spPr>
        <p:txBody>
          <a:bodyPr lIns="0" tIns="0" rIns="0" bIns="0"/>
          <a:lstStyle/>
          <a:p>
            <a:pPr marL="196850" indent="-196850" algn="ctr" defTabSz="1019175">
              <a:lnSpc>
                <a:spcPts val="1800"/>
              </a:lnSpc>
              <a:spcBef>
                <a:spcPts val="600"/>
              </a:spcBef>
              <a:buFont typeface="Symbol" pitchFamily="18" charset="2"/>
              <a:buNone/>
              <a:defRPr/>
            </a:pPr>
            <a:r>
              <a:rPr lang="en-US" sz="1100" b="1" dirty="0" smtClean="0">
                <a:solidFill>
                  <a:srgbClr val="5F5F5F"/>
                </a:solidFill>
                <a:latin typeface="Calibri" pitchFamily="34" charset="0"/>
                <a:cs typeface="Arial" pitchFamily="34" charset="0"/>
              </a:rPr>
              <a:t>Forecasted Fuel Price Differential – $/</a:t>
            </a:r>
            <a:r>
              <a:rPr lang="en-US" sz="1100" b="1" dirty="0" err="1" smtClean="0">
                <a:solidFill>
                  <a:srgbClr val="5F5F5F"/>
                </a:solidFill>
                <a:latin typeface="Calibri" pitchFamily="34" charset="0"/>
                <a:cs typeface="Arial" pitchFamily="34" charset="0"/>
              </a:rPr>
              <a:t>mmBTU</a:t>
            </a:r>
            <a:endParaRPr lang="en-US" sz="1100" b="1" dirty="0">
              <a:solidFill>
                <a:srgbClr val="5F5F5F"/>
              </a:solidFill>
              <a:latin typeface="Calibri" pitchFamily="34" charset="0"/>
              <a:cs typeface="Arial" pitchFamily="34" charset="0"/>
            </a:endParaRPr>
          </a:p>
        </p:txBody>
      </p:sp>
      <p:graphicFrame>
        <p:nvGraphicFramePr>
          <p:cNvPr id="9" name="Diagram 8"/>
          <p:cNvGraphicFramePr/>
          <p:nvPr>
            <p:extLst>
              <p:ext uri="{D42A27DB-BD31-4B8C-83A1-F6EECF244321}">
                <p14:modId xmlns:p14="http://schemas.microsoft.com/office/powerpoint/2010/main" val="29312366"/>
              </p:ext>
            </p:extLst>
          </p:nvPr>
        </p:nvGraphicFramePr>
        <p:xfrm>
          <a:off x="5410200" y="1192169"/>
          <a:ext cx="3581400" cy="23892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3886201" y="256478"/>
            <a:ext cx="4343400" cy="677108"/>
          </a:xfrm>
          <a:prstGeom prst="rect">
            <a:avLst/>
          </a:prstGeom>
          <a:noFill/>
        </p:spPr>
        <p:txBody>
          <a:bodyPr wrap="square" rtlCol="0">
            <a:spAutoFit/>
          </a:bodyPr>
          <a:lstStyle/>
          <a:p>
            <a:pPr algn="r"/>
            <a:r>
              <a:rPr lang="en-US" sz="3800" b="1" dirty="0" smtClean="0">
                <a:solidFill>
                  <a:schemeClr val="tx2"/>
                </a:solidFill>
              </a:rPr>
              <a:t>Increasing Price Gap</a:t>
            </a:r>
            <a:endParaRPr lang="en-US" sz="3800" b="1" dirty="0">
              <a:solidFill>
                <a:schemeClr val="tx2"/>
              </a:solidFill>
            </a:endParaRPr>
          </a:p>
        </p:txBody>
      </p:sp>
    </p:spTree>
    <p:extLst>
      <p:ext uri="{BB962C8B-B14F-4D97-AF65-F5344CB8AC3E}">
        <p14:creationId xmlns:p14="http://schemas.microsoft.com/office/powerpoint/2010/main" val="604255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custDataLst>
              <p:tags r:id="rId2"/>
            </p:custDataLst>
          </p:nvPr>
        </p:nvSpPr>
        <p:spPr>
          <a:xfrm>
            <a:off x="685799" y="-152400"/>
            <a:ext cx="7487327" cy="828392"/>
          </a:xfrm>
        </p:spPr>
        <p:txBody>
          <a:bodyPr lIns="91238" tIns="45619" rIns="91238" bIns="45619">
            <a:noAutofit/>
          </a:bodyPr>
          <a:lstStyle/>
          <a:p>
            <a:pPr algn="r" eaLnBrk="1" hangingPunct="1"/>
            <a:r>
              <a:rPr lang="en-US" sz="3200" b="1" dirty="0" smtClean="0">
                <a:solidFill>
                  <a:schemeClr val="tx2"/>
                </a:solidFill>
                <a:latin typeface="+mn-lt"/>
              </a:rPr>
              <a:t>Growing Natural Gas Vehicle Market</a:t>
            </a:r>
          </a:p>
        </p:txBody>
      </p:sp>
      <p:graphicFrame>
        <p:nvGraphicFramePr>
          <p:cNvPr id="13" name="Diagram 12"/>
          <p:cNvGraphicFramePr/>
          <p:nvPr>
            <p:extLst>
              <p:ext uri="{D42A27DB-BD31-4B8C-83A1-F6EECF244321}">
                <p14:modId xmlns:p14="http://schemas.microsoft.com/office/powerpoint/2010/main" val="1966603472"/>
              </p:ext>
            </p:extLst>
          </p:nvPr>
        </p:nvGraphicFramePr>
        <p:xfrm>
          <a:off x="0" y="235425"/>
          <a:ext cx="4800600" cy="648701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p:cNvSpPr txBox="1"/>
          <p:nvPr/>
        </p:nvSpPr>
        <p:spPr>
          <a:xfrm>
            <a:off x="4523362" y="6448283"/>
            <a:ext cx="3858491" cy="359858"/>
          </a:xfrm>
          <a:prstGeom prst="rect">
            <a:avLst/>
          </a:prstGeom>
          <a:noFill/>
        </p:spPr>
        <p:txBody>
          <a:bodyPr wrap="square" lIns="82058" tIns="41029" rIns="82058" bIns="41029">
            <a:spAutoFit/>
          </a:bodyPr>
          <a:lstStyle/>
          <a:p>
            <a:pPr algn="r">
              <a:defRPr/>
            </a:pPr>
            <a:r>
              <a:rPr lang="en-US" sz="900" i="1" dirty="0">
                <a:latin typeface="Calibri" pitchFamily="34" charset="0"/>
                <a:cs typeface="Arial" pitchFamily="34" charset="0"/>
              </a:rPr>
              <a:t>Note 1: Natural Gas Vehicle Association (</a:t>
            </a:r>
            <a:r>
              <a:rPr lang="en-US" sz="900" i="1" dirty="0">
                <a:latin typeface="Calibri" pitchFamily="34" charset="0"/>
                <a:cs typeface="Arial" pitchFamily="34" charset="0"/>
                <a:hlinkClick r:id="rId10"/>
              </a:rPr>
              <a:t>http://www.ngvc.org</a:t>
            </a:r>
            <a:r>
              <a:rPr lang="en-US" sz="900" i="1" dirty="0">
                <a:latin typeface="Calibri" pitchFamily="34" charset="0"/>
                <a:cs typeface="Arial" pitchFamily="34" charset="0"/>
              </a:rPr>
              <a:t>)</a:t>
            </a:r>
          </a:p>
          <a:p>
            <a:pPr algn="r">
              <a:defRPr/>
            </a:pPr>
            <a:r>
              <a:rPr lang="en-US" sz="900" i="1" dirty="0">
                <a:latin typeface="Calibri" pitchFamily="34" charset="0"/>
                <a:cs typeface="Arial" pitchFamily="34" charset="0"/>
              </a:rPr>
              <a:t>Note 2: International Association of Natural  Gas Vehicles</a:t>
            </a:r>
          </a:p>
        </p:txBody>
      </p:sp>
      <p:pic>
        <p:nvPicPr>
          <p:cNvPr id="8" name="Chart 1"/>
          <p:cNvPicPr>
            <a:picLocks noChangeArrowheads="1"/>
          </p:cNvPicPr>
          <p:nvPr/>
        </p:nvPicPr>
        <p:blipFill>
          <a:blip r:embed="rId11" cstate="print"/>
          <a:srcRect/>
          <a:stretch>
            <a:fillRect/>
          </a:stretch>
        </p:blipFill>
        <p:spPr bwMode="auto">
          <a:xfrm>
            <a:off x="4648200" y="762001"/>
            <a:ext cx="4267200" cy="2579594"/>
          </a:xfrm>
          <a:prstGeom prst="rect">
            <a:avLst/>
          </a:prstGeom>
          <a:noFill/>
        </p:spPr>
      </p:pic>
      <p:pic>
        <p:nvPicPr>
          <p:cNvPr id="9" name="Picture 2"/>
          <p:cNvPicPr>
            <a:picLocks noChangeArrowheads="1"/>
          </p:cNvPicPr>
          <p:nvPr/>
        </p:nvPicPr>
        <p:blipFill>
          <a:blip r:embed="rId12" cstate="print"/>
          <a:srcRect/>
          <a:stretch>
            <a:fillRect/>
          </a:stretch>
        </p:blipFill>
        <p:spPr bwMode="auto">
          <a:xfrm>
            <a:off x="4724400" y="3857838"/>
            <a:ext cx="4191000" cy="2465987"/>
          </a:xfrm>
          <a:prstGeom prst="rect">
            <a:avLst/>
          </a:prstGeom>
          <a:noFill/>
        </p:spPr>
      </p:pic>
      <p:sp>
        <p:nvSpPr>
          <p:cNvPr id="10" name="TextBox 9"/>
          <p:cNvSpPr txBox="1"/>
          <p:nvPr/>
        </p:nvSpPr>
        <p:spPr>
          <a:xfrm>
            <a:off x="5257799" y="6298921"/>
            <a:ext cx="2915327" cy="298724"/>
          </a:xfrm>
          <a:prstGeom prst="rect">
            <a:avLst/>
          </a:prstGeom>
          <a:noFill/>
        </p:spPr>
        <p:txBody>
          <a:bodyPr wrap="square" lIns="82058" tIns="41029" rIns="82058" bIns="41029" rtlCol="0">
            <a:spAutoFit/>
          </a:bodyPr>
          <a:lstStyle/>
          <a:p>
            <a:pPr lvl="0"/>
            <a:r>
              <a:rPr lang="en-US" sz="700" i="1" dirty="0"/>
              <a:t>Source: International Association of Natural Gas Vehicles</a:t>
            </a:r>
          </a:p>
          <a:p>
            <a:endParaRPr lang="en-US" sz="700" dirty="0"/>
          </a:p>
        </p:txBody>
      </p:sp>
      <p:sp>
        <p:nvSpPr>
          <p:cNvPr id="11" name="TextBox 10"/>
          <p:cNvSpPr txBox="1"/>
          <p:nvPr/>
        </p:nvSpPr>
        <p:spPr>
          <a:xfrm>
            <a:off x="6048737" y="3329568"/>
            <a:ext cx="2915327" cy="298724"/>
          </a:xfrm>
          <a:prstGeom prst="rect">
            <a:avLst/>
          </a:prstGeom>
          <a:noFill/>
        </p:spPr>
        <p:txBody>
          <a:bodyPr wrap="square" lIns="82058" tIns="41029" rIns="82058" bIns="41029" rtlCol="0">
            <a:spAutoFit/>
          </a:bodyPr>
          <a:lstStyle/>
          <a:p>
            <a:pPr lvl="0"/>
            <a:r>
              <a:rPr lang="en-US" sz="700" i="1" dirty="0"/>
              <a:t>Source: International Association of Natural Gas Vehicles</a:t>
            </a:r>
          </a:p>
          <a:p>
            <a:endParaRPr lang="en-US" sz="700" dirty="0"/>
          </a:p>
        </p:txBody>
      </p:sp>
      <p:sp>
        <p:nvSpPr>
          <p:cNvPr id="12" name="Rectangle 11"/>
          <p:cNvSpPr/>
          <p:nvPr/>
        </p:nvSpPr>
        <p:spPr>
          <a:xfrm>
            <a:off x="5676978" y="3497980"/>
            <a:ext cx="2704875" cy="359858"/>
          </a:xfrm>
          <a:prstGeom prst="rect">
            <a:avLst/>
          </a:prstGeom>
        </p:spPr>
        <p:txBody>
          <a:bodyPr wrap="none" lIns="82058" tIns="41029" rIns="82058" bIns="41029">
            <a:spAutoFit/>
          </a:bodyPr>
          <a:lstStyle/>
          <a:p>
            <a:r>
              <a:rPr lang="en-US" sz="900" kern="0" dirty="0">
                <a:latin typeface="Calibri" pitchFamily="34" charset="0"/>
              </a:rPr>
              <a:t>Blue bars represent total growth since 2000 (21% p.a.)</a:t>
            </a:r>
          </a:p>
          <a:p>
            <a:r>
              <a:rPr lang="en-US" sz="900" kern="0" dirty="0">
                <a:latin typeface="Calibri" pitchFamily="34" charset="0"/>
              </a:rPr>
              <a:t>Red Bars denote projected growth from 2006</a:t>
            </a:r>
            <a:endParaRPr lang="en-US" sz="900" dirty="0"/>
          </a:p>
        </p:txBody>
      </p:sp>
    </p:spTree>
    <p:custDataLst>
      <p:tags r:id="rId1"/>
    </p:custDataLst>
    <p:extLst>
      <p:ext uri="{BB962C8B-B14F-4D97-AF65-F5344CB8AC3E}">
        <p14:creationId xmlns:p14="http://schemas.microsoft.com/office/powerpoint/2010/main" val="260307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934200" cy="3185487"/>
          </a:xfrm>
          <a:prstGeom prst="rect">
            <a:avLst/>
          </a:prstGeom>
        </p:spPr>
        <p:txBody>
          <a:bodyPr wrap="square">
            <a:spAutoFit/>
          </a:bodyPr>
          <a:lstStyle/>
          <a:p>
            <a:pPr algn="ctr"/>
            <a:r>
              <a:rPr lang="en-US" sz="2400" dirty="0">
                <a:solidFill>
                  <a:srgbClr val="1F497D"/>
                </a:solidFill>
                <a:latin typeface="Arial"/>
                <a:ea typeface="Calibri"/>
              </a:rPr>
              <a:t>Our thanks to Dorsey &amp; Whitney for their support!</a:t>
            </a:r>
            <a:endParaRPr lang="en-US" sz="2400" dirty="0">
              <a:ea typeface="Calibri"/>
            </a:endParaRPr>
          </a:p>
          <a:p>
            <a:pPr algn="ctr"/>
            <a:r>
              <a:rPr lang="en-US" sz="2400" dirty="0">
                <a:solidFill>
                  <a:srgbClr val="1F497D"/>
                </a:solidFill>
                <a:latin typeface="Arial"/>
                <a:ea typeface="Calibri"/>
              </a:rPr>
              <a:t> </a:t>
            </a:r>
            <a:endParaRPr lang="en-US" sz="2400" dirty="0">
              <a:ea typeface="Calibri"/>
            </a:endParaRPr>
          </a:p>
          <a:p>
            <a:pPr algn="ctr"/>
            <a:r>
              <a:rPr lang="en-US" sz="2400" dirty="0">
                <a:solidFill>
                  <a:srgbClr val="1F497D"/>
                </a:solidFill>
                <a:latin typeface="Arial"/>
                <a:ea typeface="Calibri"/>
              </a:rPr>
              <a:t>Contact WCTA for information on Membership, Committees, and Sponsorship opportunities at (206) 389-8655, or visit </a:t>
            </a:r>
            <a:r>
              <a:rPr lang="en-US" sz="2400" u="sng" dirty="0">
                <a:solidFill>
                  <a:srgbClr val="0000FF"/>
                </a:solidFill>
                <a:latin typeface="Arial"/>
                <a:ea typeface="Calibri"/>
                <a:hlinkClick r:id="rId2"/>
              </a:rPr>
              <a:t>www.wacleantech.org</a:t>
            </a:r>
            <a:r>
              <a:rPr lang="en-US" sz="2400" dirty="0">
                <a:solidFill>
                  <a:srgbClr val="1F497D"/>
                </a:solidFill>
                <a:latin typeface="Arial"/>
                <a:ea typeface="Calibri"/>
              </a:rPr>
              <a:t> .</a:t>
            </a:r>
            <a:endParaRPr lang="en-US" sz="2400" dirty="0">
              <a:ea typeface="Calibri"/>
            </a:endParaRPr>
          </a:p>
          <a:p>
            <a:pPr algn="ctr"/>
            <a:r>
              <a:rPr lang="en-US" sz="2400" dirty="0">
                <a:solidFill>
                  <a:srgbClr val="1F497D"/>
                </a:solidFill>
                <a:latin typeface="Arial"/>
                <a:ea typeface="Calibri"/>
              </a:rPr>
              <a:t> </a:t>
            </a:r>
            <a:endParaRPr lang="en-US" sz="2400" dirty="0">
              <a:ea typeface="Calibri"/>
            </a:endParaRPr>
          </a:p>
          <a:p>
            <a:pPr algn="ctr"/>
            <a:r>
              <a:rPr lang="en-US" sz="2400" dirty="0">
                <a:solidFill>
                  <a:srgbClr val="1F497D"/>
                </a:solidFill>
                <a:latin typeface="Arial"/>
                <a:ea typeface="Calibri"/>
              </a:rPr>
              <a:t>Thank you and see you at our next event on May 3</a:t>
            </a:r>
            <a:r>
              <a:rPr lang="en-US" sz="2400" baseline="30000" dirty="0">
                <a:solidFill>
                  <a:srgbClr val="1F497D"/>
                </a:solidFill>
                <a:latin typeface="Arial"/>
                <a:ea typeface="Calibri"/>
              </a:rPr>
              <a:t>rd</a:t>
            </a:r>
            <a:endParaRPr lang="en-US" sz="2400" dirty="0">
              <a:ea typeface="Calibri"/>
            </a:endParaRPr>
          </a:p>
          <a:p>
            <a:r>
              <a:rPr lang="en-US" sz="900" dirty="0">
                <a:latin typeface="Arial"/>
                <a:ea typeface="Calibri"/>
              </a:rPr>
              <a:t> </a:t>
            </a:r>
            <a:endParaRPr lang="en-US" sz="900" dirty="0">
              <a:ea typeface="Calibri"/>
            </a:endParaRPr>
          </a:p>
        </p:txBody>
      </p:sp>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990600" y="457200"/>
            <a:ext cx="7467600" cy="1600200"/>
          </a:xfrm>
          <a:prstGeom prst="rect">
            <a:avLst/>
          </a:prstGeom>
        </p:spPr>
      </p:pic>
    </p:spTree>
    <p:extLst>
      <p:ext uri="{BB962C8B-B14F-4D97-AF65-F5344CB8AC3E}">
        <p14:creationId xmlns:p14="http://schemas.microsoft.com/office/powerpoint/2010/main" val="9820300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PAGENUMBER" val="5"/>
</p:tagLst>
</file>

<file path=ppt/tags/tag2.xml><?xml version="1.0" encoding="utf-8"?>
<p:tagLst xmlns:a="http://schemas.openxmlformats.org/drawingml/2006/main" xmlns:r="http://schemas.openxmlformats.org/officeDocument/2006/relationships" xmlns:p="http://schemas.openxmlformats.org/presentationml/2006/main">
  <p:tag name="LEGALDAYONE" val="True"/>
  <p:tag name="PITCHBOOKPALETTE" val="3.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543</Words>
  <Application>Microsoft Office PowerPoint</Application>
  <PresentationFormat>On-screen Show (4:3)</PresentationFormat>
  <Paragraphs>59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Fundamental Shift in Energy Sector</vt:lpstr>
      <vt:lpstr>PowerPoint Presentation</vt:lpstr>
      <vt:lpstr>PowerPoint Presentation</vt:lpstr>
      <vt:lpstr>PowerPoint Presentation</vt:lpstr>
      <vt:lpstr>Growing Natural Gas Vehicle Market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kwmontague</dc:creator>
  <cp:lastModifiedBy>J. Thomas Ranken</cp:lastModifiedBy>
  <cp:revision>7</cp:revision>
  <dcterms:created xsi:type="dcterms:W3CDTF">2012-02-01T05:45:42Z</dcterms:created>
  <dcterms:modified xsi:type="dcterms:W3CDTF">2012-04-05T20:07:18Z</dcterms:modified>
</cp:coreProperties>
</file>