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7" r:id="rId3"/>
    <p:sldId id="258" r:id="rId4"/>
    <p:sldId id="259" r:id="rId5"/>
    <p:sldId id="260" r:id="rId6"/>
    <p:sldId id="261"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wmontague" initials="k"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8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Sheet1!$B$57</c:f>
              <c:strCache>
                <c:ptCount val="1"/>
                <c:pt idx="0">
                  <c:v>Offshore</c:v>
                </c:pt>
              </c:strCache>
            </c:strRef>
          </c:tx>
          <c:spPr>
            <a:solidFill>
              <a:srgbClr val="1F497D">
                <a:lumMod val="75000"/>
                <a:alpha val="84000"/>
              </a:srgbClr>
            </a:solidFill>
          </c:spPr>
          <c:cat>
            <c:numRef>
              <c:f>Sheet1!$A$58:$A$88</c:f>
              <c:numCache>
                <c:formatCode>General</c:formatCode>
                <c:ptCount val="3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numCache>
            </c:numRef>
          </c:cat>
          <c:val>
            <c:numRef>
              <c:f>Sheet1!$B$58:$B$88</c:f>
              <c:numCache>
                <c:formatCode>0.00</c:formatCode>
                <c:ptCount val="31"/>
                <c:pt idx="0">
                  <c:v>9.2328767123287676</c:v>
                </c:pt>
                <c:pt idx="1">
                  <c:v>8.4931506849314999</c:v>
                </c:pt>
                <c:pt idx="2">
                  <c:v>8.1643835616438309</c:v>
                </c:pt>
                <c:pt idx="3">
                  <c:v>7.1780821917808408</c:v>
                </c:pt>
                <c:pt idx="4">
                  <c:v>7.3424657534246593</c:v>
                </c:pt>
                <c:pt idx="5">
                  <c:v>7.2602739726027403</c:v>
                </c:pt>
                <c:pt idx="6">
                  <c:v>7.397260273972603</c:v>
                </c:pt>
                <c:pt idx="7">
                  <c:v>7.6164383561643785</c:v>
                </c:pt>
                <c:pt idx="8">
                  <c:v>7.6438356164383361</c:v>
                </c:pt>
                <c:pt idx="9">
                  <c:v>7.8356164383561637</c:v>
                </c:pt>
                <c:pt idx="10">
                  <c:v>7.9726027397260424</c:v>
                </c:pt>
                <c:pt idx="11">
                  <c:v>8</c:v>
                </c:pt>
                <c:pt idx="12">
                  <c:v>8.328767123287669</c:v>
                </c:pt>
                <c:pt idx="13">
                  <c:v>8.8767123287671268</c:v>
                </c:pt>
                <c:pt idx="14">
                  <c:v>9.2602739726027359</c:v>
                </c:pt>
                <c:pt idx="15">
                  <c:v>9.5342465753424666</c:v>
                </c:pt>
                <c:pt idx="16">
                  <c:v>9.5342465753424666</c:v>
                </c:pt>
                <c:pt idx="17">
                  <c:v>9.5068493150685267</c:v>
                </c:pt>
                <c:pt idx="18">
                  <c:v>9.287671232876713</c:v>
                </c:pt>
                <c:pt idx="19">
                  <c:v>9.369863013698664</c:v>
                </c:pt>
                <c:pt idx="20">
                  <c:v>9.4794520547945247</c:v>
                </c:pt>
                <c:pt idx="21">
                  <c:v>10.136986301369864</c:v>
                </c:pt>
                <c:pt idx="22">
                  <c:v>10.43835616438353</c:v>
                </c:pt>
                <c:pt idx="23">
                  <c:v>10.63013698630137</c:v>
                </c:pt>
                <c:pt idx="24">
                  <c:v>10.876712328767159</c:v>
                </c:pt>
                <c:pt idx="25">
                  <c:v>10.712328767123257</c:v>
                </c:pt>
                <c:pt idx="26">
                  <c:v>10.657534246575386</c:v>
                </c:pt>
                <c:pt idx="27">
                  <c:v>10.794520547945204</c:v>
                </c:pt>
                <c:pt idx="28">
                  <c:v>11.753424657534282</c:v>
                </c:pt>
                <c:pt idx="29">
                  <c:v>11.863013698630137</c:v>
                </c:pt>
                <c:pt idx="30">
                  <c:v>11.863013698630137</c:v>
                </c:pt>
              </c:numCache>
            </c:numRef>
          </c:val>
        </c:ser>
        <c:ser>
          <c:idx val="1"/>
          <c:order val="1"/>
          <c:tx>
            <c:strRef>
              <c:f>Sheet1!$C$57</c:f>
              <c:strCache>
                <c:ptCount val="1"/>
                <c:pt idx="0">
                  <c:v>Onshore conventional</c:v>
                </c:pt>
              </c:strCache>
            </c:strRef>
          </c:tx>
          <c:spPr>
            <a:solidFill>
              <a:schemeClr val="tx2">
                <a:lumMod val="60000"/>
                <a:lumOff val="40000"/>
              </a:schemeClr>
            </a:solidFill>
          </c:spPr>
          <c:cat>
            <c:numRef>
              <c:f>Sheet1!$A$58:$A$88</c:f>
              <c:numCache>
                <c:formatCode>General</c:formatCode>
                <c:ptCount val="3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numCache>
            </c:numRef>
          </c:cat>
          <c:val>
            <c:numRef>
              <c:f>Sheet1!$C$58:$C$88</c:f>
              <c:numCache>
                <c:formatCode>0.00</c:formatCode>
                <c:ptCount val="31"/>
                <c:pt idx="0">
                  <c:v>31.972602739725865</c:v>
                </c:pt>
                <c:pt idx="1">
                  <c:v>33.287671232876718</c:v>
                </c:pt>
                <c:pt idx="2">
                  <c:v>34.630136986301515</c:v>
                </c:pt>
                <c:pt idx="3">
                  <c:v>38.630136986301508</c:v>
                </c:pt>
                <c:pt idx="4">
                  <c:v>35.643835616438359</c:v>
                </c:pt>
                <c:pt idx="5">
                  <c:v>33.369863013698371</c:v>
                </c:pt>
                <c:pt idx="6">
                  <c:v>31.315068493150758</c:v>
                </c:pt>
                <c:pt idx="7">
                  <c:v>30.082191780821834</c:v>
                </c:pt>
                <c:pt idx="8">
                  <c:v>28.794520547945108</c:v>
                </c:pt>
                <c:pt idx="9">
                  <c:v>28.219178082191785</c:v>
                </c:pt>
                <c:pt idx="10">
                  <c:v>28.383561643835616</c:v>
                </c:pt>
                <c:pt idx="11">
                  <c:v>28.027397260273972</c:v>
                </c:pt>
                <c:pt idx="12">
                  <c:v>27.726027397260211</c:v>
                </c:pt>
                <c:pt idx="13">
                  <c:v>27.369863013698712</c:v>
                </c:pt>
                <c:pt idx="14">
                  <c:v>27.150684931506849</c:v>
                </c:pt>
                <c:pt idx="15">
                  <c:v>26.931506849314999</c:v>
                </c:pt>
                <c:pt idx="16">
                  <c:v>26.575342465753423</c:v>
                </c:pt>
                <c:pt idx="17">
                  <c:v>26.602739726027316</c:v>
                </c:pt>
                <c:pt idx="18">
                  <c:v>25.890410958904109</c:v>
                </c:pt>
                <c:pt idx="19">
                  <c:v>25.369863013698712</c:v>
                </c:pt>
                <c:pt idx="20">
                  <c:v>25.342465753424658</c:v>
                </c:pt>
                <c:pt idx="21">
                  <c:v>25.342465753424658</c:v>
                </c:pt>
                <c:pt idx="22">
                  <c:v>25.315068493150761</c:v>
                </c:pt>
                <c:pt idx="23">
                  <c:v>25.369863013698712</c:v>
                </c:pt>
                <c:pt idx="24">
                  <c:v>25.287671232876686</c:v>
                </c:pt>
                <c:pt idx="25">
                  <c:v>25.342465753424658</c:v>
                </c:pt>
                <c:pt idx="26">
                  <c:v>25.342465753424658</c:v>
                </c:pt>
                <c:pt idx="27">
                  <c:v>25.342465753424658</c:v>
                </c:pt>
                <c:pt idx="28">
                  <c:v>25.041095890410961</c:v>
                </c:pt>
                <c:pt idx="29">
                  <c:v>25.123287671232877</c:v>
                </c:pt>
                <c:pt idx="30">
                  <c:v>25.041095890410961</c:v>
                </c:pt>
              </c:numCache>
            </c:numRef>
          </c:val>
        </c:ser>
        <c:ser>
          <c:idx val="2"/>
          <c:order val="2"/>
          <c:tx>
            <c:strRef>
              <c:f>Sheet1!$D$57</c:f>
              <c:strCache>
                <c:ptCount val="1"/>
                <c:pt idx="0">
                  <c:v>Coalbed Methane</c:v>
                </c:pt>
              </c:strCache>
            </c:strRef>
          </c:tx>
          <c:spPr>
            <a:solidFill>
              <a:srgbClr val="00B0F0"/>
            </a:solidFill>
          </c:spPr>
          <c:cat>
            <c:numRef>
              <c:f>Sheet1!$A$58:$A$88</c:f>
              <c:numCache>
                <c:formatCode>General</c:formatCode>
                <c:ptCount val="3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numCache>
            </c:numRef>
          </c:cat>
          <c:val>
            <c:numRef>
              <c:f>Sheet1!$D$58:$D$88</c:f>
              <c:numCache>
                <c:formatCode>0.00</c:formatCode>
                <c:ptCount val="31"/>
                <c:pt idx="0">
                  <c:v>4.7945205479451776</c:v>
                </c:pt>
                <c:pt idx="1">
                  <c:v>5.0410958904109595</c:v>
                </c:pt>
                <c:pt idx="2">
                  <c:v>5.2328767123287694</c:v>
                </c:pt>
                <c:pt idx="3">
                  <c:v>5.3972602739726021</c:v>
                </c:pt>
                <c:pt idx="4">
                  <c:v>6</c:v>
                </c:pt>
                <c:pt idx="5">
                  <c:v>5.6712328767123283</c:v>
                </c:pt>
                <c:pt idx="6">
                  <c:v>5.4246575342465748</c:v>
                </c:pt>
                <c:pt idx="7">
                  <c:v>5.2876712328767095</c:v>
                </c:pt>
                <c:pt idx="8">
                  <c:v>5.0958904109589049</c:v>
                </c:pt>
                <c:pt idx="9">
                  <c:v>5.0684931506849322</c:v>
                </c:pt>
                <c:pt idx="10">
                  <c:v>5.1780821917808408</c:v>
                </c:pt>
                <c:pt idx="11">
                  <c:v>5.1780821917808408</c:v>
                </c:pt>
                <c:pt idx="12">
                  <c:v>5.1780821917808408</c:v>
                </c:pt>
                <c:pt idx="13">
                  <c:v>5.1506849315068335</c:v>
                </c:pt>
                <c:pt idx="14">
                  <c:v>5.1232876712328776</c:v>
                </c:pt>
                <c:pt idx="15">
                  <c:v>5.1506849315068335</c:v>
                </c:pt>
                <c:pt idx="16">
                  <c:v>5.0958904109589049</c:v>
                </c:pt>
                <c:pt idx="17">
                  <c:v>5.0958904109589049</c:v>
                </c:pt>
                <c:pt idx="18">
                  <c:v>4.8493150684931505</c:v>
                </c:pt>
                <c:pt idx="19">
                  <c:v>4.7123287671232879</c:v>
                </c:pt>
                <c:pt idx="20">
                  <c:v>4.8493150684931505</c:v>
                </c:pt>
                <c:pt idx="21">
                  <c:v>4.904109589041096</c:v>
                </c:pt>
                <c:pt idx="22">
                  <c:v>4.9315068493150687</c:v>
                </c:pt>
                <c:pt idx="23">
                  <c:v>4.9863013698630194</c:v>
                </c:pt>
                <c:pt idx="24">
                  <c:v>5.0136986301369868</c:v>
                </c:pt>
                <c:pt idx="25">
                  <c:v>5.0684931506849322</c:v>
                </c:pt>
                <c:pt idx="26">
                  <c:v>5.1232876712328776</c:v>
                </c:pt>
                <c:pt idx="27">
                  <c:v>5.1780821917808408</c:v>
                </c:pt>
                <c:pt idx="28">
                  <c:v>5.1506849315068335</c:v>
                </c:pt>
                <c:pt idx="29">
                  <c:v>5.2328767123287694</c:v>
                </c:pt>
                <c:pt idx="30">
                  <c:v>5.2876712328767095</c:v>
                </c:pt>
              </c:numCache>
            </c:numRef>
          </c:val>
        </c:ser>
        <c:ser>
          <c:idx val="3"/>
          <c:order val="3"/>
          <c:tx>
            <c:strRef>
              <c:f>Sheet1!$E$57</c:f>
              <c:strCache>
                <c:ptCount val="1"/>
                <c:pt idx="0">
                  <c:v>Shale Gas</c:v>
                </c:pt>
              </c:strCache>
            </c:strRef>
          </c:tx>
          <c:spPr>
            <a:solidFill>
              <a:srgbClr val="0070C0"/>
            </a:solidFill>
          </c:spPr>
          <c:cat>
            <c:numRef>
              <c:f>Sheet1!$A$58:$A$88</c:f>
              <c:numCache>
                <c:formatCode>General</c:formatCode>
                <c:ptCount val="3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numCache>
            </c:numRef>
          </c:cat>
          <c:val>
            <c:numRef>
              <c:f>Sheet1!$E$58:$E$88</c:f>
              <c:numCache>
                <c:formatCode>0.00</c:formatCode>
                <c:ptCount val="31"/>
                <c:pt idx="0">
                  <c:v>2.1917808219178085</c:v>
                </c:pt>
                <c:pt idx="1">
                  <c:v>2.7397260273972601</c:v>
                </c:pt>
                <c:pt idx="2">
                  <c:v>3.1506849315068477</c:v>
                </c:pt>
                <c:pt idx="3">
                  <c:v>4.0821917808219181</c:v>
                </c:pt>
                <c:pt idx="4">
                  <c:v>6.4657534246575414</c:v>
                </c:pt>
                <c:pt idx="5">
                  <c:v>7.5342465753424674</c:v>
                </c:pt>
                <c:pt idx="6">
                  <c:v>8.2739726027397182</c:v>
                </c:pt>
                <c:pt idx="7">
                  <c:v>9.0136986301369877</c:v>
                </c:pt>
                <c:pt idx="8">
                  <c:v>9.4520547945205546</c:v>
                </c:pt>
                <c:pt idx="9">
                  <c:v>9.8630136986301373</c:v>
                </c:pt>
                <c:pt idx="10">
                  <c:v>10.547945205479451</c:v>
                </c:pt>
                <c:pt idx="11">
                  <c:v>10.9041095890411</c:v>
                </c:pt>
                <c:pt idx="12">
                  <c:v>11.232876712328766</c:v>
                </c:pt>
                <c:pt idx="13">
                  <c:v>11.53424657534247</c:v>
                </c:pt>
                <c:pt idx="14">
                  <c:v>11.917808219178086</c:v>
                </c:pt>
                <c:pt idx="15">
                  <c:v>12.356164383561676</c:v>
                </c:pt>
                <c:pt idx="16">
                  <c:v>12.63013698630137</c:v>
                </c:pt>
                <c:pt idx="17">
                  <c:v>13.095890410958924</c:v>
                </c:pt>
                <c:pt idx="18">
                  <c:v>13.287671232876711</c:v>
                </c:pt>
                <c:pt idx="19">
                  <c:v>13.397260273972602</c:v>
                </c:pt>
                <c:pt idx="20">
                  <c:v>13.53424657534247</c:v>
                </c:pt>
                <c:pt idx="21">
                  <c:v>13.78082191780822</c:v>
                </c:pt>
                <c:pt idx="22">
                  <c:v>14</c:v>
                </c:pt>
                <c:pt idx="23">
                  <c:v>14.356164383561676</c:v>
                </c:pt>
                <c:pt idx="24">
                  <c:v>14.68493150684932</c:v>
                </c:pt>
                <c:pt idx="25">
                  <c:v>15.068493150684954</c:v>
                </c:pt>
                <c:pt idx="26">
                  <c:v>15.452054794520556</c:v>
                </c:pt>
                <c:pt idx="27">
                  <c:v>15.753424657534284</c:v>
                </c:pt>
                <c:pt idx="28">
                  <c:v>15.80821917808219</c:v>
                </c:pt>
                <c:pt idx="29">
                  <c:v>16.164383561643827</c:v>
                </c:pt>
                <c:pt idx="30">
                  <c:v>16.43835616438356</c:v>
                </c:pt>
              </c:numCache>
            </c:numRef>
          </c:val>
        </c:ser>
        <c:ser>
          <c:idx val="4"/>
          <c:order val="4"/>
          <c:tx>
            <c:strRef>
              <c:f>Sheet1!$F$57</c:f>
              <c:strCache>
                <c:ptCount val="1"/>
                <c:pt idx="0">
                  <c:v>Alaska</c:v>
                </c:pt>
              </c:strCache>
            </c:strRef>
          </c:tx>
          <c:spPr>
            <a:solidFill>
              <a:srgbClr val="00B0F0">
                <a:alpha val="55000"/>
              </a:srgbClr>
            </a:solidFill>
          </c:spPr>
          <c:cat>
            <c:numRef>
              <c:f>Sheet1!$A$58:$A$88</c:f>
              <c:numCache>
                <c:formatCode>General</c:formatCode>
                <c:ptCount val="3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numCache>
            </c:numRef>
          </c:cat>
          <c:val>
            <c:numRef>
              <c:f>Sheet1!$F$58:$F$88</c:f>
              <c:numCache>
                <c:formatCode>0.00</c:formatCode>
                <c:ptCount val="31"/>
                <c:pt idx="0">
                  <c:v>1.2602739726027401</c:v>
                </c:pt>
                <c:pt idx="1">
                  <c:v>1.1506849315068561</c:v>
                </c:pt>
                <c:pt idx="2">
                  <c:v>1.1232876712328781</c:v>
                </c:pt>
                <c:pt idx="3">
                  <c:v>1.0410958904109551</c:v>
                </c:pt>
                <c:pt idx="4">
                  <c:v>0.98630136986301142</c:v>
                </c:pt>
                <c:pt idx="5">
                  <c:v>0.95890410958904104</c:v>
                </c:pt>
                <c:pt idx="6">
                  <c:v>0.87671232876712257</c:v>
                </c:pt>
                <c:pt idx="7">
                  <c:v>0.82191780821918048</c:v>
                </c:pt>
                <c:pt idx="8">
                  <c:v>0.82191780821918048</c:v>
                </c:pt>
                <c:pt idx="9">
                  <c:v>0.79452054794520355</c:v>
                </c:pt>
                <c:pt idx="10">
                  <c:v>0.79452054794520355</c:v>
                </c:pt>
                <c:pt idx="11">
                  <c:v>0.76712328767123295</c:v>
                </c:pt>
                <c:pt idx="12">
                  <c:v>0.76712328767123295</c:v>
                </c:pt>
                <c:pt idx="13">
                  <c:v>0.76712328767123295</c:v>
                </c:pt>
                <c:pt idx="14">
                  <c:v>0.73972602739726034</c:v>
                </c:pt>
                <c:pt idx="15">
                  <c:v>0.73972602739726034</c:v>
                </c:pt>
                <c:pt idx="16">
                  <c:v>0.73972602739726034</c:v>
                </c:pt>
                <c:pt idx="17">
                  <c:v>0.76712328767123295</c:v>
                </c:pt>
                <c:pt idx="18">
                  <c:v>2.9589041095890387</c:v>
                </c:pt>
                <c:pt idx="19">
                  <c:v>5.1506849315068335</c:v>
                </c:pt>
                <c:pt idx="20">
                  <c:v>5.1506849315068335</c:v>
                </c:pt>
                <c:pt idx="21">
                  <c:v>5.1506849315068335</c:v>
                </c:pt>
                <c:pt idx="22">
                  <c:v>5.1506849315068335</c:v>
                </c:pt>
                <c:pt idx="23">
                  <c:v>5.1506849315068335</c:v>
                </c:pt>
                <c:pt idx="24">
                  <c:v>5.1506849315068335</c:v>
                </c:pt>
                <c:pt idx="25">
                  <c:v>5.1506849315068335</c:v>
                </c:pt>
                <c:pt idx="26">
                  <c:v>5.1506849315068335</c:v>
                </c:pt>
                <c:pt idx="27">
                  <c:v>5.1232876712328776</c:v>
                </c:pt>
                <c:pt idx="28">
                  <c:v>5.1232876712328776</c:v>
                </c:pt>
                <c:pt idx="29">
                  <c:v>5.1232876712328776</c:v>
                </c:pt>
                <c:pt idx="30">
                  <c:v>5.1232876712328776</c:v>
                </c:pt>
              </c:numCache>
            </c:numRef>
          </c:val>
        </c:ser>
        <c:ser>
          <c:idx val="6"/>
          <c:order val="6"/>
          <c:tx>
            <c:strRef>
              <c:f>Sheet1!$H$57</c:f>
              <c:strCache>
                <c:ptCount val="1"/>
                <c:pt idx="0">
                  <c:v>Pipeline Imports</c:v>
                </c:pt>
              </c:strCache>
            </c:strRef>
          </c:tx>
          <c:spPr>
            <a:solidFill>
              <a:schemeClr val="accent5">
                <a:lumMod val="75000"/>
              </a:schemeClr>
            </a:solidFill>
          </c:spPr>
          <c:cat>
            <c:numRef>
              <c:f>Sheet1!$A$58:$A$88</c:f>
              <c:numCache>
                <c:formatCode>General</c:formatCode>
                <c:ptCount val="3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numCache>
            </c:numRef>
          </c:cat>
          <c:val>
            <c:numRef>
              <c:f>Sheet1!$H$58:$H$88</c:f>
              <c:numCache>
                <c:formatCode>0.00</c:formatCode>
                <c:ptCount val="31"/>
                <c:pt idx="0">
                  <c:v>8.3387901355862777</c:v>
                </c:pt>
                <c:pt idx="1">
                  <c:v>8.0519720771569396</c:v>
                </c:pt>
                <c:pt idx="2">
                  <c:v>8.4001851857142853</c:v>
                </c:pt>
                <c:pt idx="3">
                  <c:v>7.3128701498980355</c:v>
                </c:pt>
                <c:pt idx="4">
                  <c:v>6.1565202651817685</c:v>
                </c:pt>
                <c:pt idx="5">
                  <c:v>5.501501002687581</c:v>
                </c:pt>
                <c:pt idx="6">
                  <c:v>5.0914637644729588</c:v>
                </c:pt>
                <c:pt idx="7">
                  <c:v>4.3023616966298404</c:v>
                </c:pt>
                <c:pt idx="8">
                  <c:v>4.2393326722256104</c:v>
                </c:pt>
                <c:pt idx="9">
                  <c:v>4.1384641216583322</c:v>
                </c:pt>
                <c:pt idx="10">
                  <c:v>4.1412207938576424</c:v>
                </c:pt>
                <c:pt idx="11">
                  <c:v>4.0920703510045868</c:v>
                </c:pt>
                <c:pt idx="12">
                  <c:v>4.2690091714772578</c:v>
                </c:pt>
                <c:pt idx="13">
                  <c:v>4.271031204472612</c:v>
                </c:pt>
                <c:pt idx="14">
                  <c:v>4.1407639329585084</c:v>
                </c:pt>
                <c:pt idx="15">
                  <c:v>4.0755645160008775</c:v>
                </c:pt>
                <c:pt idx="16">
                  <c:v>4.567027976818598</c:v>
                </c:pt>
                <c:pt idx="17">
                  <c:v>4.7753624370291492</c:v>
                </c:pt>
                <c:pt idx="18">
                  <c:v>4.8769737217014191</c:v>
                </c:pt>
                <c:pt idx="19">
                  <c:v>5.394116648695249</c:v>
                </c:pt>
                <c:pt idx="20">
                  <c:v>5.6241475039394295</c:v>
                </c:pt>
                <c:pt idx="21">
                  <c:v>5.9158965168076278</c:v>
                </c:pt>
                <c:pt idx="22">
                  <c:v>6.3379210108684045</c:v>
                </c:pt>
                <c:pt idx="23">
                  <c:v>6.5134932762323636</c:v>
                </c:pt>
                <c:pt idx="24">
                  <c:v>6.5834919119612314</c:v>
                </c:pt>
                <c:pt idx="25">
                  <c:v>6.7782163380995284</c:v>
                </c:pt>
                <c:pt idx="26">
                  <c:v>7.0651367222682655</c:v>
                </c:pt>
                <c:pt idx="27">
                  <c:v>7.1544436071791742</c:v>
                </c:pt>
                <c:pt idx="28">
                  <c:v>7.3111471434562612</c:v>
                </c:pt>
                <c:pt idx="29">
                  <c:v>7.4084127585022692</c:v>
                </c:pt>
                <c:pt idx="30">
                  <c:v>7.5240215555312027</c:v>
                </c:pt>
              </c:numCache>
            </c:numRef>
          </c:val>
        </c:ser>
        <c:ser>
          <c:idx val="7"/>
          <c:order val="7"/>
          <c:tx>
            <c:strRef>
              <c:f>Sheet1!$I$57</c:f>
              <c:strCache>
                <c:ptCount val="1"/>
                <c:pt idx="0">
                  <c:v>LNG  Import Capacity</c:v>
                </c:pt>
              </c:strCache>
            </c:strRef>
          </c:tx>
          <c:spPr>
            <a:solidFill>
              <a:schemeClr val="accent5">
                <a:lumMod val="40000"/>
                <a:lumOff val="60000"/>
              </a:schemeClr>
            </a:solidFill>
            <a:ln>
              <a:noFill/>
            </a:ln>
          </c:spPr>
          <c:cat>
            <c:numRef>
              <c:f>Sheet1!$A$58:$A$88</c:f>
              <c:numCache>
                <c:formatCode>General</c:formatCode>
                <c:ptCount val="3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numCache>
            </c:numRef>
          </c:cat>
          <c:val>
            <c:numRef>
              <c:f>Sheet1!$I$58:$I$88</c:f>
              <c:numCache>
                <c:formatCode>0.00</c:formatCode>
                <c:ptCount val="31"/>
                <c:pt idx="0">
                  <c:v>4.5529999999999955</c:v>
                </c:pt>
                <c:pt idx="1">
                  <c:v>5.2770000000000001</c:v>
                </c:pt>
                <c:pt idx="2">
                  <c:v>5.7250000000000005</c:v>
                </c:pt>
                <c:pt idx="3" formatCode="0.000">
                  <c:v>12.475000000000026</c:v>
                </c:pt>
                <c:pt idx="4" formatCode="0.000">
                  <c:v>13.975000000000026</c:v>
                </c:pt>
                <c:pt idx="5" formatCode="0.000">
                  <c:v>15.975000000000026</c:v>
                </c:pt>
                <c:pt idx="6" formatCode="0.000">
                  <c:v>15.975000000000026</c:v>
                </c:pt>
                <c:pt idx="7" formatCode="0.000">
                  <c:v>17.275000000000002</c:v>
                </c:pt>
                <c:pt idx="8" formatCode="0.000">
                  <c:v>17.275000000000002</c:v>
                </c:pt>
                <c:pt idx="9" formatCode="0.000">
                  <c:v>17.275000000000002</c:v>
                </c:pt>
                <c:pt idx="10" formatCode="0.000">
                  <c:v>17.275000000000002</c:v>
                </c:pt>
                <c:pt idx="11" formatCode="0.000">
                  <c:v>17.275000000000002</c:v>
                </c:pt>
                <c:pt idx="12" formatCode="0.000">
                  <c:v>17.275000000000002</c:v>
                </c:pt>
                <c:pt idx="13" formatCode="0.000">
                  <c:v>17.275000000000002</c:v>
                </c:pt>
                <c:pt idx="14" formatCode="0.000">
                  <c:v>17.275000000000002</c:v>
                </c:pt>
                <c:pt idx="15" formatCode="0.000">
                  <c:v>17.275000000000002</c:v>
                </c:pt>
                <c:pt idx="16" formatCode="0.000">
                  <c:v>17.275000000000002</c:v>
                </c:pt>
                <c:pt idx="17" formatCode="0.000">
                  <c:v>17.275000000000002</c:v>
                </c:pt>
                <c:pt idx="18" formatCode="0.000">
                  <c:v>17.275000000000002</c:v>
                </c:pt>
                <c:pt idx="19" formatCode="0.000">
                  <c:v>17.275000000000002</c:v>
                </c:pt>
                <c:pt idx="20" formatCode="0.000">
                  <c:v>17.275000000000002</c:v>
                </c:pt>
                <c:pt idx="21" formatCode="0.000">
                  <c:v>17.275000000000002</c:v>
                </c:pt>
                <c:pt idx="22" formatCode="0.000">
                  <c:v>17.275000000000002</c:v>
                </c:pt>
                <c:pt idx="23" formatCode="0.000">
                  <c:v>17.275000000000002</c:v>
                </c:pt>
                <c:pt idx="24" formatCode="0.000">
                  <c:v>17.275000000000002</c:v>
                </c:pt>
                <c:pt idx="25" formatCode="0.000">
                  <c:v>17.275000000000002</c:v>
                </c:pt>
                <c:pt idx="26" formatCode="0.000">
                  <c:v>17.275000000000002</c:v>
                </c:pt>
                <c:pt idx="27" formatCode="0.000">
                  <c:v>17.275000000000002</c:v>
                </c:pt>
                <c:pt idx="28" formatCode="0.000">
                  <c:v>17.275000000000002</c:v>
                </c:pt>
                <c:pt idx="29" formatCode="0.000">
                  <c:v>17.275000000000002</c:v>
                </c:pt>
                <c:pt idx="30" formatCode="0.000">
                  <c:v>17.275000000000002</c:v>
                </c:pt>
              </c:numCache>
            </c:numRef>
          </c:val>
        </c:ser>
        <c:dLbls>
          <c:showLegendKey val="0"/>
          <c:showVal val="0"/>
          <c:showCatName val="0"/>
          <c:showSerName val="0"/>
          <c:showPercent val="0"/>
          <c:showBubbleSize val="0"/>
        </c:dLbls>
        <c:axId val="51905280"/>
        <c:axId val="51906816"/>
      </c:areaChart>
      <c:lineChart>
        <c:grouping val="standard"/>
        <c:varyColors val="0"/>
        <c:ser>
          <c:idx val="5"/>
          <c:order val="5"/>
          <c:tx>
            <c:strRef>
              <c:f>Sheet1!$G$57</c:f>
              <c:strCache>
                <c:ptCount val="1"/>
                <c:pt idx="0">
                  <c:v>Demand </c:v>
                </c:pt>
              </c:strCache>
            </c:strRef>
          </c:tx>
          <c:spPr>
            <a:ln w="44450">
              <a:solidFill>
                <a:srgbClr val="FF0000"/>
              </a:solidFill>
            </a:ln>
          </c:spPr>
          <c:marker>
            <c:symbol val="none"/>
          </c:marker>
          <c:cat>
            <c:numRef>
              <c:f>Sheet1!$A$58:$A$88</c:f>
              <c:numCache>
                <c:formatCode>General</c:formatCode>
                <c:ptCount val="3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numCache>
            </c:numRef>
          </c:cat>
          <c:val>
            <c:numRef>
              <c:f>Sheet1!$G$58:$G$88</c:f>
              <c:numCache>
                <c:formatCode>0.00</c:formatCode>
                <c:ptCount val="31"/>
                <c:pt idx="0">
                  <c:v>60.178028889718021</c:v>
                </c:pt>
                <c:pt idx="1">
                  <c:v>59.218591759501088</c:v>
                </c:pt>
                <c:pt idx="2">
                  <c:v>62.976387186184105</c:v>
                </c:pt>
                <c:pt idx="3">
                  <c:v>63.536058845477363</c:v>
                </c:pt>
                <c:pt idx="4">
                  <c:v>61.9103459303875</c:v>
                </c:pt>
                <c:pt idx="5">
                  <c:v>61.7</c:v>
                </c:pt>
              </c:numCache>
            </c:numRef>
          </c:val>
          <c:smooth val="0"/>
        </c:ser>
        <c:ser>
          <c:idx val="8"/>
          <c:order val="8"/>
          <c:spPr>
            <a:ln w="44450">
              <a:solidFill>
                <a:srgbClr val="FF0000"/>
              </a:solidFill>
              <a:prstDash val="dash"/>
            </a:ln>
          </c:spPr>
          <c:marker>
            <c:symbol val="none"/>
          </c:marker>
          <c:cat>
            <c:numRef>
              <c:f>Sheet1!$A$58:$A$88</c:f>
              <c:numCache>
                <c:formatCode>General</c:formatCode>
                <c:ptCount val="31"/>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numCache>
            </c:numRef>
          </c:cat>
          <c:val>
            <c:numRef>
              <c:f>Sheet1!$L$58:$L$88</c:f>
              <c:numCache>
                <c:formatCode>General</c:formatCode>
                <c:ptCount val="31"/>
                <c:pt idx="4" formatCode="0.00">
                  <c:v>61.9</c:v>
                </c:pt>
                <c:pt idx="5" formatCode="0.00">
                  <c:v>61.69713767922817</c:v>
                </c:pt>
                <c:pt idx="6" formatCode="0.00">
                  <c:v>60.257981983902745</c:v>
                </c:pt>
                <c:pt idx="7" formatCode="0.00">
                  <c:v>59.804914450189194</c:v>
                </c:pt>
                <c:pt idx="8" formatCode="0.00">
                  <c:v>58.445711849048557</c:v>
                </c:pt>
                <c:pt idx="9" formatCode="0.00">
                  <c:v>58.365758754863812</c:v>
                </c:pt>
                <c:pt idx="10" formatCode="0.00">
                  <c:v>59.565055167634988</c:v>
                </c:pt>
                <c:pt idx="11" formatCode="0.00">
                  <c:v>59.911518575768874</c:v>
                </c:pt>
                <c:pt idx="12" formatCode="0.00">
                  <c:v>60.497841266456994</c:v>
                </c:pt>
                <c:pt idx="13" formatCode="0.00">
                  <c:v>60.977559831565479</c:v>
                </c:pt>
                <c:pt idx="14" formatCode="0.00">
                  <c:v>61.537231490858701</c:v>
                </c:pt>
                <c:pt idx="15" formatCode="0.00">
                  <c:v>62.016950055967094</c:v>
                </c:pt>
                <c:pt idx="16" formatCode="0.00">
                  <c:v>61.883694898992374</c:v>
                </c:pt>
                <c:pt idx="17" formatCode="0.00">
                  <c:v>62.230158307126629</c:v>
                </c:pt>
                <c:pt idx="18" formatCode="0.00">
                  <c:v>62.923085123394245</c:v>
                </c:pt>
                <c:pt idx="19" formatCode="0.00">
                  <c:v>64.362240818719414</c:v>
                </c:pt>
                <c:pt idx="20" formatCode="0.00">
                  <c:v>64.602100101273919</c:v>
                </c:pt>
                <c:pt idx="21" formatCode="0.00">
                  <c:v>65.374980011726038</c:v>
                </c:pt>
                <c:pt idx="22" formatCode="0.00">
                  <c:v>65.801396514045081</c:v>
                </c:pt>
                <c:pt idx="23" formatCode="0.00">
                  <c:v>66.307766110548258</c:v>
                </c:pt>
                <c:pt idx="24" formatCode="0.00">
                  <c:v>66.547625393103004</c:v>
                </c:pt>
                <c:pt idx="25" formatCode="0.00">
                  <c:v>66.654229518682371</c:v>
                </c:pt>
                <c:pt idx="26" formatCode="0.00">
                  <c:v>66.947390864026445</c:v>
                </c:pt>
                <c:pt idx="27" formatCode="0.00">
                  <c:v>67.293854272160331</c:v>
                </c:pt>
                <c:pt idx="28" formatCode="0.00">
                  <c:v>67.666968711688739</c:v>
                </c:pt>
                <c:pt idx="29" formatCode="0.00">
                  <c:v>68.066734182612848</c:v>
                </c:pt>
                <c:pt idx="30" formatCode="0.00">
                  <c:v>68.120036245402659</c:v>
                </c:pt>
              </c:numCache>
            </c:numRef>
          </c:val>
          <c:smooth val="0"/>
        </c:ser>
        <c:dLbls>
          <c:showLegendKey val="0"/>
          <c:showVal val="0"/>
          <c:showCatName val="0"/>
          <c:showSerName val="0"/>
          <c:showPercent val="0"/>
          <c:showBubbleSize val="0"/>
        </c:dLbls>
        <c:marker val="1"/>
        <c:smooth val="0"/>
        <c:axId val="51905280"/>
        <c:axId val="51906816"/>
      </c:lineChart>
      <c:catAx>
        <c:axId val="51905280"/>
        <c:scaling>
          <c:orientation val="minMax"/>
        </c:scaling>
        <c:delete val="0"/>
        <c:axPos val="b"/>
        <c:numFmt formatCode="General" sourceLinked="1"/>
        <c:majorTickMark val="out"/>
        <c:minorTickMark val="none"/>
        <c:tickLblPos val="nextTo"/>
        <c:crossAx val="51906816"/>
        <c:crosses val="autoZero"/>
        <c:auto val="1"/>
        <c:lblAlgn val="ctr"/>
        <c:lblOffset val="100"/>
        <c:noMultiLvlLbl val="0"/>
      </c:catAx>
      <c:valAx>
        <c:axId val="51906816"/>
        <c:scaling>
          <c:orientation val="minMax"/>
        </c:scaling>
        <c:delete val="0"/>
        <c:axPos val="l"/>
        <c:title>
          <c:tx>
            <c:rich>
              <a:bodyPr rot="-5400000" vert="horz"/>
              <a:lstStyle/>
              <a:p>
                <a:pPr>
                  <a:defRPr/>
                </a:pPr>
                <a:r>
                  <a:rPr lang="en-US"/>
                  <a:t>billion</a:t>
                </a:r>
                <a:r>
                  <a:rPr lang="en-US" baseline="0"/>
                  <a:t> cubic feet per day</a:t>
                </a:r>
                <a:endParaRPr lang="en-US"/>
              </a:p>
            </c:rich>
          </c:tx>
          <c:layout/>
          <c:overlay val="0"/>
        </c:title>
        <c:numFmt formatCode="0.00" sourceLinked="1"/>
        <c:majorTickMark val="out"/>
        <c:minorTickMark val="none"/>
        <c:tickLblPos val="nextTo"/>
        <c:crossAx val="51905280"/>
        <c:crosses val="autoZero"/>
        <c:crossBetween val="between"/>
      </c:valAx>
    </c:plotArea>
    <c:legend>
      <c:legendPos val="b"/>
      <c:legendEntry>
        <c:idx val="8"/>
        <c:delete val="1"/>
      </c:legendEntry>
      <c:layout/>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C6A927-73E7-4978-A962-FD2AB06E799B}"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88394D71-A450-4F3C-9EF8-38EA03041507}">
      <dgm:prSet/>
      <dgm:spPr/>
      <dgm:t>
        <a:bodyPr/>
        <a:lstStyle/>
        <a:p>
          <a:pPr rtl="0"/>
          <a:r>
            <a:rPr lang="en-US" b="1" smtClean="0"/>
            <a:t>Increasing Prices</a:t>
          </a:r>
          <a:r>
            <a:rPr lang="en-US" smtClean="0"/>
            <a:t> </a:t>
          </a:r>
          <a:endParaRPr lang="en-US"/>
        </a:p>
      </dgm:t>
    </dgm:pt>
    <dgm:pt modelId="{3EEDC47E-DEFC-4185-8C72-DF382436F7C7}" type="parTrans" cxnId="{32C65F61-CCBE-43A4-8907-BE3E337F80BC}">
      <dgm:prSet/>
      <dgm:spPr/>
      <dgm:t>
        <a:bodyPr/>
        <a:lstStyle/>
        <a:p>
          <a:endParaRPr lang="en-US"/>
        </a:p>
      </dgm:t>
    </dgm:pt>
    <dgm:pt modelId="{35BF94B5-F287-4F24-A1E8-81B01DCB490B}" type="sibTrans" cxnId="{32C65F61-CCBE-43A4-8907-BE3E337F80BC}">
      <dgm:prSet/>
      <dgm:spPr/>
      <dgm:t>
        <a:bodyPr/>
        <a:lstStyle/>
        <a:p>
          <a:endParaRPr lang="en-US"/>
        </a:p>
      </dgm:t>
    </dgm:pt>
    <dgm:pt modelId="{73E5E745-393F-4330-B7F1-0A008E036DA5}">
      <dgm:prSet/>
      <dgm:spPr/>
      <dgm:t>
        <a:bodyPr/>
        <a:lstStyle/>
        <a:p>
          <a:pPr rtl="0"/>
          <a:r>
            <a:rPr lang="en-US" dirty="0" smtClean="0"/>
            <a:t>IEA forecasts increased oil prices as the world economy recovers and global demand grows. Various estimates exist but in general the trend is for flat to increasing prices from the present $80/barrel</a:t>
          </a:r>
          <a:endParaRPr lang="en-US" dirty="0"/>
        </a:p>
      </dgm:t>
    </dgm:pt>
    <dgm:pt modelId="{65AB40C4-A684-4EC2-9DC7-DE8BD104335F}" type="parTrans" cxnId="{005ADA6F-6A86-4DC7-A2D1-6FB6B22BB969}">
      <dgm:prSet/>
      <dgm:spPr/>
      <dgm:t>
        <a:bodyPr/>
        <a:lstStyle/>
        <a:p>
          <a:endParaRPr lang="en-US"/>
        </a:p>
      </dgm:t>
    </dgm:pt>
    <dgm:pt modelId="{FF2E457A-AC2C-40F5-8A97-88E15E97BA40}" type="sibTrans" cxnId="{005ADA6F-6A86-4DC7-A2D1-6FB6B22BB969}">
      <dgm:prSet/>
      <dgm:spPr/>
      <dgm:t>
        <a:bodyPr/>
        <a:lstStyle/>
        <a:p>
          <a:endParaRPr lang="en-US"/>
        </a:p>
      </dgm:t>
    </dgm:pt>
    <dgm:pt modelId="{A618F66A-8E1A-4906-884E-E608C450B7E2}" type="pres">
      <dgm:prSet presAssocID="{E5C6A927-73E7-4978-A962-FD2AB06E799B}" presName="compositeShape" presStyleCnt="0">
        <dgm:presLayoutVars>
          <dgm:chMax val="7"/>
          <dgm:dir/>
          <dgm:resizeHandles val="exact"/>
        </dgm:presLayoutVars>
      </dgm:prSet>
      <dgm:spPr/>
      <dgm:t>
        <a:bodyPr/>
        <a:lstStyle/>
        <a:p>
          <a:endParaRPr lang="en-US"/>
        </a:p>
      </dgm:t>
    </dgm:pt>
    <dgm:pt modelId="{33759B00-4DBF-4C5A-B5D3-5947AB19D268}" type="pres">
      <dgm:prSet presAssocID="{88394D71-A450-4F3C-9EF8-38EA03041507}" presName="circ1TxSh" presStyleLbl="vennNode1" presStyleIdx="0" presStyleCnt="1" custScaleX="154480" custLinFactNeighborX="842"/>
      <dgm:spPr/>
      <dgm:t>
        <a:bodyPr/>
        <a:lstStyle/>
        <a:p>
          <a:endParaRPr lang="en-US"/>
        </a:p>
      </dgm:t>
    </dgm:pt>
  </dgm:ptLst>
  <dgm:cxnLst>
    <dgm:cxn modelId="{005ADA6F-6A86-4DC7-A2D1-6FB6B22BB969}" srcId="{88394D71-A450-4F3C-9EF8-38EA03041507}" destId="{73E5E745-393F-4330-B7F1-0A008E036DA5}" srcOrd="0" destOrd="0" parTransId="{65AB40C4-A684-4EC2-9DC7-DE8BD104335F}" sibTransId="{FF2E457A-AC2C-40F5-8A97-88E15E97BA40}"/>
    <dgm:cxn modelId="{FBD3F95B-7A27-41B5-8148-F33FB71581B9}" type="presOf" srcId="{73E5E745-393F-4330-B7F1-0A008E036DA5}" destId="{33759B00-4DBF-4C5A-B5D3-5947AB19D268}" srcOrd="0" destOrd="1" presId="urn:microsoft.com/office/officeart/2005/8/layout/venn1"/>
    <dgm:cxn modelId="{58B13484-5979-4FC0-90C1-B1F79D36176A}" type="presOf" srcId="{88394D71-A450-4F3C-9EF8-38EA03041507}" destId="{33759B00-4DBF-4C5A-B5D3-5947AB19D268}" srcOrd="0" destOrd="0" presId="urn:microsoft.com/office/officeart/2005/8/layout/venn1"/>
    <dgm:cxn modelId="{32C65F61-CCBE-43A4-8907-BE3E337F80BC}" srcId="{E5C6A927-73E7-4978-A962-FD2AB06E799B}" destId="{88394D71-A450-4F3C-9EF8-38EA03041507}" srcOrd="0" destOrd="0" parTransId="{3EEDC47E-DEFC-4185-8C72-DF382436F7C7}" sibTransId="{35BF94B5-F287-4F24-A1E8-81B01DCB490B}"/>
    <dgm:cxn modelId="{A9B767AC-B470-4B31-AD08-057A388BE397}" type="presOf" srcId="{E5C6A927-73E7-4978-A962-FD2AB06E799B}" destId="{A618F66A-8E1A-4906-884E-E608C450B7E2}" srcOrd="0" destOrd="0" presId="urn:microsoft.com/office/officeart/2005/8/layout/venn1"/>
    <dgm:cxn modelId="{E89EE082-032F-41DF-BC6F-3F5D697A9BB0}" type="presParOf" srcId="{A618F66A-8E1A-4906-884E-E608C450B7E2}" destId="{33759B00-4DBF-4C5A-B5D3-5947AB19D268}" srcOrd="0"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AB4047-1092-400F-AB18-FAACBCE431DB}"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141D0E76-D55C-465B-A528-EDF8600F35DB}">
      <dgm:prSet/>
      <dgm:spPr/>
      <dgm:t>
        <a:bodyPr/>
        <a:lstStyle/>
        <a:p>
          <a:pPr rtl="0"/>
          <a:r>
            <a:rPr lang="en-US" b="1" smtClean="0"/>
            <a:t>Increasing Demand</a:t>
          </a:r>
          <a:endParaRPr lang="en-US"/>
        </a:p>
      </dgm:t>
    </dgm:pt>
    <dgm:pt modelId="{08A5C74D-570C-493A-944C-E74D4045EC26}" type="parTrans" cxnId="{3DE73126-5F39-4404-9E09-A8E570944F36}">
      <dgm:prSet/>
      <dgm:spPr/>
      <dgm:t>
        <a:bodyPr/>
        <a:lstStyle/>
        <a:p>
          <a:endParaRPr lang="en-US"/>
        </a:p>
      </dgm:t>
    </dgm:pt>
    <dgm:pt modelId="{2BBCB168-BFA0-4733-AD5F-D09FD68C2776}" type="sibTrans" cxnId="{3DE73126-5F39-4404-9E09-A8E570944F36}">
      <dgm:prSet/>
      <dgm:spPr/>
      <dgm:t>
        <a:bodyPr/>
        <a:lstStyle/>
        <a:p>
          <a:endParaRPr lang="en-US"/>
        </a:p>
      </dgm:t>
    </dgm:pt>
    <dgm:pt modelId="{95C4A447-041A-47D1-9585-3706B6A8FA40}">
      <dgm:prSet/>
      <dgm:spPr/>
      <dgm:t>
        <a:bodyPr/>
        <a:lstStyle/>
        <a:p>
          <a:pPr rtl="0"/>
          <a:r>
            <a:rPr lang="en-US" dirty="0" smtClean="0"/>
            <a:t>International Energy Agency (IEA) World Energy Outlook forecasts increased energy demand with non OECD countries (primarily China) leading the way.</a:t>
          </a:r>
          <a:endParaRPr lang="en-US" dirty="0"/>
        </a:p>
      </dgm:t>
    </dgm:pt>
    <dgm:pt modelId="{3193E0EF-A68F-4268-A424-D662D805EA81}" type="parTrans" cxnId="{0F9910FF-CBE6-40B2-AD42-12DA22F1E056}">
      <dgm:prSet/>
      <dgm:spPr/>
      <dgm:t>
        <a:bodyPr/>
        <a:lstStyle/>
        <a:p>
          <a:endParaRPr lang="en-US"/>
        </a:p>
      </dgm:t>
    </dgm:pt>
    <dgm:pt modelId="{161C55BE-1762-4E53-8B36-138A614DFC57}" type="sibTrans" cxnId="{0F9910FF-CBE6-40B2-AD42-12DA22F1E056}">
      <dgm:prSet/>
      <dgm:spPr/>
      <dgm:t>
        <a:bodyPr/>
        <a:lstStyle/>
        <a:p>
          <a:endParaRPr lang="en-US"/>
        </a:p>
      </dgm:t>
    </dgm:pt>
    <dgm:pt modelId="{E4E4270D-8440-479F-A68E-3E734865B56F}" type="pres">
      <dgm:prSet presAssocID="{3FAB4047-1092-400F-AB18-FAACBCE431DB}" presName="compositeShape" presStyleCnt="0">
        <dgm:presLayoutVars>
          <dgm:chMax val="7"/>
          <dgm:dir/>
          <dgm:resizeHandles val="exact"/>
        </dgm:presLayoutVars>
      </dgm:prSet>
      <dgm:spPr/>
      <dgm:t>
        <a:bodyPr/>
        <a:lstStyle/>
        <a:p>
          <a:endParaRPr lang="en-US"/>
        </a:p>
      </dgm:t>
    </dgm:pt>
    <dgm:pt modelId="{33B84FD7-9829-4089-98B5-121E7837684F}" type="pres">
      <dgm:prSet presAssocID="{141D0E76-D55C-465B-A528-EDF8600F35DB}" presName="circ1TxSh" presStyleLbl="vennNode1" presStyleIdx="0" presStyleCnt="1" custScaleX="155314"/>
      <dgm:spPr/>
      <dgm:t>
        <a:bodyPr/>
        <a:lstStyle/>
        <a:p>
          <a:endParaRPr lang="en-US"/>
        </a:p>
      </dgm:t>
    </dgm:pt>
  </dgm:ptLst>
  <dgm:cxnLst>
    <dgm:cxn modelId="{6A251DC2-2AD3-417E-BEA7-1D34F6C9004A}" type="presOf" srcId="{141D0E76-D55C-465B-A528-EDF8600F35DB}" destId="{33B84FD7-9829-4089-98B5-121E7837684F}" srcOrd="0" destOrd="0" presId="urn:microsoft.com/office/officeart/2005/8/layout/venn1"/>
    <dgm:cxn modelId="{3DE73126-5F39-4404-9E09-A8E570944F36}" srcId="{3FAB4047-1092-400F-AB18-FAACBCE431DB}" destId="{141D0E76-D55C-465B-A528-EDF8600F35DB}" srcOrd="0" destOrd="0" parTransId="{08A5C74D-570C-493A-944C-E74D4045EC26}" sibTransId="{2BBCB168-BFA0-4733-AD5F-D09FD68C2776}"/>
    <dgm:cxn modelId="{96B37D16-7321-4715-B8D1-F39BFF5C1A01}" type="presOf" srcId="{95C4A447-041A-47D1-9585-3706B6A8FA40}" destId="{33B84FD7-9829-4089-98B5-121E7837684F}" srcOrd="0" destOrd="1" presId="urn:microsoft.com/office/officeart/2005/8/layout/venn1"/>
    <dgm:cxn modelId="{0F9910FF-CBE6-40B2-AD42-12DA22F1E056}" srcId="{141D0E76-D55C-465B-A528-EDF8600F35DB}" destId="{95C4A447-041A-47D1-9585-3706B6A8FA40}" srcOrd="0" destOrd="0" parTransId="{3193E0EF-A68F-4268-A424-D662D805EA81}" sibTransId="{161C55BE-1762-4E53-8B36-138A614DFC57}"/>
    <dgm:cxn modelId="{7B6BA932-F525-4B52-A85B-D2BB8C710E36}" type="presOf" srcId="{3FAB4047-1092-400F-AB18-FAACBCE431DB}" destId="{E4E4270D-8440-479F-A68E-3E734865B56F}" srcOrd="0" destOrd="0" presId="urn:microsoft.com/office/officeart/2005/8/layout/venn1"/>
    <dgm:cxn modelId="{0C32C751-DDE1-4147-B535-1208070E00C5}" type="presParOf" srcId="{E4E4270D-8440-479F-A68E-3E734865B56F}" destId="{33B84FD7-9829-4089-98B5-121E7837684F}" srcOrd="0" destOrd="0" presId="urn:microsoft.com/office/officeart/2005/8/layout/venn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9C022D-0C7D-4FC0-A9FE-3B485E4AE975}"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84DE93DC-BC54-4DE9-BDEF-3C8C194C0594}">
      <dgm:prSet custT="1"/>
      <dgm:spPr/>
      <dgm:t>
        <a:bodyPr/>
        <a:lstStyle/>
        <a:p>
          <a:pPr rtl="0"/>
          <a:r>
            <a:rPr lang="en-US" sz="2000" b="1" dirty="0" smtClean="0"/>
            <a:t>Increasing Supply</a:t>
          </a:r>
          <a:endParaRPr lang="en-US" sz="2000" dirty="0"/>
        </a:p>
      </dgm:t>
    </dgm:pt>
    <dgm:pt modelId="{96FD6101-F614-465F-BDE5-80CE5B036BA9}" type="parTrans" cxnId="{D2541A90-BCE7-4C16-B9AD-3199C3AEBAD2}">
      <dgm:prSet/>
      <dgm:spPr/>
      <dgm:t>
        <a:bodyPr/>
        <a:lstStyle/>
        <a:p>
          <a:endParaRPr lang="en-US"/>
        </a:p>
      </dgm:t>
    </dgm:pt>
    <dgm:pt modelId="{BAC0CC76-8FDC-47A9-89C9-2F1211F518D6}" type="sibTrans" cxnId="{D2541A90-BCE7-4C16-B9AD-3199C3AEBAD2}">
      <dgm:prSet/>
      <dgm:spPr/>
      <dgm:t>
        <a:bodyPr/>
        <a:lstStyle/>
        <a:p>
          <a:endParaRPr lang="en-US"/>
        </a:p>
      </dgm:t>
    </dgm:pt>
    <dgm:pt modelId="{EF4DB884-5342-4D0B-84D3-6CD7634D5723}">
      <dgm:prSet/>
      <dgm:spPr/>
      <dgm:t>
        <a:bodyPr/>
        <a:lstStyle/>
        <a:p>
          <a:pPr rtl="0"/>
          <a:r>
            <a:rPr lang="en-US" sz="1400" dirty="0" smtClean="0"/>
            <a:t>US Energy Industry Associates (EIA) Early 2011 Outlook estimates 120+ years of gas reserves in the US and doubled their estimate from last year of recoverable unproved shale gas from 319 to 827 trillion ft</a:t>
          </a:r>
          <a:r>
            <a:rPr lang="en-US" sz="1400" baseline="30000" dirty="0" smtClean="0"/>
            <a:t>3 </a:t>
          </a:r>
          <a:r>
            <a:rPr lang="en-US" sz="1400" dirty="0" smtClean="0"/>
            <a:t>trillion. </a:t>
          </a:r>
          <a:endParaRPr lang="en-US" sz="1400" dirty="0"/>
        </a:p>
      </dgm:t>
    </dgm:pt>
    <dgm:pt modelId="{72AAAD24-32B1-4DA0-B619-A98260F35C79}" type="parTrans" cxnId="{9B15F483-13FE-401B-A5A9-F145ADE44AA3}">
      <dgm:prSet/>
      <dgm:spPr/>
      <dgm:t>
        <a:bodyPr/>
        <a:lstStyle/>
        <a:p>
          <a:endParaRPr lang="en-US"/>
        </a:p>
      </dgm:t>
    </dgm:pt>
    <dgm:pt modelId="{AC866ABC-5140-4C78-9464-4E1D689EF1C5}" type="sibTrans" cxnId="{9B15F483-13FE-401B-A5A9-F145ADE44AA3}">
      <dgm:prSet/>
      <dgm:spPr/>
      <dgm:t>
        <a:bodyPr/>
        <a:lstStyle/>
        <a:p>
          <a:endParaRPr lang="en-US"/>
        </a:p>
      </dgm:t>
    </dgm:pt>
    <dgm:pt modelId="{59575980-B1F0-4400-B238-FE7B44CAFC26}" type="pres">
      <dgm:prSet presAssocID="{829C022D-0C7D-4FC0-A9FE-3B485E4AE975}" presName="compositeShape" presStyleCnt="0">
        <dgm:presLayoutVars>
          <dgm:chMax val="7"/>
          <dgm:dir/>
          <dgm:resizeHandles val="exact"/>
        </dgm:presLayoutVars>
      </dgm:prSet>
      <dgm:spPr/>
      <dgm:t>
        <a:bodyPr/>
        <a:lstStyle/>
        <a:p>
          <a:endParaRPr lang="en-US"/>
        </a:p>
      </dgm:t>
    </dgm:pt>
    <dgm:pt modelId="{4DE7016C-EE0A-407B-B121-C17EF73601E6}" type="pres">
      <dgm:prSet presAssocID="{84DE93DC-BC54-4DE9-BDEF-3C8C194C0594}" presName="circ1TxSh" presStyleLbl="vennNode1" presStyleIdx="0" presStyleCnt="1" custScaleX="138281"/>
      <dgm:spPr/>
      <dgm:t>
        <a:bodyPr/>
        <a:lstStyle/>
        <a:p>
          <a:endParaRPr lang="en-US"/>
        </a:p>
      </dgm:t>
    </dgm:pt>
  </dgm:ptLst>
  <dgm:cxnLst>
    <dgm:cxn modelId="{9B15F483-13FE-401B-A5A9-F145ADE44AA3}" srcId="{84DE93DC-BC54-4DE9-BDEF-3C8C194C0594}" destId="{EF4DB884-5342-4D0B-84D3-6CD7634D5723}" srcOrd="0" destOrd="0" parTransId="{72AAAD24-32B1-4DA0-B619-A98260F35C79}" sibTransId="{AC866ABC-5140-4C78-9464-4E1D689EF1C5}"/>
    <dgm:cxn modelId="{D2541A90-BCE7-4C16-B9AD-3199C3AEBAD2}" srcId="{829C022D-0C7D-4FC0-A9FE-3B485E4AE975}" destId="{84DE93DC-BC54-4DE9-BDEF-3C8C194C0594}" srcOrd="0" destOrd="0" parTransId="{96FD6101-F614-465F-BDE5-80CE5B036BA9}" sibTransId="{BAC0CC76-8FDC-47A9-89C9-2F1211F518D6}"/>
    <dgm:cxn modelId="{E621F20D-4645-4CE3-8281-CF82EADB5114}" type="presOf" srcId="{84DE93DC-BC54-4DE9-BDEF-3C8C194C0594}" destId="{4DE7016C-EE0A-407B-B121-C17EF73601E6}" srcOrd="0" destOrd="0" presId="urn:microsoft.com/office/officeart/2005/8/layout/venn1"/>
    <dgm:cxn modelId="{DA919B26-C018-4B74-AA57-0CF4F9B9DB8A}" type="presOf" srcId="{EF4DB884-5342-4D0B-84D3-6CD7634D5723}" destId="{4DE7016C-EE0A-407B-B121-C17EF73601E6}" srcOrd="0" destOrd="1" presId="urn:microsoft.com/office/officeart/2005/8/layout/venn1"/>
    <dgm:cxn modelId="{48407906-2928-4DF1-AFB9-76B8288502EC}" type="presOf" srcId="{829C022D-0C7D-4FC0-A9FE-3B485E4AE975}" destId="{59575980-B1F0-4400-B238-FE7B44CAFC26}" srcOrd="0" destOrd="0" presId="urn:microsoft.com/office/officeart/2005/8/layout/venn1"/>
    <dgm:cxn modelId="{632A73E9-5817-4FCF-8287-76679047B0F6}" type="presParOf" srcId="{59575980-B1F0-4400-B238-FE7B44CAFC26}" destId="{4DE7016C-EE0A-407B-B121-C17EF73601E6}" srcOrd="0"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0DEDAA-5E31-43DE-8523-4C186F85C77A}"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5A7E9E4B-70DC-41DB-BFD2-874C2BAB75BB}">
      <dgm:prSet/>
      <dgm:spPr/>
      <dgm:t>
        <a:bodyPr/>
        <a:lstStyle/>
        <a:p>
          <a:pPr rtl="0"/>
          <a:r>
            <a:rPr lang="en-US" sz="2000" b="1" dirty="0" smtClean="0"/>
            <a:t>Flat or Stable Pricing</a:t>
          </a:r>
          <a:endParaRPr lang="en-US" sz="2000" dirty="0"/>
        </a:p>
      </dgm:t>
    </dgm:pt>
    <dgm:pt modelId="{3F0D4FD1-D881-4520-92B1-DACBCC8A4CED}" type="parTrans" cxnId="{6FC31E7A-B0CC-4B88-9C07-429DE4A2100B}">
      <dgm:prSet/>
      <dgm:spPr/>
      <dgm:t>
        <a:bodyPr/>
        <a:lstStyle/>
        <a:p>
          <a:endParaRPr lang="en-US"/>
        </a:p>
      </dgm:t>
    </dgm:pt>
    <dgm:pt modelId="{41CBC848-EEF3-467C-9D1E-2BC750D7ECA0}" type="sibTrans" cxnId="{6FC31E7A-B0CC-4B88-9C07-429DE4A2100B}">
      <dgm:prSet/>
      <dgm:spPr/>
      <dgm:t>
        <a:bodyPr/>
        <a:lstStyle/>
        <a:p>
          <a:endParaRPr lang="en-US"/>
        </a:p>
      </dgm:t>
    </dgm:pt>
    <dgm:pt modelId="{709C48FD-F345-41C4-8ECB-47A09C6C7305}">
      <dgm:prSet custT="1"/>
      <dgm:spPr/>
      <dgm:t>
        <a:bodyPr/>
        <a:lstStyle/>
        <a:p>
          <a:pPr rtl="0"/>
          <a:r>
            <a:rPr lang="en-US" sz="1400" dirty="0" smtClean="0"/>
            <a:t>Credit Suisse Commodity Group predicts that the substantial low-cost natural gas reserves will keep natural gas prices in check.</a:t>
          </a:r>
          <a:endParaRPr lang="en-US" sz="1400" dirty="0"/>
        </a:p>
      </dgm:t>
    </dgm:pt>
    <dgm:pt modelId="{B4FE7E48-E67D-48F2-B80D-AAFE246AAB85}" type="parTrans" cxnId="{F126A0E5-7FE0-4167-AD03-18CC1404CDC0}">
      <dgm:prSet/>
      <dgm:spPr/>
      <dgm:t>
        <a:bodyPr/>
        <a:lstStyle/>
        <a:p>
          <a:endParaRPr lang="en-US"/>
        </a:p>
      </dgm:t>
    </dgm:pt>
    <dgm:pt modelId="{4A980E3D-3149-4BAA-B728-610E00181B9E}" type="sibTrans" cxnId="{F126A0E5-7FE0-4167-AD03-18CC1404CDC0}">
      <dgm:prSet/>
      <dgm:spPr/>
      <dgm:t>
        <a:bodyPr/>
        <a:lstStyle/>
        <a:p>
          <a:endParaRPr lang="en-US"/>
        </a:p>
      </dgm:t>
    </dgm:pt>
    <dgm:pt modelId="{CA63AFE5-C67E-444C-A878-69BDBE8F5909}" type="pres">
      <dgm:prSet presAssocID="{180DEDAA-5E31-43DE-8523-4C186F85C77A}" presName="compositeShape" presStyleCnt="0">
        <dgm:presLayoutVars>
          <dgm:chMax val="7"/>
          <dgm:dir/>
          <dgm:resizeHandles val="exact"/>
        </dgm:presLayoutVars>
      </dgm:prSet>
      <dgm:spPr/>
      <dgm:t>
        <a:bodyPr/>
        <a:lstStyle/>
        <a:p>
          <a:endParaRPr lang="en-US"/>
        </a:p>
      </dgm:t>
    </dgm:pt>
    <dgm:pt modelId="{1B554E3C-23D7-4BA4-9312-21C16B10C24C}" type="pres">
      <dgm:prSet presAssocID="{5A7E9E4B-70DC-41DB-BFD2-874C2BAB75BB}" presName="circ1TxSh" presStyleLbl="vennNode1" presStyleIdx="0" presStyleCnt="1" custScaleX="135413" custScaleY="82513"/>
      <dgm:spPr/>
      <dgm:t>
        <a:bodyPr/>
        <a:lstStyle/>
        <a:p>
          <a:endParaRPr lang="en-US"/>
        </a:p>
      </dgm:t>
    </dgm:pt>
  </dgm:ptLst>
  <dgm:cxnLst>
    <dgm:cxn modelId="{6FC31E7A-B0CC-4B88-9C07-429DE4A2100B}" srcId="{180DEDAA-5E31-43DE-8523-4C186F85C77A}" destId="{5A7E9E4B-70DC-41DB-BFD2-874C2BAB75BB}" srcOrd="0" destOrd="0" parTransId="{3F0D4FD1-D881-4520-92B1-DACBCC8A4CED}" sibTransId="{41CBC848-EEF3-467C-9D1E-2BC750D7ECA0}"/>
    <dgm:cxn modelId="{DC1615EB-D10C-413B-830E-48CAEBAE3C55}" type="presOf" srcId="{180DEDAA-5E31-43DE-8523-4C186F85C77A}" destId="{CA63AFE5-C67E-444C-A878-69BDBE8F5909}" srcOrd="0" destOrd="0" presId="urn:microsoft.com/office/officeart/2005/8/layout/venn1"/>
    <dgm:cxn modelId="{CB6C1A90-6813-429E-94C3-FA2096A4F7DF}" type="presOf" srcId="{709C48FD-F345-41C4-8ECB-47A09C6C7305}" destId="{1B554E3C-23D7-4BA4-9312-21C16B10C24C}" srcOrd="0" destOrd="1" presId="urn:microsoft.com/office/officeart/2005/8/layout/venn1"/>
    <dgm:cxn modelId="{F126A0E5-7FE0-4167-AD03-18CC1404CDC0}" srcId="{5A7E9E4B-70DC-41DB-BFD2-874C2BAB75BB}" destId="{709C48FD-F345-41C4-8ECB-47A09C6C7305}" srcOrd="0" destOrd="0" parTransId="{B4FE7E48-E67D-48F2-B80D-AAFE246AAB85}" sibTransId="{4A980E3D-3149-4BAA-B728-610E00181B9E}"/>
    <dgm:cxn modelId="{51E594A0-06C4-4FD0-8E40-57E30D2D970B}" type="presOf" srcId="{5A7E9E4B-70DC-41DB-BFD2-874C2BAB75BB}" destId="{1B554E3C-23D7-4BA4-9312-21C16B10C24C}" srcOrd="0" destOrd="0" presId="urn:microsoft.com/office/officeart/2005/8/layout/venn1"/>
    <dgm:cxn modelId="{414669CB-8F2B-4CF4-A9F4-9A23E12E821C}" type="presParOf" srcId="{CA63AFE5-C67E-444C-A878-69BDBE8F5909}" destId="{1B554E3C-23D7-4BA4-9312-21C16B10C24C}" srcOrd="0" destOrd="0" presId="urn:microsoft.com/office/officeart/2005/8/layout/venn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C1DF493-D399-4849-9A62-8B4EF0C3822D}"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800C7E94-4561-4306-9936-3B21FC0EB132}">
      <dgm:prSet/>
      <dgm:spPr/>
      <dgm:t>
        <a:bodyPr/>
        <a:lstStyle/>
        <a:p>
          <a:pPr rtl="0"/>
          <a:r>
            <a:rPr lang="en-US" smtClean="0"/>
            <a:t>A significant gap / arbitrage exists between CNG and LNG compared to diesel or propane.</a:t>
          </a:r>
          <a:endParaRPr lang="en-US"/>
        </a:p>
      </dgm:t>
    </dgm:pt>
    <dgm:pt modelId="{E778AC3D-0568-4FC4-867D-FCEEBD74471E}" type="parTrans" cxnId="{C005100F-762F-43F2-A3CB-4305735B3B7C}">
      <dgm:prSet/>
      <dgm:spPr/>
      <dgm:t>
        <a:bodyPr/>
        <a:lstStyle/>
        <a:p>
          <a:endParaRPr lang="en-US"/>
        </a:p>
      </dgm:t>
    </dgm:pt>
    <dgm:pt modelId="{485FA418-8DAB-49C1-98A4-99BBB4654113}" type="sibTrans" cxnId="{C005100F-762F-43F2-A3CB-4305735B3B7C}">
      <dgm:prSet/>
      <dgm:spPr/>
      <dgm:t>
        <a:bodyPr/>
        <a:lstStyle/>
        <a:p>
          <a:endParaRPr lang="en-US"/>
        </a:p>
      </dgm:t>
    </dgm:pt>
    <dgm:pt modelId="{E7ADAF5E-8BEE-4E89-B655-D921A0315CD4}">
      <dgm:prSet/>
      <dgm:spPr/>
      <dgm:t>
        <a:bodyPr/>
        <a:lstStyle/>
        <a:p>
          <a:pPr rtl="0"/>
          <a:r>
            <a:rPr lang="en-US" dirty="0" smtClean="0"/>
            <a:t>CNG, on average, costs 42% less than diesel fuel on an energy equivalent basis and is expected to cost 50% less by 2035. </a:t>
          </a:r>
          <a:endParaRPr lang="en-US" dirty="0"/>
        </a:p>
      </dgm:t>
    </dgm:pt>
    <dgm:pt modelId="{CC964092-4F7D-4C3B-9C48-01115257B3E5}" type="parTrans" cxnId="{2344608B-F305-4982-9D55-8D7856A309BC}">
      <dgm:prSet/>
      <dgm:spPr/>
      <dgm:t>
        <a:bodyPr/>
        <a:lstStyle/>
        <a:p>
          <a:endParaRPr lang="en-US"/>
        </a:p>
      </dgm:t>
    </dgm:pt>
    <dgm:pt modelId="{63ED0172-1F7C-4192-BF32-848B8C78F908}" type="sibTrans" cxnId="{2344608B-F305-4982-9D55-8D7856A309BC}">
      <dgm:prSet/>
      <dgm:spPr/>
      <dgm:t>
        <a:bodyPr/>
        <a:lstStyle/>
        <a:p>
          <a:endParaRPr lang="en-US"/>
        </a:p>
      </dgm:t>
    </dgm:pt>
    <dgm:pt modelId="{B6AAF35A-C723-4AE2-81FE-730543B5C9A2}" type="pres">
      <dgm:prSet presAssocID="{5C1DF493-D399-4849-9A62-8B4EF0C3822D}" presName="compositeShape" presStyleCnt="0">
        <dgm:presLayoutVars>
          <dgm:chMax val="7"/>
          <dgm:dir/>
          <dgm:resizeHandles val="exact"/>
        </dgm:presLayoutVars>
      </dgm:prSet>
      <dgm:spPr/>
      <dgm:t>
        <a:bodyPr/>
        <a:lstStyle/>
        <a:p>
          <a:endParaRPr lang="en-US"/>
        </a:p>
      </dgm:t>
    </dgm:pt>
    <dgm:pt modelId="{4D894F84-0D4D-4A52-A20F-4F2C30AE9889}" type="pres">
      <dgm:prSet presAssocID="{800C7E94-4561-4306-9936-3B21FC0EB132}" presName="circ1" presStyleLbl="vennNode1" presStyleIdx="0" presStyleCnt="2"/>
      <dgm:spPr/>
      <dgm:t>
        <a:bodyPr/>
        <a:lstStyle/>
        <a:p>
          <a:endParaRPr lang="en-US"/>
        </a:p>
      </dgm:t>
    </dgm:pt>
    <dgm:pt modelId="{16DDAAAC-97FE-4FAA-A2B3-4ED514DCF79A}" type="pres">
      <dgm:prSet presAssocID="{800C7E94-4561-4306-9936-3B21FC0EB132}" presName="circ1Tx" presStyleLbl="revTx" presStyleIdx="0" presStyleCnt="0">
        <dgm:presLayoutVars>
          <dgm:chMax val="0"/>
          <dgm:chPref val="0"/>
          <dgm:bulletEnabled val="1"/>
        </dgm:presLayoutVars>
      </dgm:prSet>
      <dgm:spPr/>
      <dgm:t>
        <a:bodyPr/>
        <a:lstStyle/>
        <a:p>
          <a:endParaRPr lang="en-US"/>
        </a:p>
      </dgm:t>
    </dgm:pt>
    <dgm:pt modelId="{A15CF910-E565-426D-81BD-4FBDE4DA030B}" type="pres">
      <dgm:prSet presAssocID="{E7ADAF5E-8BEE-4E89-B655-D921A0315CD4}" presName="circ2" presStyleLbl="vennNode1" presStyleIdx="1" presStyleCnt="2"/>
      <dgm:spPr/>
      <dgm:t>
        <a:bodyPr/>
        <a:lstStyle/>
        <a:p>
          <a:endParaRPr lang="en-US"/>
        </a:p>
      </dgm:t>
    </dgm:pt>
    <dgm:pt modelId="{81973AA6-D3BE-47EE-AC27-0073D123C4EB}" type="pres">
      <dgm:prSet presAssocID="{E7ADAF5E-8BEE-4E89-B655-D921A0315CD4}" presName="circ2Tx" presStyleLbl="revTx" presStyleIdx="0" presStyleCnt="0">
        <dgm:presLayoutVars>
          <dgm:chMax val="0"/>
          <dgm:chPref val="0"/>
          <dgm:bulletEnabled val="1"/>
        </dgm:presLayoutVars>
      </dgm:prSet>
      <dgm:spPr/>
      <dgm:t>
        <a:bodyPr/>
        <a:lstStyle/>
        <a:p>
          <a:endParaRPr lang="en-US"/>
        </a:p>
      </dgm:t>
    </dgm:pt>
  </dgm:ptLst>
  <dgm:cxnLst>
    <dgm:cxn modelId="{D04C1DA1-2A2F-44DE-936E-DB81BE71D741}" type="presOf" srcId="{E7ADAF5E-8BEE-4E89-B655-D921A0315CD4}" destId="{81973AA6-D3BE-47EE-AC27-0073D123C4EB}" srcOrd="1" destOrd="0" presId="urn:microsoft.com/office/officeart/2005/8/layout/venn1"/>
    <dgm:cxn modelId="{C005100F-762F-43F2-A3CB-4305735B3B7C}" srcId="{5C1DF493-D399-4849-9A62-8B4EF0C3822D}" destId="{800C7E94-4561-4306-9936-3B21FC0EB132}" srcOrd="0" destOrd="0" parTransId="{E778AC3D-0568-4FC4-867D-FCEEBD74471E}" sibTransId="{485FA418-8DAB-49C1-98A4-99BBB4654113}"/>
    <dgm:cxn modelId="{2344608B-F305-4982-9D55-8D7856A309BC}" srcId="{5C1DF493-D399-4849-9A62-8B4EF0C3822D}" destId="{E7ADAF5E-8BEE-4E89-B655-D921A0315CD4}" srcOrd="1" destOrd="0" parTransId="{CC964092-4F7D-4C3B-9C48-01115257B3E5}" sibTransId="{63ED0172-1F7C-4192-BF32-848B8C78F908}"/>
    <dgm:cxn modelId="{FE969810-63BA-4CC2-9996-FF799B6D112A}" type="presOf" srcId="{5C1DF493-D399-4849-9A62-8B4EF0C3822D}" destId="{B6AAF35A-C723-4AE2-81FE-730543B5C9A2}" srcOrd="0" destOrd="0" presId="urn:microsoft.com/office/officeart/2005/8/layout/venn1"/>
    <dgm:cxn modelId="{73466F6D-DFBA-4A2E-9F4E-121385C45986}" type="presOf" srcId="{E7ADAF5E-8BEE-4E89-B655-D921A0315CD4}" destId="{A15CF910-E565-426D-81BD-4FBDE4DA030B}" srcOrd="0" destOrd="0" presId="urn:microsoft.com/office/officeart/2005/8/layout/venn1"/>
    <dgm:cxn modelId="{6368EDEF-8229-4A88-B651-B682E27DE4F3}" type="presOf" srcId="{800C7E94-4561-4306-9936-3B21FC0EB132}" destId="{4D894F84-0D4D-4A52-A20F-4F2C30AE9889}" srcOrd="0" destOrd="0" presId="urn:microsoft.com/office/officeart/2005/8/layout/venn1"/>
    <dgm:cxn modelId="{C659B50A-C6DA-4691-A09C-C9D2D9A46480}" type="presOf" srcId="{800C7E94-4561-4306-9936-3B21FC0EB132}" destId="{16DDAAAC-97FE-4FAA-A2B3-4ED514DCF79A}" srcOrd="1" destOrd="0" presId="urn:microsoft.com/office/officeart/2005/8/layout/venn1"/>
    <dgm:cxn modelId="{6B1822E6-0D0D-41BC-AB86-09481BB3AF35}" type="presParOf" srcId="{B6AAF35A-C723-4AE2-81FE-730543B5C9A2}" destId="{4D894F84-0D4D-4A52-A20F-4F2C30AE9889}" srcOrd="0" destOrd="0" presId="urn:microsoft.com/office/officeart/2005/8/layout/venn1"/>
    <dgm:cxn modelId="{14D7C707-0281-4FF5-9A29-9D5D6B03B388}" type="presParOf" srcId="{B6AAF35A-C723-4AE2-81FE-730543B5C9A2}" destId="{16DDAAAC-97FE-4FAA-A2B3-4ED514DCF79A}" srcOrd="1" destOrd="0" presId="urn:microsoft.com/office/officeart/2005/8/layout/venn1"/>
    <dgm:cxn modelId="{47E04AA4-2012-4088-B47A-0098B88C2142}" type="presParOf" srcId="{B6AAF35A-C723-4AE2-81FE-730543B5C9A2}" destId="{A15CF910-E565-426D-81BD-4FBDE4DA030B}" srcOrd="2" destOrd="0" presId="urn:microsoft.com/office/officeart/2005/8/layout/venn1"/>
    <dgm:cxn modelId="{6B0C4B41-568C-4C18-BBC4-12EE7318D928}" type="presParOf" srcId="{B6AAF35A-C723-4AE2-81FE-730543B5C9A2}" destId="{81973AA6-D3BE-47EE-AC27-0073D123C4EB}" srcOrd="3"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50F0145-4A95-4B80-86F7-C03EA17875F4}" type="doc">
      <dgm:prSet loTypeId="urn:microsoft.com/office/officeart/2008/layout/VerticalCircleList" loCatId="list" qsTypeId="urn:microsoft.com/office/officeart/2005/8/quickstyle/simple4" qsCatId="simple" csTypeId="urn:microsoft.com/office/officeart/2005/8/colors/accent1_2" csCatId="accent1" phldr="1"/>
      <dgm:spPr/>
      <dgm:t>
        <a:bodyPr/>
        <a:lstStyle/>
        <a:p>
          <a:endParaRPr lang="en-US"/>
        </a:p>
      </dgm:t>
    </dgm:pt>
    <dgm:pt modelId="{D95DD666-500C-48E9-8EEF-F3FA7781DDD7}">
      <dgm:prSet custT="1"/>
      <dgm:spPr/>
      <dgm:t>
        <a:bodyPr/>
        <a:lstStyle/>
        <a:p>
          <a:pPr rtl="0"/>
          <a:r>
            <a:rPr lang="en-US" sz="1400" dirty="0" smtClean="0"/>
            <a:t>US has110,000 NGVs on roads today.  Over 12 million operating worldwide</a:t>
          </a:r>
          <a:endParaRPr lang="en-US" sz="1400" dirty="0"/>
        </a:p>
      </dgm:t>
    </dgm:pt>
    <dgm:pt modelId="{4706007F-C4B4-4D02-9B65-D2CD1646AD86}" type="parTrans" cxnId="{6581F10B-E5A1-4FBA-A281-2489D9C6DFE8}">
      <dgm:prSet/>
      <dgm:spPr/>
      <dgm:t>
        <a:bodyPr/>
        <a:lstStyle/>
        <a:p>
          <a:endParaRPr lang="en-US"/>
        </a:p>
      </dgm:t>
    </dgm:pt>
    <dgm:pt modelId="{4B764669-F1DA-468E-8864-D36653F52BE7}" type="sibTrans" cxnId="{6581F10B-E5A1-4FBA-A281-2489D9C6DFE8}">
      <dgm:prSet/>
      <dgm:spPr/>
      <dgm:t>
        <a:bodyPr/>
        <a:lstStyle/>
        <a:p>
          <a:endParaRPr lang="en-US"/>
        </a:p>
      </dgm:t>
    </dgm:pt>
    <dgm:pt modelId="{87319283-34F9-45E5-B59F-50F1687F4F14}">
      <dgm:prSet custT="1"/>
      <dgm:spPr/>
      <dgm:t>
        <a:bodyPr/>
        <a:lstStyle/>
        <a:p>
          <a:pPr rtl="0"/>
          <a:r>
            <a:rPr lang="en-US" sz="1400" dirty="0" smtClean="0"/>
            <a:t>~1,000 NGV fueling stations exist in the U.S., only about half of which are open to the public. </a:t>
          </a:r>
          <a:endParaRPr lang="en-US" sz="1400" dirty="0"/>
        </a:p>
      </dgm:t>
    </dgm:pt>
    <dgm:pt modelId="{662B9EC0-D9DF-408F-82E8-97F6B51045A0}" type="parTrans" cxnId="{80738D93-F6C7-42B2-B1EA-44382EE4B0E0}">
      <dgm:prSet/>
      <dgm:spPr/>
      <dgm:t>
        <a:bodyPr/>
        <a:lstStyle/>
        <a:p>
          <a:endParaRPr lang="en-US"/>
        </a:p>
      </dgm:t>
    </dgm:pt>
    <dgm:pt modelId="{710AE2A6-58D2-4A34-8BE2-7B55C6AF06DE}" type="sibTrans" cxnId="{80738D93-F6C7-42B2-B1EA-44382EE4B0E0}">
      <dgm:prSet/>
      <dgm:spPr/>
      <dgm:t>
        <a:bodyPr/>
        <a:lstStyle/>
        <a:p>
          <a:endParaRPr lang="en-US"/>
        </a:p>
      </dgm:t>
    </dgm:pt>
    <dgm:pt modelId="{939EBCB1-EF95-4C95-AB45-437DC81C67E9}">
      <dgm:prSet custT="1"/>
      <dgm:spPr/>
      <dgm:t>
        <a:bodyPr/>
        <a:lstStyle/>
        <a:p>
          <a:pPr rtl="0"/>
          <a:r>
            <a:rPr lang="en-US" sz="1400" dirty="0" smtClean="0"/>
            <a:t>Transit buses account for about 66% of all vehicular natural gas use.  Waste collection and transfer vehicles account for about 11 percent and are the fastest growing NGV segment.</a:t>
          </a:r>
          <a:endParaRPr lang="en-US" sz="1400" dirty="0"/>
        </a:p>
      </dgm:t>
    </dgm:pt>
    <dgm:pt modelId="{B73B16EB-7936-47CD-8BE9-56E291F1A66D}" type="parTrans" cxnId="{807D67E5-A3D1-4618-B6A1-743ED8CE07A1}">
      <dgm:prSet/>
      <dgm:spPr/>
      <dgm:t>
        <a:bodyPr/>
        <a:lstStyle/>
        <a:p>
          <a:endParaRPr lang="en-US"/>
        </a:p>
      </dgm:t>
    </dgm:pt>
    <dgm:pt modelId="{F31121B9-C212-4AFC-8400-AC09A6AC6929}" type="sibTrans" cxnId="{807D67E5-A3D1-4618-B6A1-743ED8CE07A1}">
      <dgm:prSet/>
      <dgm:spPr/>
      <dgm:t>
        <a:bodyPr/>
        <a:lstStyle/>
        <a:p>
          <a:endParaRPr lang="en-US"/>
        </a:p>
      </dgm:t>
    </dgm:pt>
    <dgm:pt modelId="{B629586E-00F7-41DE-80B3-56C2AD12E9BD}">
      <dgm:prSet/>
      <dgm:spPr/>
      <dgm:t>
        <a:bodyPr/>
        <a:lstStyle/>
        <a:p>
          <a:pPr rtl="0"/>
          <a:r>
            <a:rPr lang="en-US" dirty="0" smtClean="0"/>
            <a:t>EIA predicts the amount of natural gas consumed in the US for vehicle use more than doubled between 2000 and 2009, now displacing more than 300 million diesel gallon equivalents each year.</a:t>
          </a:r>
          <a:endParaRPr lang="en-US" dirty="0"/>
        </a:p>
      </dgm:t>
    </dgm:pt>
    <dgm:pt modelId="{19DA88C6-D825-4EA3-AC90-E06EA4BACDF5}" type="parTrans" cxnId="{29737D9F-C7DE-4A4F-80DB-5D1079E746F5}">
      <dgm:prSet/>
      <dgm:spPr/>
      <dgm:t>
        <a:bodyPr/>
        <a:lstStyle/>
        <a:p>
          <a:endParaRPr lang="en-US"/>
        </a:p>
      </dgm:t>
    </dgm:pt>
    <dgm:pt modelId="{44115072-864C-4BB4-9731-5FE4DFFC0EF7}" type="sibTrans" cxnId="{29737D9F-C7DE-4A4F-80DB-5D1079E746F5}">
      <dgm:prSet/>
      <dgm:spPr/>
      <dgm:t>
        <a:bodyPr/>
        <a:lstStyle/>
        <a:p>
          <a:endParaRPr lang="en-US"/>
        </a:p>
      </dgm:t>
    </dgm:pt>
    <dgm:pt modelId="{69C1B051-82FC-4EBB-A99D-38DEBC31852D}">
      <dgm:prSet custT="1"/>
      <dgm:spPr/>
      <dgm:t>
        <a:bodyPr/>
        <a:lstStyle/>
        <a:p>
          <a:pPr rtl="0"/>
          <a:r>
            <a:rPr lang="en-US" sz="1400" dirty="0" smtClean="0"/>
            <a:t>The International Association of Natural Gas Vehicles estimates that there will be more than 50 million natural gas vehicles worldwide within the next 10 years, or about 9 percent of the world transportation fleets. </a:t>
          </a:r>
          <a:endParaRPr lang="en-US" sz="1400" dirty="0"/>
        </a:p>
      </dgm:t>
    </dgm:pt>
    <dgm:pt modelId="{0FAE9A89-861D-43E2-AEB5-78BB3FA9C241}" type="parTrans" cxnId="{372F2E11-CF29-4D50-BEF3-88C8999F84D2}">
      <dgm:prSet/>
      <dgm:spPr/>
      <dgm:t>
        <a:bodyPr/>
        <a:lstStyle/>
        <a:p>
          <a:endParaRPr lang="en-US"/>
        </a:p>
      </dgm:t>
    </dgm:pt>
    <dgm:pt modelId="{AC3978FE-EFF3-4CB6-B6C8-67E8966988FB}" type="sibTrans" cxnId="{372F2E11-CF29-4D50-BEF3-88C8999F84D2}">
      <dgm:prSet/>
      <dgm:spPr/>
      <dgm:t>
        <a:bodyPr/>
        <a:lstStyle/>
        <a:p>
          <a:endParaRPr lang="en-US"/>
        </a:p>
      </dgm:t>
    </dgm:pt>
    <dgm:pt modelId="{98A0BE3E-BB46-4AFA-8D8F-10BBCB8AA1A9}">
      <dgm:prSet custT="1"/>
      <dgm:spPr/>
      <dgm:t>
        <a:bodyPr/>
        <a:lstStyle/>
        <a:p>
          <a:pPr rtl="0"/>
          <a:r>
            <a:rPr lang="en-US" sz="1400" dirty="0" smtClean="0"/>
            <a:t>Despite global growth trends, the US still lags the global market for overall penetration of natural gas vehicles due in part to the lack of developed refueling infrastructure.</a:t>
          </a:r>
          <a:endParaRPr lang="en-US" sz="1400" dirty="0"/>
        </a:p>
      </dgm:t>
    </dgm:pt>
    <dgm:pt modelId="{B5023A4F-DF46-40B9-91BC-8C8C20AADC79}" type="parTrans" cxnId="{B2506F4D-0869-4EB1-88EB-4E0B95EA093A}">
      <dgm:prSet/>
      <dgm:spPr/>
      <dgm:t>
        <a:bodyPr/>
        <a:lstStyle/>
        <a:p>
          <a:endParaRPr lang="en-US"/>
        </a:p>
      </dgm:t>
    </dgm:pt>
    <dgm:pt modelId="{76CD8443-4D9E-4588-BB26-1E90498B2CE2}" type="sibTrans" cxnId="{B2506F4D-0869-4EB1-88EB-4E0B95EA093A}">
      <dgm:prSet/>
      <dgm:spPr/>
      <dgm:t>
        <a:bodyPr/>
        <a:lstStyle/>
        <a:p>
          <a:endParaRPr lang="en-US"/>
        </a:p>
      </dgm:t>
    </dgm:pt>
    <dgm:pt modelId="{0E17CD1D-F56B-4432-B6DB-406F47C258EB}" type="pres">
      <dgm:prSet presAssocID="{D50F0145-4A95-4B80-86F7-C03EA17875F4}" presName="Name0" presStyleCnt="0">
        <dgm:presLayoutVars>
          <dgm:dir/>
        </dgm:presLayoutVars>
      </dgm:prSet>
      <dgm:spPr/>
      <dgm:t>
        <a:bodyPr/>
        <a:lstStyle/>
        <a:p>
          <a:endParaRPr lang="en-US"/>
        </a:p>
      </dgm:t>
    </dgm:pt>
    <dgm:pt modelId="{DF881484-6C6B-4004-9933-0661890DEC52}" type="pres">
      <dgm:prSet presAssocID="{D95DD666-500C-48E9-8EEF-F3FA7781DDD7}" presName="noChildren" presStyleCnt="0"/>
      <dgm:spPr/>
    </dgm:pt>
    <dgm:pt modelId="{ED070FC3-0930-48AF-B33A-04F4746ACD53}" type="pres">
      <dgm:prSet presAssocID="{D95DD666-500C-48E9-8EEF-F3FA7781DDD7}" presName="gap" presStyleCnt="0"/>
      <dgm:spPr/>
    </dgm:pt>
    <dgm:pt modelId="{D7866973-D5FC-4591-A99A-24015691573E}" type="pres">
      <dgm:prSet presAssocID="{D95DD666-500C-48E9-8EEF-F3FA7781DDD7}" presName="medCircle2" presStyleLbl="vennNode1" presStyleIdx="0" presStyleCnt="6" custLinFactNeighborX="-6227" custLinFactNeighborY="-45755"/>
      <dgm:spPr/>
    </dgm:pt>
    <dgm:pt modelId="{9799311D-DDF0-4EC9-B5AE-02C466E4D811}" type="pres">
      <dgm:prSet presAssocID="{D95DD666-500C-48E9-8EEF-F3FA7781DDD7}" presName="txLvlOnly1" presStyleLbl="revTx" presStyleIdx="0" presStyleCnt="6" custLinFactNeighborX="1874" custLinFactNeighborY="-42006"/>
      <dgm:spPr/>
      <dgm:t>
        <a:bodyPr/>
        <a:lstStyle/>
        <a:p>
          <a:endParaRPr lang="en-US"/>
        </a:p>
      </dgm:t>
    </dgm:pt>
    <dgm:pt modelId="{E177461F-0119-4077-92B5-05A2CDFD3CDE}" type="pres">
      <dgm:prSet presAssocID="{87319283-34F9-45E5-B59F-50F1687F4F14}" presName="noChildren" presStyleCnt="0"/>
      <dgm:spPr/>
    </dgm:pt>
    <dgm:pt modelId="{17D410F0-E1E0-4A41-9E9D-1B15DBE76278}" type="pres">
      <dgm:prSet presAssocID="{87319283-34F9-45E5-B59F-50F1687F4F14}" presName="gap" presStyleCnt="0"/>
      <dgm:spPr/>
    </dgm:pt>
    <dgm:pt modelId="{084890B6-503F-4C11-9CD9-CE5B535F1F2B}" type="pres">
      <dgm:prSet presAssocID="{87319283-34F9-45E5-B59F-50F1687F4F14}" presName="medCircle2" presStyleLbl="vennNode1" presStyleIdx="1" presStyleCnt="6" custLinFactNeighborX="3769" custLinFactNeighborY="-27807"/>
      <dgm:spPr/>
    </dgm:pt>
    <dgm:pt modelId="{5AB85C9E-8F98-4E0C-94A6-476B85DE1982}" type="pres">
      <dgm:prSet presAssocID="{87319283-34F9-45E5-B59F-50F1687F4F14}" presName="txLvlOnly1" presStyleLbl="revTx" presStyleIdx="1" presStyleCnt="6" custLinFactNeighborY="-27807"/>
      <dgm:spPr/>
      <dgm:t>
        <a:bodyPr/>
        <a:lstStyle/>
        <a:p>
          <a:endParaRPr lang="en-US"/>
        </a:p>
      </dgm:t>
    </dgm:pt>
    <dgm:pt modelId="{9FD36EE9-3830-4BEF-A656-DFD10F7FA1B2}" type="pres">
      <dgm:prSet presAssocID="{939EBCB1-EF95-4C95-AB45-437DC81C67E9}" presName="noChildren" presStyleCnt="0"/>
      <dgm:spPr/>
    </dgm:pt>
    <dgm:pt modelId="{C63F6379-CB70-4E34-A584-2BDE0506F245}" type="pres">
      <dgm:prSet presAssocID="{939EBCB1-EF95-4C95-AB45-437DC81C67E9}" presName="gap" presStyleCnt="0"/>
      <dgm:spPr/>
    </dgm:pt>
    <dgm:pt modelId="{D90145D9-9BA2-4F1A-B2DD-D06D38EE8BDA}" type="pres">
      <dgm:prSet presAssocID="{939EBCB1-EF95-4C95-AB45-437DC81C67E9}" presName="medCircle2" presStyleLbl="vennNode1" presStyleIdx="2" presStyleCnt="6" custLinFactNeighborX="2547" custLinFactNeighborY="-14088"/>
      <dgm:spPr/>
    </dgm:pt>
    <dgm:pt modelId="{667AD9A7-D3BE-4CB5-9EFD-F23E12435D18}" type="pres">
      <dgm:prSet presAssocID="{939EBCB1-EF95-4C95-AB45-437DC81C67E9}" presName="txLvlOnly1" presStyleLbl="revTx" presStyleIdx="2" presStyleCnt="6" custAng="0" custScaleY="128252" custLinFactNeighborX="-852" custLinFactNeighborY="-13175"/>
      <dgm:spPr/>
      <dgm:t>
        <a:bodyPr/>
        <a:lstStyle/>
        <a:p>
          <a:endParaRPr lang="en-US"/>
        </a:p>
      </dgm:t>
    </dgm:pt>
    <dgm:pt modelId="{EEDE2473-E77B-471F-9275-6DA9B3270A62}" type="pres">
      <dgm:prSet presAssocID="{B629586E-00F7-41DE-80B3-56C2AD12E9BD}" presName="noChildren" presStyleCnt="0"/>
      <dgm:spPr/>
    </dgm:pt>
    <dgm:pt modelId="{82480634-63C4-4A94-BC0D-7703C94DF50E}" type="pres">
      <dgm:prSet presAssocID="{B629586E-00F7-41DE-80B3-56C2AD12E9BD}" presName="gap" presStyleCnt="0"/>
      <dgm:spPr/>
    </dgm:pt>
    <dgm:pt modelId="{0ED5BCE7-2891-4AB7-91F5-B43303039C0B}" type="pres">
      <dgm:prSet presAssocID="{B629586E-00F7-41DE-80B3-56C2AD12E9BD}" presName="medCircle2" presStyleLbl="vennNode1" presStyleIdx="3" presStyleCnt="6" custLinFactNeighborX="3500" custLinFactNeighborY="684"/>
      <dgm:spPr/>
    </dgm:pt>
    <dgm:pt modelId="{D49ADE0E-73D8-4D84-9C80-1DB041E61D3C}" type="pres">
      <dgm:prSet presAssocID="{B629586E-00F7-41DE-80B3-56C2AD12E9BD}" presName="txLvlOnly1" presStyleLbl="revTx" presStyleIdx="3" presStyleCnt="6" custScaleY="118850" custLinFactNeighborX="994" custLinFactNeighborY="9701"/>
      <dgm:spPr/>
      <dgm:t>
        <a:bodyPr/>
        <a:lstStyle/>
        <a:p>
          <a:endParaRPr lang="en-US"/>
        </a:p>
      </dgm:t>
    </dgm:pt>
    <dgm:pt modelId="{07F0AFDA-5473-48FF-89CC-EE9E13605384}" type="pres">
      <dgm:prSet presAssocID="{69C1B051-82FC-4EBB-A99D-38DEBC31852D}" presName="noChildren" presStyleCnt="0"/>
      <dgm:spPr/>
    </dgm:pt>
    <dgm:pt modelId="{BB22B8A9-4ACD-4DC6-B2CB-70BCD32275F6}" type="pres">
      <dgm:prSet presAssocID="{69C1B051-82FC-4EBB-A99D-38DEBC31852D}" presName="gap" presStyleCnt="0"/>
      <dgm:spPr/>
    </dgm:pt>
    <dgm:pt modelId="{168EA881-D967-4554-A110-5F411CACC238}" type="pres">
      <dgm:prSet presAssocID="{69C1B051-82FC-4EBB-A99D-38DEBC31852D}" presName="medCircle2" presStyleLbl="vennNode1" presStyleIdx="4" presStyleCnt="6" custLinFactNeighborX="2547" custLinFactNeighborY="43279"/>
      <dgm:spPr/>
    </dgm:pt>
    <dgm:pt modelId="{68CAD6B6-4AAD-4990-A4A5-8987FEFD864E}" type="pres">
      <dgm:prSet presAssocID="{69C1B051-82FC-4EBB-A99D-38DEBC31852D}" presName="txLvlOnly1" presStyleLbl="revTx" presStyleIdx="4" presStyleCnt="6" custLinFactNeighborX="185" custLinFactNeighborY="43279"/>
      <dgm:spPr/>
      <dgm:t>
        <a:bodyPr/>
        <a:lstStyle/>
        <a:p>
          <a:endParaRPr lang="en-US"/>
        </a:p>
      </dgm:t>
    </dgm:pt>
    <dgm:pt modelId="{8B9B871A-BD10-4056-824B-603DADB4D56E}" type="pres">
      <dgm:prSet presAssocID="{98A0BE3E-BB46-4AFA-8D8F-10BBCB8AA1A9}" presName="noChildren" presStyleCnt="0"/>
      <dgm:spPr/>
    </dgm:pt>
    <dgm:pt modelId="{F1B1878B-DF96-49ED-984E-2CFB61AFFC6F}" type="pres">
      <dgm:prSet presAssocID="{98A0BE3E-BB46-4AFA-8D8F-10BBCB8AA1A9}" presName="gap" presStyleCnt="0"/>
      <dgm:spPr/>
    </dgm:pt>
    <dgm:pt modelId="{C88C912D-214A-4236-9E5C-3612C1E2617F}" type="pres">
      <dgm:prSet presAssocID="{98A0BE3E-BB46-4AFA-8D8F-10BBCB8AA1A9}" presName="medCircle2" presStyleLbl="vennNode1" presStyleIdx="5" presStyleCnt="6" custLinFactNeighborX="3769" custLinFactNeighborY="82602"/>
      <dgm:spPr/>
    </dgm:pt>
    <dgm:pt modelId="{0A343BB6-5516-4876-8F86-7CA47CE26DA1}" type="pres">
      <dgm:prSet presAssocID="{98A0BE3E-BB46-4AFA-8D8F-10BBCB8AA1A9}" presName="txLvlOnly1" presStyleLbl="revTx" presStyleIdx="5" presStyleCnt="6" custLinFactNeighborX="1874" custLinFactNeighborY="79335"/>
      <dgm:spPr/>
      <dgm:t>
        <a:bodyPr/>
        <a:lstStyle/>
        <a:p>
          <a:endParaRPr lang="en-US"/>
        </a:p>
      </dgm:t>
    </dgm:pt>
  </dgm:ptLst>
  <dgm:cxnLst>
    <dgm:cxn modelId="{9B0F8951-1947-4C95-8385-E844338E496C}" type="presOf" srcId="{87319283-34F9-45E5-B59F-50F1687F4F14}" destId="{5AB85C9E-8F98-4E0C-94A6-476B85DE1982}" srcOrd="0" destOrd="0" presId="urn:microsoft.com/office/officeart/2008/layout/VerticalCircleList"/>
    <dgm:cxn modelId="{8A0F372A-22B5-4635-9E17-DE7B3007E112}" type="presOf" srcId="{69C1B051-82FC-4EBB-A99D-38DEBC31852D}" destId="{68CAD6B6-4AAD-4990-A4A5-8987FEFD864E}" srcOrd="0" destOrd="0" presId="urn:microsoft.com/office/officeart/2008/layout/VerticalCircleList"/>
    <dgm:cxn modelId="{B5447EBC-A2E1-4EB5-9788-7ED964423E90}" type="presOf" srcId="{D50F0145-4A95-4B80-86F7-C03EA17875F4}" destId="{0E17CD1D-F56B-4432-B6DB-406F47C258EB}" srcOrd="0" destOrd="0" presId="urn:microsoft.com/office/officeart/2008/layout/VerticalCircleList"/>
    <dgm:cxn modelId="{6C2E2C03-8FAE-4F89-976E-BF64EB79CD77}" type="presOf" srcId="{D95DD666-500C-48E9-8EEF-F3FA7781DDD7}" destId="{9799311D-DDF0-4EC9-B5AE-02C466E4D811}" srcOrd="0" destOrd="0" presId="urn:microsoft.com/office/officeart/2008/layout/VerticalCircleList"/>
    <dgm:cxn modelId="{6581F10B-E5A1-4FBA-A281-2489D9C6DFE8}" srcId="{D50F0145-4A95-4B80-86F7-C03EA17875F4}" destId="{D95DD666-500C-48E9-8EEF-F3FA7781DDD7}" srcOrd="0" destOrd="0" parTransId="{4706007F-C4B4-4D02-9B65-D2CD1646AD86}" sibTransId="{4B764669-F1DA-468E-8864-D36653F52BE7}"/>
    <dgm:cxn modelId="{91C19AC1-7E36-4641-8DDB-626B075D5508}" type="presOf" srcId="{B629586E-00F7-41DE-80B3-56C2AD12E9BD}" destId="{D49ADE0E-73D8-4D84-9C80-1DB041E61D3C}" srcOrd="0" destOrd="0" presId="urn:microsoft.com/office/officeart/2008/layout/VerticalCircleList"/>
    <dgm:cxn modelId="{807D67E5-A3D1-4618-B6A1-743ED8CE07A1}" srcId="{D50F0145-4A95-4B80-86F7-C03EA17875F4}" destId="{939EBCB1-EF95-4C95-AB45-437DC81C67E9}" srcOrd="2" destOrd="0" parTransId="{B73B16EB-7936-47CD-8BE9-56E291F1A66D}" sibTransId="{F31121B9-C212-4AFC-8400-AC09A6AC6929}"/>
    <dgm:cxn modelId="{372F2E11-CF29-4D50-BEF3-88C8999F84D2}" srcId="{D50F0145-4A95-4B80-86F7-C03EA17875F4}" destId="{69C1B051-82FC-4EBB-A99D-38DEBC31852D}" srcOrd="4" destOrd="0" parTransId="{0FAE9A89-861D-43E2-AEB5-78BB3FA9C241}" sibTransId="{AC3978FE-EFF3-4CB6-B6C8-67E8966988FB}"/>
    <dgm:cxn modelId="{989E3745-6733-4180-94F6-3476FE75FADF}" type="presOf" srcId="{98A0BE3E-BB46-4AFA-8D8F-10BBCB8AA1A9}" destId="{0A343BB6-5516-4876-8F86-7CA47CE26DA1}" srcOrd="0" destOrd="0" presId="urn:microsoft.com/office/officeart/2008/layout/VerticalCircleList"/>
    <dgm:cxn modelId="{5A727F47-A5E0-46DD-A119-B3CB70A73738}" type="presOf" srcId="{939EBCB1-EF95-4C95-AB45-437DC81C67E9}" destId="{667AD9A7-D3BE-4CB5-9EFD-F23E12435D18}" srcOrd="0" destOrd="0" presId="urn:microsoft.com/office/officeart/2008/layout/VerticalCircleList"/>
    <dgm:cxn modelId="{80738D93-F6C7-42B2-B1EA-44382EE4B0E0}" srcId="{D50F0145-4A95-4B80-86F7-C03EA17875F4}" destId="{87319283-34F9-45E5-B59F-50F1687F4F14}" srcOrd="1" destOrd="0" parTransId="{662B9EC0-D9DF-408F-82E8-97F6B51045A0}" sibTransId="{710AE2A6-58D2-4A34-8BE2-7B55C6AF06DE}"/>
    <dgm:cxn modelId="{B2506F4D-0869-4EB1-88EB-4E0B95EA093A}" srcId="{D50F0145-4A95-4B80-86F7-C03EA17875F4}" destId="{98A0BE3E-BB46-4AFA-8D8F-10BBCB8AA1A9}" srcOrd="5" destOrd="0" parTransId="{B5023A4F-DF46-40B9-91BC-8C8C20AADC79}" sibTransId="{76CD8443-4D9E-4588-BB26-1E90498B2CE2}"/>
    <dgm:cxn modelId="{29737D9F-C7DE-4A4F-80DB-5D1079E746F5}" srcId="{D50F0145-4A95-4B80-86F7-C03EA17875F4}" destId="{B629586E-00F7-41DE-80B3-56C2AD12E9BD}" srcOrd="3" destOrd="0" parTransId="{19DA88C6-D825-4EA3-AC90-E06EA4BACDF5}" sibTransId="{44115072-864C-4BB4-9731-5FE4DFFC0EF7}"/>
    <dgm:cxn modelId="{CBCFD480-10B5-466C-B955-1BD78D240FE8}" type="presParOf" srcId="{0E17CD1D-F56B-4432-B6DB-406F47C258EB}" destId="{DF881484-6C6B-4004-9933-0661890DEC52}" srcOrd="0" destOrd="0" presId="urn:microsoft.com/office/officeart/2008/layout/VerticalCircleList"/>
    <dgm:cxn modelId="{B3B0BE18-FB03-4C14-A186-7F6AB974B75B}" type="presParOf" srcId="{DF881484-6C6B-4004-9933-0661890DEC52}" destId="{ED070FC3-0930-48AF-B33A-04F4746ACD53}" srcOrd="0" destOrd="0" presId="urn:microsoft.com/office/officeart/2008/layout/VerticalCircleList"/>
    <dgm:cxn modelId="{74DA7086-D42F-49F7-BE2C-EE85158A0A4B}" type="presParOf" srcId="{DF881484-6C6B-4004-9933-0661890DEC52}" destId="{D7866973-D5FC-4591-A99A-24015691573E}" srcOrd="1" destOrd="0" presId="urn:microsoft.com/office/officeart/2008/layout/VerticalCircleList"/>
    <dgm:cxn modelId="{E22BDD2A-4B0A-4585-99C7-731A2C0CF789}" type="presParOf" srcId="{DF881484-6C6B-4004-9933-0661890DEC52}" destId="{9799311D-DDF0-4EC9-B5AE-02C466E4D811}" srcOrd="2" destOrd="0" presId="urn:microsoft.com/office/officeart/2008/layout/VerticalCircleList"/>
    <dgm:cxn modelId="{3047CE0F-6552-4DB7-AF9A-C93A8F5E2D5A}" type="presParOf" srcId="{0E17CD1D-F56B-4432-B6DB-406F47C258EB}" destId="{E177461F-0119-4077-92B5-05A2CDFD3CDE}" srcOrd="1" destOrd="0" presId="urn:microsoft.com/office/officeart/2008/layout/VerticalCircleList"/>
    <dgm:cxn modelId="{C1C3EA56-6911-4A63-BF45-46B899BC91FB}" type="presParOf" srcId="{E177461F-0119-4077-92B5-05A2CDFD3CDE}" destId="{17D410F0-E1E0-4A41-9E9D-1B15DBE76278}" srcOrd="0" destOrd="0" presId="urn:microsoft.com/office/officeart/2008/layout/VerticalCircleList"/>
    <dgm:cxn modelId="{C70D560F-3FAD-4518-860C-D1755C0C5BC0}" type="presParOf" srcId="{E177461F-0119-4077-92B5-05A2CDFD3CDE}" destId="{084890B6-503F-4C11-9CD9-CE5B535F1F2B}" srcOrd="1" destOrd="0" presId="urn:microsoft.com/office/officeart/2008/layout/VerticalCircleList"/>
    <dgm:cxn modelId="{047397A2-1060-4AC8-A8A7-7170C3BF8FC8}" type="presParOf" srcId="{E177461F-0119-4077-92B5-05A2CDFD3CDE}" destId="{5AB85C9E-8F98-4E0C-94A6-476B85DE1982}" srcOrd="2" destOrd="0" presId="urn:microsoft.com/office/officeart/2008/layout/VerticalCircleList"/>
    <dgm:cxn modelId="{22863C96-3AAB-4BEC-8194-392B3B0A8F27}" type="presParOf" srcId="{0E17CD1D-F56B-4432-B6DB-406F47C258EB}" destId="{9FD36EE9-3830-4BEF-A656-DFD10F7FA1B2}" srcOrd="2" destOrd="0" presId="urn:microsoft.com/office/officeart/2008/layout/VerticalCircleList"/>
    <dgm:cxn modelId="{92CA53E4-6DD4-4537-A5A2-253BB5B8C398}" type="presParOf" srcId="{9FD36EE9-3830-4BEF-A656-DFD10F7FA1B2}" destId="{C63F6379-CB70-4E34-A584-2BDE0506F245}" srcOrd="0" destOrd="0" presId="urn:microsoft.com/office/officeart/2008/layout/VerticalCircleList"/>
    <dgm:cxn modelId="{FC95014D-739B-4DB8-9D3C-CF2E6E17EE99}" type="presParOf" srcId="{9FD36EE9-3830-4BEF-A656-DFD10F7FA1B2}" destId="{D90145D9-9BA2-4F1A-B2DD-D06D38EE8BDA}" srcOrd="1" destOrd="0" presId="urn:microsoft.com/office/officeart/2008/layout/VerticalCircleList"/>
    <dgm:cxn modelId="{7C232BFD-E761-4620-9EA8-C19815BC120B}" type="presParOf" srcId="{9FD36EE9-3830-4BEF-A656-DFD10F7FA1B2}" destId="{667AD9A7-D3BE-4CB5-9EFD-F23E12435D18}" srcOrd="2" destOrd="0" presId="urn:microsoft.com/office/officeart/2008/layout/VerticalCircleList"/>
    <dgm:cxn modelId="{93265B0E-EEDC-4DE5-A9D5-AFC68AEBF306}" type="presParOf" srcId="{0E17CD1D-F56B-4432-B6DB-406F47C258EB}" destId="{EEDE2473-E77B-471F-9275-6DA9B3270A62}" srcOrd="3" destOrd="0" presId="urn:microsoft.com/office/officeart/2008/layout/VerticalCircleList"/>
    <dgm:cxn modelId="{19D64AB5-A7C6-475A-B1C6-9D2C4146E2D7}" type="presParOf" srcId="{EEDE2473-E77B-471F-9275-6DA9B3270A62}" destId="{82480634-63C4-4A94-BC0D-7703C94DF50E}" srcOrd="0" destOrd="0" presId="urn:microsoft.com/office/officeart/2008/layout/VerticalCircleList"/>
    <dgm:cxn modelId="{09D79B39-D0C9-4486-B6C3-3FEB228CB263}" type="presParOf" srcId="{EEDE2473-E77B-471F-9275-6DA9B3270A62}" destId="{0ED5BCE7-2891-4AB7-91F5-B43303039C0B}" srcOrd="1" destOrd="0" presId="urn:microsoft.com/office/officeart/2008/layout/VerticalCircleList"/>
    <dgm:cxn modelId="{340BDBD2-9AB9-4E40-B531-E823E9AFBAD6}" type="presParOf" srcId="{EEDE2473-E77B-471F-9275-6DA9B3270A62}" destId="{D49ADE0E-73D8-4D84-9C80-1DB041E61D3C}" srcOrd="2" destOrd="0" presId="urn:microsoft.com/office/officeart/2008/layout/VerticalCircleList"/>
    <dgm:cxn modelId="{87EE92B8-D740-485F-AF1F-4F61A437FDF2}" type="presParOf" srcId="{0E17CD1D-F56B-4432-B6DB-406F47C258EB}" destId="{07F0AFDA-5473-48FF-89CC-EE9E13605384}" srcOrd="4" destOrd="0" presId="urn:microsoft.com/office/officeart/2008/layout/VerticalCircleList"/>
    <dgm:cxn modelId="{B79257F5-C043-4CA4-A8FF-D05469B6B451}" type="presParOf" srcId="{07F0AFDA-5473-48FF-89CC-EE9E13605384}" destId="{BB22B8A9-4ACD-4DC6-B2CB-70BCD32275F6}" srcOrd="0" destOrd="0" presId="urn:microsoft.com/office/officeart/2008/layout/VerticalCircleList"/>
    <dgm:cxn modelId="{FEBB6D67-E135-4B8A-ACED-E48090ED4CF6}" type="presParOf" srcId="{07F0AFDA-5473-48FF-89CC-EE9E13605384}" destId="{168EA881-D967-4554-A110-5F411CACC238}" srcOrd="1" destOrd="0" presId="urn:microsoft.com/office/officeart/2008/layout/VerticalCircleList"/>
    <dgm:cxn modelId="{B9D46075-59FD-47D7-A5C1-E6906724DB58}" type="presParOf" srcId="{07F0AFDA-5473-48FF-89CC-EE9E13605384}" destId="{68CAD6B6-4AAD-4990-A4A5-8987FEFD864E}" srcOrd="2" destOrd="0" presId="urn:microsoft.com/office/officeart/2008/layout/VerticalCircleList"/>
    <dgm:cxn modelId="{FFE94D9C-4E96-4553-882C-DB62F3EA1A8D}" type="presParOf" srcId="{0E17CD1D-F56B-4432-B6DB-406F47C258EB}" destId="{8B9B871A-BD10-4056-824B-603DADB4D56E}" srcOrd="5" destOrd="0" presId="urn:microsoft.com/office/officeart/2008/layout/VerticalCircleList"/>
    <dgm:cxn modelId="{DC659E23-69BA-4297-AD61-778BFA0047E9}" type="presParOf" srcId="{8B9B871A-BD10-4056-824B-603DADB4D56E}" destId="{F1B1878B-DF96-49ED-984E-2CFB61AFFC6F}" srcOrd="0" destOrd="0" presId="urn:microsoft.com/office/officeart/2008/layout/VerticalCircleList"/>
    <dgm:cxn modelId="{7E40B5AC-4600-4F53-8E3E-ACACFEE073C9}" type="presParOf" srcId="{8B9B871A-BD10-4056-824B-603DADB4D56E}" destId="{C88C912D-214A-4236-9E5C-3612C1E2617F}" srcOrd="1" destOrd="0" presId="urn:microsoft.com/office/officeart/2008/layout/VerticalCircleList"/>
    <dgm:cxn modelId="{6B4AC353-9864-42FA-8D6C-6EE9080D886C}" type="presParOf" srcId="{8B9B871A-BD10-4056-824B-603DADB4D56E}" destId="{0A343BB6-5516-4876-8F86-7CA47CE26DA1}" srcOrd="2" destOrd="0" presId="urn:microsoft.com/office/officeart/2008/layout/VerticalCircle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759B00-4DBF-4C5A-B5D3-5947AB19D268}">
      <dsp:nvSpPr>
        <dsp:cNvPr id="0" name=""/>
        <dsp:cNvSpPr/>
      </dsp:nvSpPr>
      <dsp:spPr>
        <a:xfrm>
          <a:off x="22155" y="0"/>
          <a:ext cx="3673061" cy="237769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755650" rtl="0">
            <a:lnSpc>
              <a:spcPct val="90000"/>
            </a:lnSpc>
            <a:spcBef>
              <a:spcPct val="0"/>
            </a:spcBef>
            <a:spcAft>
              <a:spcPct val="35000"/>
            </a:spcAft>
          </a:pPr>
          <a:r>
            <a:rPr lang="en-US" sz="1700" b="1" kern="1200" smtClean="0"/>
            <a:t>Increasing Prices</a:t>
          </a:r>
          <a:r>
            <a:rPr lang="en-US" sz="1700" kern="1200" smtClean="0"/>
            <a:t> </a:t>
          </a:r>
          <a:endParaRPr lang="en-US" sz="1700" kern="1200"/>
        </a:p>
        <a:p>
          <a:pPr marL="114300" lvl="1" indent="-114300" algn="l" defTabSz="577850" rtl="0">
            <a:lnSpc>
              <a:spcPct val="90000"/>
            </a:lnSpc>
            <a:spcBef>
              <a:spcPct val="0"/>
            </a:spcBef>
            <a:spcAft>
              <a:spcPct val="15000"/>
            </a:spcAft>
            <a:buChar char="••"/>
          </a:pPr>
          <a:r>
            <a:rPr lang="en-US" sz="1300" kern="1200" dirty="0" smtClean="0"/>
            <a:t>IEA forecasts increased oil prices as the world economy recovers and global demand grows. Various estimates exist but in general the trend is for flat to increasing prices from the present $80/barrel</a:t>
          </a:r>
          <a:endParaRPr lang="en-US" sz="1300" kern="1200" dirty="0"/>
        </a:p>
      </dsp:txBody>
      <dsp:txXfrm>
        <a:off x="560062" y="348205"/>
        <a:ext cx="2597247" cy="16812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B84FD7-9829-4089-98B5-121E7837684F}">
      <dsp:nvSpPr>
        <dsp:cNvPr id="0" name=""/>
        <dsp:cNvSpPr/>
      </dsp:nvSpPr>
      <dsp:spPr>
        <a:xfrm>
          <a:off x="61689" y="0"/>
          <a:ext cx="3519708" cy="226618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800100" rtl="0">
            <a:lnSpc>
              <a:spcPct val="90000"/>
            </a:lnSpc>
            <a:spcBef>
              <a:spcPct val="0"/>
            </a:spcBef>
            <a:spcAft>
              <a:spcPct val="35000"/>
            </a:spcAft>
          </a:pPr>
          <a:r>
            <a:rPr lang="en-US" sz="1800" b="1" kern="1200" smtClean="0"/>
            <a:t>Increasing Demand</a:t>
          </a:r>
          <a:endParaRPr lang="en-US" sz="1800" kern="1200"/>
        </a:p>
        <a:p>
          <a:pPr marL="114300" lvl="1" indent="-114300" algn="l" defTabSz="622300" rtl="0">
            <a:lnSpc>
              <a:spcPct val="90000"/>
            </a:lnSpc>
            <a:spcBef>
              <a:spcPct val="0"/>
            </a:spcBef>
            <a:spcAft>
              <a:spcPct val="15000"/>
            </a:spcAft>
            <a:buChar char="••"/>
          </a:pPr>
          <a:r>
            <a:rPr lang="en-US" sz="1400" kern="1200" dirty="0" smtClean="0"/>
            <a:t>International Energy Agency (IEA) World Energy Outlook forecasts increased energy demand with non OECD countries (primarily China) leading the way.</a:t>
          </a:r>
          <a:endParaRPr lang="en-US" sz="1400" kern="1200" dirty="0"/>
        </a:p>
      </dsp:txBody>
      <dsp:txXfrm>
        <a:off x="577138" y="331876"/>
        <a:ext cx="2488810" cy="16024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7016C-EE0A-407B-B121-C17EF73601E6}">
      <dsp:nvSpPr>
        <dsp:cNvPr id="0" name=""/>
        <dsp:cNvSpPr/>
      </dsp:nvSpPr>
      <dsp:spPr>
        <a:xfrm>
          <a:off x="76194" y="0"/>
          <a:ext cx="3714114" cy="268591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889000" rtl="0">
            <a:lnSpc>
              <a:spcPct val="90000"/>
            </a:lnSpc>
            <a:spcBef>
              <a:spcPct val="0"/>
            </a:spcBef>
            <a:spcAft>
              <a:spcPct val="35000"/>
            </a:spcAft>
          </a:pPr>
          <a:r>
            <a:rPr lang="en-US" sz="2000" b="1" kern="1200" dirty="0" smtClean="0"/>
            <a:t>Increasing Supply</a:t>
          </a:r>
          <a:endParaRPr lang="en-US" sz="2000" kern="1200" dirty="0"/>
        </a:p>
        <a:p>
          <a:pPr marL="114300" lvl="1" indent="-114300" algn="l" defTabSz="622300" rtl="0">
            <a:lnSpc>
              <a:spcPct val="90000"/>
            </a:lnSpc>
            <a:spcBef>
              <a:spcPct val="0"/>
            </a:spcBef>
            <a:spcAft>
              <a:spcPct val="15000"/>
            </a:spcAft>
            <a:buChar char="••"/>
          </a:pPr>
          <a:r>
            <a:rPr lang="en-US" sz="1400" kern="1200" dirty="0" smtClean="0"/>
            <a:t>US Energy Industry Associates (EIA) Early 2011 Outlook estimates 120+ years of gas reserves in the US and doubled their estimate from last year of recoverable unproved shale gas from 319 to 827 trillion ft</a:t>
          </a:r>
          <a:r>
            <a:rPr lang="en-US" sz="1400" kern="1200" baseline="30000" dirty="0" smtClean="0"/>
            <a:t>3 </a:t>
          </a:r>
          <a:r>
            <a:rPr lang="en-US" sz="1400" kern="1200" dirty="0" smtClean="0"/>
            <a:t>trillion. </a:t>
          </a:r>
          <a:endParaRPr lang="en-US" sz="1400" kern="1200" dirty="0"/>
        </a:p>
      </dsp:txBody>
      <dsp:txXfrm>
        <a:off x="620113" y="393344"/>
        <a:ext cx="2626276" cy="1899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554E3C-23D7-4BA4-9312-21C16B10C24C}">
      <dsp:nvSpPr>
        <dsp:cNvPr id="0" name=""/>
        <dsp:cNvSpPr/>
      </dsp:nvSpPr>
      <dsp:spPr>
        <a:xfrm>
          <a:off x="152396" y="226328"/>
          <a:ext cx="3505206" cy="213587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889000" rtl="0">
            <a:lnSpc>
              <a:spcPct val="90000"/>
            </a:lnSpc>
            <a:spcBef>
              <a:spcPct val="0"/>
            </a:spcBef>
            <a:spcAft>
              <a:spcPct val="35000"/>
            </a:spcAft>
          </a:pPr>
          <a:r>
            <a:rPr lang="en-US" sz="2000" b="1" kern="1200" dirty="0" smtClean="0"/>
            <a:t>Flat or Stable Pricing</a:t>
          </a:r>
          <a:endParaRPr lang="en-US" sz="2000" kern="1200" dirty="0"/>
        </a:p>
        <a:p>
          <a:pPr marL="114300" lvl="1" indent="-114300" algn="l" defTabSz="622300" rtl="0">
            <a:lnSpc>
              <a:spcPct val="90000"/>
            </a:lnSpc>
            <a:spcBef>
              <a:spcPct val="0"/>
            </a:spcBef>
            <a:spcAft>
              <a:spcPct val="15000"/>
            </a:spcAft>
            <a:buChar char="••"/>
          </a:pPr>
          <a:r>
            <a:rPr lang="en-US" sz="1400" kern="1200" dirty="0" smtClean="0"/>
            <a:t>Credit Suisse Commodity Group predicts that the substantial low-cost natural gas reserves will keep natural gas prices in check.</a:t>
          </a:r>
          <a:endParaRPr lang="en-US" sz="1400" kern="1200" dirty="0"/>
        </a:p>
      </dsp:txBody>
      <dsp:txXfrm>
        <a:off x="665722" y="539119"/>
        <a:ext cx="2478554" cy="15102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94F84-0D4D-4A52-A20F-4F2C30AE9889}">
      <dsp:nvSpPr>
        <dsp:cNvPr id="0" name=""/>
        <dsp:cNvSpPr/>
      </dsp:nvSpPr>
      <dsp:spPr>
        <a:xfrm>
          <a:off x="80581" y="200777"/>
          <a:ext cx="1987677" cy="198767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en-US" sz="1200" kern="1200" smtClean="0"/>
            <a:t>A significant gap / arbitrage exists between CNG and LNG compared to diesel or propane.</a:t>
          </a:r>
          <a:endParaRPr lang="en-US" sz="1200" kern="1200"/>
        </a:p>
      </dsp:txBody>
      <dsp:txXfrm>
        <a:off x="358139" y="435166"/>
        <a:ext cx="1146048" cy="1518897"/>
      </dsp:txXfrm>
    </dsp:sp>
    <dsp:sp modelId="{A15CF910-E565-426D-81BD-4FBDE4DA030B}">
      <dsp:nvSpPr>
        <dsp:cNvPr id="0" name=""/>
        <dsp:cNvSpPr/>
      </dsp:nvSpPr>
      <dsp:spPr>
        <a:xfrm>
          <a:off x="1513141" y="200777"/>
          <a:ext cx="1987677" cy="198767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en-US" sz="1200" kern="1200" dirty="0" smtClean="0"/>
            <a:t>CNG, on average, costs 42% less than diesel fuel on an energy equivalent basis and is expected to cost 50% less by 2035. </a:t>
          </a:r>
          <a:endParaRPr lang="en-US" sz="1200" kern="1200" dirty="0"/>
        </a:p>
      </dsp:txBody>
      <dsp:txXfrm>
        <a:off x="2077211" y="435166"/>
        <a:ext cx="1146048" cy="151889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866973-D5FC-4591-A99A-24015691573E}">
      <dsp:nvSpPr>
        <dsp:cNvPr id="0" name=""/>
        <dsp:cNvSpPr/>
      </dsp:nvSpPr>
      <dsp:spPr>
        <a:xfrm>
          <a:off x="159591" y="338804"/>
          <a:ext cx="786529" cy="786529"/>
        </a:xfrm>
        <a:prstGeom prst="ellipse">
          <a:avLst/>
        </a:prstGeom>
        <a:gradFill rotWithShape="0">
          <a:gsLst>
            <a:gs pos="0">
              <a:schemeClr val="accent1">
                <a:alpha val="50000"/>
                <a:hueOff val="0"/>
                <a:satOff val="0"/>
                <a:lumOff val="0"/>
                <a:alphaOff val="0"/>
                <a:shade val="51000"/>
                <a:satMod val="130000"/>
              </a:schemeClr>
            </a:gs>
            <a:gs pos="80000">
              <a:schemeClr val="accent1">
                <a:alpha val="50000"/>
                <a:hueOff val="0"/>
                <a:satOff val="0"/>
                <a:lumOff val="0"/>
                <a:alphaOff val="0"/>
                <a:shade val="93000"/>
                <a:satMod val="130000"/>
              </a:schemeClr>
            </a:gs>
            <a:gs pos="100000">
              <a:schemeClr val="accent1">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9799311D-DDF0-4EC9-B5AE-02C466E4D811}">
      <dsp:nvSpPr>
        <dsp:cNvPr id="0" name=""/>
        <dsp:cNvSpPr/>
      </dsp:nvSpPr>
      <dsp:spPr>
        <a:xfrm>
          <a:off x="604177" y="368291"/>
          <a:ext cx="4196422" cy="786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dirty="0" smtClean="0"/>
            <a:t>US has110,000 NGVs on roads today.  Over 12 million operating worldwide</a:t>
          </a:r>
          <a:endParaRPr lang="en-US" sz="1400" kern="1200" dirty="0"/>
        </a:p>
      </dsp:txBody>
      <dsp:txXfrm>
        <a:off x="604177" y="368291"/>
        <a:ext cx="4196422" cy="786529"/>
      </dsp:txXfrm>
    </dsp:sp>
    <dsp:sp modelId="{084890B6-503F-4C11-9CD9-CE5B535F1F2B}">
      <dsp:nvSpPr>
        <dsp:cNvPr id="0" name=""/>
        <dsp:cNvSpPr/>
      </dsp:nvSpPr>
      <dsp:spPr>
        <a:xfrm>
          <a:off x="238212" y="1266500"/>
          <a:ext cx="786529" cy="786529"/>
        </a:xfrm>
        <a:prstGeom prst="ellipse">
          <a:avLst/>
        </a:prstGeom>
        <a:gradFill rotWithShape="0">
          <a:gsLst>
            <a:gs pos="0">
              <a:schemeClr val="accent1">
                <a:alpha val="50000"/>
                <a:hueOff val="0"/>
                <a:satOff val="0"/>
                <a:lumOff val="0"/>
                <a:alphaOff val="0"/>
                <a:shade val="51000"/>
                <a:satMod val="130000"/>
              </a:schemeClr>
            </a:gs>
            <a:gs pos="80000">
              <a:schemeClr val="accent1">
                <a:alpha val="50000"/>
                <a:hueOff val="0"/>
                <a:satOff val="0"/>
                <a:lumOff val="0"/>
                <a:alphaOff val="0"/>
                <a:shade val="93000"/>
                <a:satMod val="130000"/>
              </a:schemeClr>
            </a:gs>
            <a:gs pos="100000">
              <a:schemeClr val="accent1">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5AB85C9E-8F98-4E0C-94A6-476B85DE1982}">
      <dsp:nvSpPr>
        <dsp:cNvPr id="0" name=""/>
        <dsp:cNvSpPr/>
      </dsp:nvSpPr>
      <dsp:spPr>
        <a:xfrm>
          <a:off x="601833" y="1266500"/>
          <a:ext cx="4196422" cy="786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dirty="0" smtClean="0"/>
            <a:t>~1,000 NGV fueling stations exist in the U.S., only about half of which are open to the public. </a:t>
          </a:r>
          <a:endParaRPr lang="en-US" sz="1400" kern="1200" dirty="0"/>
        </a:p>
      </dsp:txBody>
      <dsp:txXfrm>
        <a:off x="601833" y="1266500"/>
        <a:ext cx="4196422" cy="786529"/>
      </dsp:txXfrm>
    </dsp:sp>
    <dsp:sp modelId="{D90145D9-9BA2-4F1A-B2DD-D06D38EE8BDA}">
      <dsp:nvSpPr>
        <dsp:cNvPr id="0" name=""/>
        <dsp:cNvSpPr/>
      </dsp:nvSpPr>
      <dsp:spPr>
        <a:xfrm>
          <a:off x="228601" y="2272038"/>
          <a:ext cx="786529" cy="786529"/>
        </a:xfrm>
        <a:prstGeom prst="ellipse">
          <a:avLst/>
        </a:prstGeom>
        <a:gradFill rotWithShape="0">
          <a:gsLst>
            <a:gs pos="0">
              <a:schemeClr val="accent1">
                <a:alpha val="50000"/>
                <a:hueOff val="0"/>
                <a:satOff val="0"/>
                <a:lumOff val="0"/>
                <a:alphaOff val="0"/>
                <a:shade val="51000"/>
                <a:satMod val="130000"/>
              </a:schemeClr>
            </a:gs>
            <a:gs pos="80000">
              <a:schemeClr val="accent1">
                <a:alpha val="50000"/>
                <a:hueOff val="0"/>
                <a:satOff val="0"/>
                <a:lumOff val="0"/>
                <a:alphaOff val="0"/>
                <a:shade val="93000"/>
                <a:satMod val="130000"/>
              </a:schemeClr>
            </a:gs>
            <a:gs pos="100000">
              <a:schemeClr val="accent1">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667AD9A7-D3BE-4CB5-9EFD-F23E12435D18}">
      <dsp:nvSpPr>
        <dsp:cNvPr id="0" name=""/>
        <dsp:cNvSpPr/>
      </dsp:nvSpPr>
      <dsp:spPr>
        <a:xfrm>
          <a:off x="566079" y="2168114"/>
          <a:ext cx="4196422" cy="1008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dirty="0" smtClean="0"/>
            <a:t>Transit buses account for about 66% of all vehicular natural gas use.  Waste collection and transfer vehicles account for about 11 percent and are the fastest growing NGV segment.</a:t>
          </a:r>
          <a:endParaRPr lang="en-US" sz="1400" kern="1200" dirty="0"/>
        </a:p>
      </dsp:txBody>
      <dsp:txXfrm>
        <a:off x="566079" y="2168114"/>
        <a:ext cx="4196422" cy="1008739"/>
      </dsp:txXfrm>
    </dsp:sp>
    <dsp:sp modelId="{0ED5BCE7-2891-4AB7-91F5-B43303039C0B}">
      <dsp:nvSpPr>
        <dsp:cNvPr id="0" name=""/>
        <dsp:cNvSpPr/>
      </dsp:nvSpPr>
      <dsp:spPr>
        <a:xfrm>
          <a:off x="236096" y="3359990"/>
          <a:ext cx="786529" cy="786529"/>
        </a:xfrm>
        <a:prstGeom prst="ellipse">
          <a:avLst/>
        </a:prstGeom>
        <a:gradFill rotWithShape="0">
          <a:gsLst>
            <a:gs pos="0">
              <a:schemeClr val="accent1">
                <a:alpha val="50000"/>
                <a:hueOff val="0"/>
                <a:satOff val="0"/>
                <a:lumOff val="0"/>
                <a:alphaOff val="0"/>
                <a:shade val="51000"/>
                <a:satMod val="130000"/>
              </a:schemeClr>
            </a:gs>
            <a:gs pos="80000">
              <a:schemeClr val="accent1">
                <a:alpha val="50000"/>
                <a:hueOff val="0"/>
                <a:satOff val="0"/>
                <a:lumOff val="0"/>
                <a:alphaOff val="0"/>
                <a:shade val="93000"/>
                <a:satMod val="130000"/>
              </a:schemeClr>
            </a:gs>
            <a:gs pos="100000">
              <a:schemeClr val="accent1">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D49ADE0E-73D8-4D84-9C80-1DB041E61D3C}">
      <dsp:nvSpPr>
        <dsp:cNvPr id="0" name=""/>
        <dsp:cNvSpPr/>
      </dsp:nvSpPr>
      <dsp:spPr>
        <a:xfrm>
          <a:off x="604177" y="3356780"/>
          <a:ext cx="4196422" cy="934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9050" rIns="0" bIns="19050" numCol="1" spcCol="1270" anchor="ctr" anchorCtr="0">
          <a:noAutofit/>
        </a:bodyPr>
        <a:lstStyle/>
        <a:p>
          <a:pPr lvl="0" algn="l" defTabSz="666750" rtl="0">
            <a:lnSpc>
              <a:spcPct val="90000"/>
            </a:lnSpc>
            <a:spcBef>
              <a:spcPct val="0"/>
            </a:spcBef>
            <a:spcAft>
              <a:spcPct val="35000"/>
            </a:spcAft>
          </a:pPr>
          <a:r>
            <a:rPr lang="en-US" sz="1500" kern="1200" dirty="0" smtClean="0"/>
            <a:t>EIA predicts the amount of natural gas consumed in the US for vehicle use more than doubled between 2000 and 2009, now displacing more than 300 million diesel gallon equivalents each year.</a:t>
          </a:r>
          <a:endParaRPr lang="en-US" sz="1500" kern="1200" dirty="0"/>
        </a:p>
      </dsp:txBody>
      <dsp:txXfrm>
        <a:off x="604177" y="3356780"/>
        <a:ext cx="4196422" cy="934790"/>
      </dsp:txXfrm>
    </dsp:sp>
    <dsp:sp modelId="{168EA881-D967-4554-A110-5F411CACC238}">
      <dsp:nvSpPr>
        <dsp:cNvPr id="0" name=""/>
        <dsp:cNvSpPr/>
      </dsp:nvSpPr>
      <dsp:spPr>
        <a:xfrm>
          <a:off x="228601" y="4555672"/>
          <a:ext cx="786529" cy="786529"/>
        </a:xfrm>
        <a:prstGeom prst="ellipse">
          <a:avLst/>
        </a:prstGeom>
        <a:gradFill rotWithShape="0">
          <a:gsLst>
            <a:gs pos="0">
              <a:schemeClr val="accent1">
                <a:alpha val="50000"/>
                <a:hueOff val="0"/>
                <a:satOff val="0"/>
                <a:lumOff val="0"/>
                <a:alphaOff val="0"/>
                <a:shade val="51000"/>
                <a:satMod val="130000"/>
              </a:schemeClr>
            </a:gs>
            <a:gs pos="80000">
              <a:schemeClr val="accent1">
                <a:alpha val="50000"/>
                <a:hueOff val="0"/>
                <a:satOff val="0"/>
                <a:lumOff val="0"/>
                <a:alphaOff val="0"/>
                <a:shade val="93000"/>
                <a:satMod val="130000"/>
              </a:schemeClr>
            </a:gs>
            <a:gs pos="100000">
              <a:schemeClr val="accent1">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68CAD6B6-4AAD-4990-A4A5-8987FEFD864E}">
      <dsp:nvSpPr>
        <dsp:cNvPr id="0" name=""/>
        <dsp:cNvSpPr/>
      </dsp:nvSpPr>
      <dsp:spPr>
        <a:xfrm>
          <a:off x="604177" y="4555672"/>
          <a:ext cx="4196422" cy="786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dirty="0" smtClean="0"/>
            <a:t>The International Association of Natural Gas Vehicles estimates that there will be more than 50 million natural gas vehicles worldwide within the next 10 years, or about 9 percent of the world transportation fleets. </a:t>
          </a:r>
          <a:endParaRPr lang="en-US" sz="1400" kern="1200" dirty="0"/>
        </a:p>
      </dsp:txBody>
      <dsp:txXfrm>
        <a:off x="604177" y="4555672"/>
        <a:ext cx="4196422" cy="786529"/>
      </dsp:txXfrm>
    </dsp:sp>
    <dsp:sp modelId="{C88C912D-214A-4236-9E5C-3612C1E2617F}">
      <dsp:nvSpPr>
        <dsp:cNvPr id="0" name=""/>
        <dsp:cNvSpPr/>
      </dsp:nvSpPr>
      <dsp:spPr>
        <a:xfrm>
          <a:off x="238212" y="5651488"/>
          <a:ext cx="786529" cy="786529"/>
        </a:xfrm>
        <a:prstGeom prst="ellipse">
          <a:avLst/>
        </a:prstGeom>
        <a:gradFill rotWithShape="0">
          <a:gsLst>
            <a:gs pos="0">
              <a:schemeClr val="accent1">
                <a:alpha val="50000"/>
                <a:hueOff val="0"/>
                <a:satOff val="0"/>
                <a:lumOff val="0"/>
                <a:alphaOff val="0"/>
                <a:shade val="51000"/>
                <a:satMod val="130000"/>
              </a:schemeClr>
            </a:gs>
            <a:gs pos="80000">
              <a:schemeClr val="accent1">
                <a:alpha val="50000"/>
                <a:hueOff val="0"/>
                <a:satOff val="0"/>
                <a:lumOff val="0"/>
                <a:alphaOff val="0"/>
                <a:shade val="93000"/>
                <a:satMod val="130000"/>
              </a:schemeClr>
            </a:gs>
            <a:gs pos="100000">
              <a:schemeClr val="accent1">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sp>
    <dsp:sp modelId="{0A343BB6-5516-4876-8F86-7CA47CE26DA1}">
      <dsp:nvSpPr>
        <dsp:cNvPr id="0" name=""/>
        <dsp:cNvSpPr/>
      </dsp:nvSpPr>
      <dsp:spPr>
        <a:xfrm>
          <a:off x="604177" y="5625792"/>
          <a:ext cx="4196422" cy="786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dirty="0" smtClean="0"/>
            <a:t>Despite global growth trends, the US still lags the global market for overall penetration of natural gas vehicles due in part to the lack of developed refueling infrastructure.</a:t>
          </a:r>
          <a:endParaRPr lang="en-US" sz="1400" kern="1200" dirty="0"/>
        </a:p>
      </dsp:txBody>
      <dsp:txXfrm>
        <a:off x="604177" y="5625792"/>
        <a:ext cx="4196422" cy="78652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6CDCF-7FA0-477E-8674-04314694918A}" type="datetimeFigureOut">
              <a:rPr lang="en-US" smtClean="0"/>
              <a:t>4/5/2012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818E6-FB82-43CA-95D6-45A8D7899AFB}" type="slidenum">
              <a:rPr lang="en-US" smtClean="0"/>
              <a:t>‹#›</a:t>
            </a:fld>
            <a:endParaRPr lang="en-US"/>
          </a:p>
        </p:txBody>
      </p:sp>
    </p:spTree>
    <p:extLst>
      <p:ext uri="{BB962C8B-B14F-4D97-AF65-F5344CB8AC3E}">
        <p14:creationId xmlns:p14="http://schemas.microsoft.com/office/powerpoint/2010/main" val="3212316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8F4CD6B3-99FB-49B1-AD67-FC72C7000E43}" type="slidenum">
              <a:rPr lang="en-US" smtClean="0">
                <a:latin typeface="Arial" charset="0"/>
              </a:rPr>
              <a:pPr/>
              <a:t>6</a:t>
            </a:fld>
            <a:endParaRPr lang="en-US" smtClean="0">
              <a:latin typeface="Arial" charset="0"/>
            </a:endParaRP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581D7D-B37B-4D15-ABF9-1C587604BB86}" type="datetimeFigureOut">
              <a:rPr lang="en-US" smtClean="0"/>
              <a:t>4/5/2012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196249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581D7D-B37B-4D15-ABF9-1C587604BB86}" type="datetimeFigureOut">
              <a:rPr lang="en-US" smtClean="0"/>
              <a:t>4/5/2012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247442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581D7D-B37B-4D15-ABF9-1C587604BB86}" type="datetimeFigureOut">
              <a:rPr lang="en-US" smtClean="0"/>
              <a:t>4/5/2012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341940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581D7D-B37B-4D15-ABF9-1C587604BB86}" type="datetimeFigureOut">
              <a:rPr lang="en-US" smtClean="0"/>
              <a:t>4/5/2012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3763498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581D7D-B37B-4D15-ABF9-1C587604BB86}" type="datetimeFigureOut">
              <a:rPr lang="en-US" smtClean="0"/>
              <a:t>4/5/2012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503114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581D7D-B37B-4D15-ABF9-1C587604BB86}" type="datetimeFigureOut">
              <a:rPr lang="en-US" smtClean="0"/>
              <a:t>4/5/2012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138975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581D7D-B37B-4D15-ABF9-1C587604BB86}" type="datetimeFigureOut">
              <a:rPr lang="en-US" smtClean="0"/>
              <a:t>4/5/2012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2849167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581D7D-B37B-4D15-ABF9-1C587604BB86}" type="datetimeFigureOut">
              <a:rPr lang="en-US" smtClean="0"/>
              <a:t>4/5/2012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659487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581D7D-B37B-4D15-ABF9-1C587604BB86}" type="datetimeFigureOut">
              <a:rPr lang="en-US" smtClean="0"/>
              <a:t>4/5/2012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1097625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581D7D-B37B-4D15-ABF9-1C587604BB86}" type="datetimeFigureOut">
              <a:rPr lang="en-US" smtClean="0"/>
              <a:t>4/5/2012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416186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581D7D-B37B-4D15-ABF9-1C587604BB86}" type="datetimeFigureOut">
              <a:rPr lang="en-US" smtClean="0"/>
              <a:t>4/5/2012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A0EA3-E0E7-46ED-A69B-B7822150CFBA}" type="slidenum">
              <a:rPr lang="en-US" smtClean="0"/>
              <a:t>‹#›</a:t>
            </a:fld>
            <a:endParaRPr lang="en-US"/>
          </a:p>
        </p:txBody>
      </p:sp>
    </p:spTree>
    <p:extLst>
      <p:ext uri="{BB962C8B-B14F-4D97-AF65-F5344CB8AC3E}">
        <p14:creationId xmlns:p14="http://schemas.microsoft.com/office/powerpoint/2010/main" val="670168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81D7D-B37B-4D15-ABF9-1C587604BB86}" type="datetimeFigureOut">
              <a:rPr lang="en-US" smtClean="0"/>
              <a:t>4/5/2012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1A0EA3-E0E7-46ED-A69B-B7822150CFBA}" type="slidenum">
              <a:rPr lang="en-US" smtClean="0"/>
              <a:t>‹#›</a:t>
            </a:fld>
            <a:endParaRPr lang="en-US"/>
          </a:p>
        </p:txBody>
      </p:sp>
    </p:spTree>
    <p:extLst>
      <p:ext uri="{BB962C8B-B14F-4D97-AF65-F5344CB8AC3E}">
        <p14:creationId xmlns:p14="http://schemas.microsoft.com/office/powerpoint/2010/main" val="2013015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5.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13" Type="http://schemas.microsoft.com/office/2007/relationships/diagramDrawing" Target="../diagrams/drawing4.xml"/><Relationship Id="rId3" Type="http://schemas.openxmlformats.org/officeDocument/2006/relationships/image" Target="../media/image7.png"/><Relationship Id="rId7" Type="http://schemas.openxmlformats.org/officeDocument/2006/relationships/diagramColors" Target="../diagrams/colors3.xml"/><Relationship Id="rId12" Type="http://schemas.openxmlformats.org/officeDocument/2006/relationships/diagramColors" Target="../diagrams/colors4.xm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diagramQuickStyle" Target="../diagrams/quickStyle3.xml"/><Relationship Id="rId11" Type="http://schemas.openxmlformats.org/officeDocument/2006/relationships/diagramQuickStyle" Target="../diagrams/quickStyle4.xml"/><Relationship Id="rId5" Type="http://schemas.openxmlformats.org/officeDocument/2006/relationships/diagramLayout" Target="../diagrams/layout3.xml"/><Relationship Id="rId10" Type="http://schemas.openxmlformats.org/officeDocument/2006/relationships/diagramLayout" Target="../diagrams/layout4.xml"/><Relationship Id="rId4" Type="http://schemas.openxmlformats.org/officeDocument/2006/relationships/diagramData" Target="../diagrams/data3.xml"/><Relationship Id="rId9" Type="http://schemas.openxmlformats.org/officeDocument/2006/relationships/diagramData" Target="../diagrams/data4.xml"/></Relationships>
</file>

<file path=ppt/slides/_rels/slide5.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9.png"/><Relationship Id="rId7" Type="http://schemas.openxmlformats.org/officeDocument/2006/relationships/diagramColors" Target="../diagrams/colors5.xm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slideLayout" Target="../slideLayouts/slideLayout7.xml"/><Relationship Id="rId7" Type="http://schemas.openxmlformats.org/officeDocument/2006/relationships/diagramQuickStyle" Target="../diagrams/quickStyle6.xml"/><Relationship Id="rId12" Type="http://schemas.openxmlformats.org/officeDocument/2006/relationships/image" Target="../media/image11.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diagramLayout" Target="../diagrams/layout6.xml"/><Relationship Id="rId11" Type="http://schemas.openxmlformats.org/officeDocument/2006/relationships/image" Target="../media/image10.png"/><Relationship Id="rId5" Type="http://schemas.openxmlformats.org/officeDocument/2006/relationships/diagramData" Target="../diagrams/data6.xml"/><Relationship Id="rId10" Type="http://schemas.openxmlformats.org/officeDocument/2006/relationships/hyperlink" Target="http://www.ngvc.org/" TargetMode="External"/><Relationship Id="rId4" Type="http://schemas.openxmlformats.org/officeDocument/2006/relationships/notesSlide" Target="../notesSlides/notesSlide1.xml"/><Relationship Id="rId9" Type="http://schemas.microsoft.com/office/2007/relationships/diagramDrawing" Target="../diagrams/drawing6.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hyperlink" Target="http://www.wacleantech.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2133599"/>
            <a:ext cx="8077200" cy="4319644"/>
          </a:xfrm>
          <a:prstGeom prst="rect">
            <a:avLst/>
          </a:prstGeom>
          <a:noFill/>
        </p:spPr>
        <p:txBody>
          <a:bodyPr wrap="square" rtlCol="0">
            <a:spAutoFit/>
          </a:bodyPr>
          <a:lstStyle/>
          <a:p>
            <a:pPr algn="ctr"/>
            <a:r>
              <a:rPr lang="en-US" sz="2800" b="1" dirty="0">
                <a:solidFill>
                  <a:srgbClr val="1F497D"/>
                </a:solidFill>
                <a:latin typeface="Arial"/>
                <a:ea typeface="Calibri"/>
              </a:rPr>
              <a:t>Natural Gas: Has the </a:t>
            </a:r>
            <a:r>
              <a:rPr lang="en-US" sz="2800" b="1" dirty="0" err="1">
                <a:solidFill>
                  <a:srgbClr val="1F497D"/>
                </a:solidFill>
                <a:latin typeface="Arial"/>
                <a:ea typeface="Calibri"/>
              </a:rPr>
              <a:t>Cleantech</a:t>
            </a:r>
            <a:r>
              <a:rPr lang="en-US" sz="2800" b="1" dirty="0">
                <a:solidFill>
                  <a:srgbClr val="1F497D"/>
                </a:solidFill>
                <a:latin typeface="Arial"/>
                <a:ea typeface="Calibri"/>
              </a:rPr>
              <a:t> Game Changed?</a:t>
            </a:r>
            <a:endParaRPr lang="en-US" sz="2800" b="1" dirty="0">
              <a:ea typeface="Calibri"/>
            </a:endParaRPr>
          </a:p>
          <a:p>
            <a:pPr algn="ctr"/>
            <a:r>
              <a:rPr lang="en-US" dirty="0">
                <a:solidFill>
                  <a:srgbClr val="1F497D"/>
                </a:solidFill>
                <a:latin typeface="Arial"/>
                <a:ea typeface="Calibri"/>
              </a:rPr>
              <a:t> </a:t>
            </a:r>
            <a:endParaRPr lang="en-US" sz="900" dirty="0">
              <a:ea typeface="Calibri"/>
            </a:endParaRPr>
          </a:p>
          <a:p>
            <a:pPr algn="ctr"/>
            <a:r>
              <a:rPr lang="en-US" i="1" dirty="0">
                <a:solidFill>
                  <a:srgbClr val="1F497D"/>
                </a:solidFill>
                <a:latin typeface="Arial"/>
                <a:ea typeface="Calibri"/>
              </a:rPr>
              <a:t>April 5, 2012</a:t>
            </a:r>
            <a:endParaRPr lang="en-US" sz="900" i="1" dirty="0">
              <a:ea typeface="Calibri"/>
            </a:endParaRPr>
          </a:p>
          <a:p>
            <a:pPr algn="ctr"/>
            <a:r>
              <a:rPr lang="en-US" dirty="0">
                <a:solidFill>
                  <a:srgbClr val="1F497D"/>
                </a:solidFill>
                <a:latin typeface="Arial"/>
                <a:ea typeface="Calibri"/>
              </a:rPr>
              <a:t> </a:t>
            </a:r>
            <a:endParaRPr lang="en-US" sz="900" dirty="0">
              <a:ea typeface="Calibri"/>
            </a:endParaRPr>
          </a:p>
          <a:p>
            <a:pPr algn="ctr"/>
            <a:r>
              <a:rPr lang="en-US" sz="2400" dirty="0">
                <a:solidFill>
                  <a:srgbClr val="1F497D"/>
                </a:solidFill>
                <a:latin typeface="Arial"/>
                <a:ea typeface="Calibri"/>
              </a:rPr>
              <a:t>Kirt Montague, </a:t>
            </a:r>
            <a:r>
              <a:rPr lang="en-US" sz="2400" dirty="0" err="1">
                <a:solidFill>
                  <a:srgbClr val="1F497D"/>
                </a:solidFill>
                <a:latin typeface="Arial"/>
                <a:ea typeface="Calibri"/>
              </a:rPr>
              <a:t>NewPath</a:t>
            </a:r>
            <a:r>
              <a:rPr lang="en-US" sz="2400" dirty="0">
                <a:solidFill>
                  <a:srgbClr val="1F497D"/>
                </a:solidFill>
                <a:latin typeface="Arial"/>
                <a:ea typeface="Calibri"/>
              </a:rPr>
              <a:t> Energy Capital</a:t>
            </a:r>
            <a:endParaRPr lang="en-US" sz="2400" dirty="0">
              <a:ea typeface="Calibri"/>
            </a:endParaRPr>
          </a:p>
          <a:p>
            <a:pPr algn="ctr"/>
            <a:r>
              <a:rPr lang="en-US" sz="2400" dirty="0">
                <a:solidFill>
                  <a:srgbClr val="1F497D"/>
                </a:solidFill>
                <a:latin typeface="Arial"/>
                <a:ea typeface="Calibri"/>
              </a:rPr>
              <a:t>Dan </a:t>
            </a:r>
            <a:r>
              <a:rPr lang="en-US" sz="2400" dirty="0" err="1">
                <a:solidFill>
                  <a:srgbClr val="1F497D"/>
                </a:solidFill>
                <a:latin typeface="Arial"/>
                <a:ea typeface="Calibri"/>
              </a:rPr>
              <a:t>Kirschner</a:t>
            </a:r>
            <a:r>
              <a:rPr lang="en-US" sz="2400" dirty="0">
                <a:solidFill>
                  <a:srgbClr val="1F497D"/>
                </a:solidFill>
                <a:latin typeface="Arial"/>
                <a:ea typeface="Calibri"/>
              </a:rPr>
              <a:t>, Northwest Gas Association</a:t>
            </a:r>
            <a:endParaRPr lang="en-US" sz="2400" dirty="0">
              <a:ea typeface="Calibri"/>
            </a:endParaRPr>
          </a:p>
          <a:p>
            <a:pPr algn="ctr"/>
            <a:r>
              <a:rPr lang="en-US" sz="2400" dirty="0">
                <a:solidFill>
                  <a:srgbClr val="1F497D"/>
                </a:solidFill>
                <a:latin typeface="Arial"/>
                <a:ea typeface="Calibri"/>
              </a:rPr>
              <a:t>Jim </a:t>
            </a:r>
            <a:r>
              <a:rPr lang="en-US" sz="2400" dirty="0" err="1">
                <a:solidFill>
                  <a:srgbClr val="1F497D"/>
                </a:solidFill>
                <a:latin typeface="Arial"/>
                <a:ea typeface="Calibri"/>
              </a:rPr>
              <a:t>Mothersbaugh</a:t>
            </a:r>
            <a:r>
              <a:rPr lang="en-US" sz="2400" dirty="0">
                <a:solidFill>
                  <a:srgbClr val="1F497D"/>
                </a:solidFill>
                <a:latin typeface="Arial"/>
                <a:ea typeface="Calibri"/>
              </a:rPr>
              <a:t>, </a:t>
            </a:r>
            <a:r>
              <a:rPr lang="en-US" sz="2400" dirty="0" err="1">
                <a:solidFill>
                  <a:srgbClr val="1F497D"/>
                </a:solidFill>
                <a:latin typeface="Arial"/>
                <a:ea typeface="Calibri"/>
              </a:rPr>
              <a:t>WaterTectonics</a:t>
            </a:r>
            <a:endParaRPr lang="en-US" sz="2400" dirty="0">
              <a:ea typeface="Calibri"/>
            </a:endParaRPr>
          </a:p>
          <a:p>
            <a:pPr algn="ctr"/>
            <a:r>
              <a:rPr lang="en-US" sz="2400" dirty="0">
                <a:solidFill>
                  <a:srgbClr val="1F497D"/>
                </a:solidFill>
                <a:latin typeface="Arial"/>
                <a:ea typeface="Calibri"/>
              </a:rPr>
              <a:t>Garret </a:t>
            </a:r>
            <a:r>
              <a:rPr lang="en-US" sz="2400" dirty="0" err="1">
                <a:solidFill>
                  <a:srgbClr val="1F497D"/>
                </a:solidFill>
                <a:latin typeface="Arial"/>
                <a:ea typeface="Calibri"/>
              </a:rPr>
              <a:t>Alpers</a:t>
            </a:r>
            <a:r>
              <a:rPr lang="en-US" sz="2400" dirty="0">
                <a:solidFill>
                  <a:srgbClr val="1F497D"/>
                </a:solidFill>
                <a:latin typeface="Arial"/>
                <a:ea typeface="Calibri"/>
              </a:rPr>
              <a:t>, World CNG</a:t>
            </a:r>
            <a:endParaRPr lang="en-US" sz="2400" dirty="0">
              <a:ea typeface="Calibri"/>
            </a:endParaRPr>
          </a:p>
          <a:p>
            <a:pPr algn="ctr"/>
            <a:r>
              <a:rPr lang="en-US" sz="2400" dirty="0">
                <a:solidFill>
                  <a:srgbClr val="1F497D"/>
                </a:solidFill>
                <a:latin typeface="Arial"/>
                <a:ea typeface="Calibri"/>
              </a:rPr>
              <a:t>Jim Hansen, Ravenna Capital Management</a:t>
            </a:r>
            <a:endParaRPr lang="en-US" sz="2400" dirty="0">
              <a:ea typeface="Calibri"/>
            </a:endParaRPr>
          </a:p>
          <a:p>
            <a:pPr algn="ctr"/>
            <a:r>
              <a:rPr lang="en-US" sz="2400" dirty="0">
                <a:solidFill>
                  <a:srgbClr val="1F497D"/>
                </a:solidFill>
                <a:latin typeface="Arial"/>
                <a:ea typeface="Calibri"/>
              </a:rPr>
              <a:t> </a:t>
            </a:r>
            <a:endParaRPr lang="en-US" sz="2400" dirty="0">
              <a:ea typeface="Calibri"/>
            </a:endParaRPr>
          </a:p>
          <a:p>
            <a:pPr>
              <a:lnSpc>
                <a:spcPct val="115000"/>
              </a:lnSpc>
              <a:spcAft>
                <a:spcPts val="1000"/>
              </a:spcAft>
            </a:pPr>
            <a:r>
              <a:rPr lang="en-US" sz="900" dirty="0">
                <a:solidFill>
                  <a:srgbClr val="1F497D"/>
                </a:solidFill>
                <a:latin typeface="Arial"/>
                <a:ea typeface="Calibri"/>
              </a:rPr>
              <a:t/>
            </a:r>
            <a:br>
              <a:rPr lang="en-US" sz="900" dirty="0">
                <a:solidFill>
                  <a:srgbClr val="1F497D"/>
                </a:solidFill>
                <a:latin typeface="Arial"/>
                <a:ea typeface="Calibri"/>
              </a:rPr>
            </a:br>
            <a:r>
              <a:rPr lang="en-US" sz="900" dirty="0">
                <a:solidFill>
                  <a:srgbClr val="1F497D"/>
                </a:solidFill>
                <a:latin typeface="Arial"/>
                <a:ea typeface="Calibri"/>
              </a:rPr>
              <a:t> </a:t>
            </a:r>
            <a:endParaRPr lang="en-US" sz="900" dirty="0">
              <a:ea typeface="Calibri"/>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80999"/>
            <a:ext cx="6321425" cy="145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936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952" y="76200"/>
            <a:ext cx="7772400" cy="1066800"/>
          </a:xfrm>
        </p:spPr>
        <p:txBody>
          <a:bodyPr>
            <a:normAutofit/>
          </a:bodyPr>
          <a:lstStyle/>
          <a:p>
            <a:r>
              <a:rPr lang="en-US" sz="3600" b="1" dirty="0" smtClean="0">
                <a:solidFill>
                  <a:schemeClr val="tx2"/>
                </a:solidFill>
              </a:rPr>
              <a:t>Fundamental Shift in Energy Sector</a:t>
            </a:r>
            <a:endParaRPr lang="en-US" sz="3600" b="1" dirty="0">
              <a:solidFill>
                <a:schemeClr val="tx2"/>
              </a:solidFill>
            </a:endParaRPr>
          </a:p>
        </p:txBody>
      </p:sp>
      <p:pic>
        <p:nvPicPr>
          <p:cNvPr id="4" name="Content Placeholder 3" descr="16_graph"/>
          <p:cNvPicPr>
            <a:picLocks noGrp="1" noChangeAspect="1" noChangeArrowheads="1"/>
          </p:cNvPicPr>
          <p:nvPr>
            <p:ph idx="1"/>
          </p:nvPr>
        </p:nvPicPr>
        <p:blipFill>
          <a:blip r:embed="rId2" cstate="print"/>
          <a:srcRect/>
          <a:stretch>
            <a:fillRect/>
          </a:stretch>
        </p:blipFill>
        <p:spPr bwMode="auto">
          <a:xfrm>
            <a:off x="122273" y="3352800"/>
            <a:ext cx="3927401" cy="3002280"/>
          </a:xfrm>
          <a:prstGeom prst="rect">
            <a:avLst/>
          </a:prstGeom>
          <a:noFill/>
          <a:ln w="9525">
            <a:noFill/>
            <a:miter lim="800000"/>
            <a:headEnd/>
            <a:tailEnd/>
          </a:ln>
        </p:spPr>
      </p:pic>
      <p:graphicFrame>
        <p:nvGraphicFramePr>
          <p:cNvPr id="5" name="Content Placeholder 7"/>
          <p:cNvGraphicFramePr>
            <a:graphicFrameLocks/>
          </p:cNvGraphicFramePr>
          <p:nvPr>
            <p:extLst>
              <p:ext uri="{D42A27DB-BD31-4B8C-83A1-F6EECF244321}">
                <p14:modId xmlns:p14="http://schemas.microsoft.com/office/powerpoint/2010/main" val="2637842438"/>
              </p:ext>
            </p:extLst>
          </p:nvPr>
        </p:nvGraphicFramePr>
        <p:xfrm>
          <a:off x="4205287" y="3281660"/>
          <a:ext cx="4038600" cy="3124200"/>
        </p:xfrm>
        <a:graphic>
          <a:graphicData uri="http://schemas.openxmlformats.org/drawingml/2006/chart">
            <c:chart xmlns:c="http://schemas.openxmlformats.org/drawingml/2006/chart" xmlns:r="http://schemas.openxmlformats.org/officeDocument/2006/relationships" r:id="rId3"/>
          </a:graphicData>
        </a:graphic>
      </p:graphicFrame>
      <p:pic>
        <p:nvPicPr>
          <p:cNvPr id="7170" name="Picture 2" descr="C:\Users\kwmontague\Pictures\Natural Gas Facts\the-wall-street-journal-logo.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2135" y="1066800"/>
            <a:ext cx="4772025" cy="10382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90512" y="1905000"/>
            <a:ext cx="7848600" cy="1231106"/>
          </a:xfrm>
          <a:prstGeom prst="rect">
            <a:avLst/>
          </a:prstGeom>
          <a:noFill/>
        </p:spPr>
        <p:txBody>
          <a:bodyPr wrap="square" rtlCol="0">
            <a:spAutoFit/>
          </a:bodyPr>
          <a:lstStyle/>
          <a:p>
            <a:r>
              <a:rPr lang="en-US" sz="1400" dirty="0" smtClean="0">
                <a:latin typeface="Agency FB" pitchFamily="34" charset="0"/>
                <a:cs typeface="Arial" pitchFamily="34" charset="0"/>
              </a:rPr>
              <a:t>May 10, 2010</a:t>
            </a:r>
          </a:p>
          <a:p>
            <a:r>
              <a:rPr lang="en-US" sz="2400" b="1" dirty="0" smtClean="0">
                <a:latin typeface="Bookman Old Style" pitchFamily="18" charset="0"/>
                <a:cs typeface="FrankRuehl" pitchFamily="34" charset="-79"/>
              </a:rPr>
              <a:t>Shale Gas Will Rock the World</a:t>
            </a:r>
          </a:p>
          <a:p>
            <a:r>
              <a:rPr lang="en-US" i="1" dirty="0" smtClean="0">
                <a:latin typeface="Bookman Old Style" pitchFamily="18" charset="0"/>
              </a:rPr>
              <a:t>Huge discoveries of natural gas promise to shake up the energy markets and that’s just for starters.</a:t>
            </a:r>
            <a:endParaRPr lang="en-US" i="1" dirty="0">
              <a:latin typeface="Bookman Old Style" pitchFamily="18" charset="0"/>
            </a:endParaRPr>
          </a:p>
        </p:txBody>
      </p:sp>
      <p:sp>
        <p:nvSpPr>
          <p:cNvPr id="8" name="TextBox 7"/>
          <p:cNvSpPr txBox="1"/>
          <p:nvPr/>
        </p:nvSpPr>
        <p:spPr>
          <a:xfrm>
            <a:off x="1600200" y="6396335"/>
            <a:ext cx="831197" cy="461665"/>
          </a:xfrm>
          <a:prstGeom prst="rect">
            <a:avLst/>
          </a:prstGeom>
          <a:noFill/>
        </p:spPr>
        <p:txBody>
          <a:bodyPr wrap="square" rtlCol="0">
            <a:spAutoFit/>
          </a:bodyPr>
          <a:lstStyle/>
          <a:p>
            <a:r>
              <a:rPr lang="en-US" sz="2400" b="1" dirty="0" smtClean="0"/>
              <a:t>2003</a:t>
            </a:r>
            <a:endParaRPr lang="en-US" sz="2400" b="1" dirty="0"/>
          </a:p>
        </p:txBody>
      </p:sp>
      <p:sp>
        <p:nvSpPr>
          <p:cNvPr id="9" name="Rectangle 8"/>
          <p:cNvSpPr/>
          <p:nvPr/>
        </p:nvSpPr>
        <p:spPr>
          <a:xfrm>
            <a:off x="5976657" y="6396335"/>
            <a:ext cx="806631" cy="461665"/>
          </a:xfrm>
          <a:prstGeom prst="rect">
            <a:avLst/>
          </a:prstGeom>
        </p:spPr>
        <p:txBody>
          <a:bodyPr wrap="none">
            <a:spAutoFit/>
          </a:bodyPr>
          <a:lstStyle/>
          <a:p>
            <a:r>
              <a:rPr lang="en-US" sz="2400" b="1" dirty="0" smtClean="0"/>
              <a:t>2010</a:t>
            </a:r>
            <a:endParaRPr lang="en-US" sz="2400" b="1" dirty="0"/>
          </a:p>
        </p:txBody>
      </p:sp>
    </p:spTree>
    <p:extLst>
      <p:ext uri="{BB962C8B-B14F-4D97-AF65-F5344CB8AC3E}">
        <p14:creationId xmlns:p14="http://schemas.microsoft.com/office/powerpoint/2010/main" val="201070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cstate="print"/>
          <a:srcRect/>
          <a:stretch>
            <a:fillRect/>
          </a:stretch>
        </p:blipFill>
        <p:spPr bwMode="auto">
          <a:xfrm>
            <a:off x="108388" y="1116083"/>
            <a:ext cx="5386971" cy="2513584"/>
          </a:xfrm>
          <a:prstGeom prst="rect">
            <a:avLst/>
          </a:prstGeom>
          <a:noFill/>
          <a:ln w="9525">
            <a:noFill/>
            <a:miter lim="800000"/>
            <a:headEnd/>
            <a:tailEnd/>
          </a:ln>
        </p:spPr>
      </p:pic>
      <p:grpSp>
        <p:nvGrpSpPr>
          <p:cNvPr id="3" name="Group 2"/>
          <p:cNvGrpSpPr/>
          <p:nvPr/>
        </p:nvGrpSpPr>
        <p:grpSpPr>
          <a:xfrm>
            <a:off x="4279001" y="3323954"/>
            <a:ext cx="5838374" cy="3527244"/>
            <a:chOff x="1268140" y="5179851"/>
            <a:chExt cx="3631595" cy="1624733"/>
          </a:xfrm>
        </p:grpSpPr>
        <p:sp>
          <p:nvSpPr>
            <p:cNvPr id="4" name="Rectangle 115"/>
            <p:cNvSpPr>
              <a:spLocks noChangeArrowheads="1"/>
            </p:cNvSpPr>
            <p:nvPr/>
          </p:nvSpPr>
          <p:spPr bwMode="auto">
            <a:xfrm>
              <a:off x="1268140" y="6698257"/>
              <a:ext cx="3631595" cy="106327"/>
            </a:xfrm>
            <a:prstGeom prst="rect">
              <a:avLst/>
            </a:prstGeom>
            <a:noFill/>
            <a:ln w="9525" algn="ctr">
              <a:noFill/>
              <a:miter lim="800000"/>
              <a:headEnd/>
              <a:tailEnd/>
            </a:ln>
          </p:spPr>
          <p:txBody>
            <a:bodyPr wrap="square">
              <a:spAutoFit/>
            </a:bodyPr>
            <a:lstStyle/>
            <a:p>
              <a:r>
                <a:rPr lang="en-US" sz="900" i="1" dirty="0">
                  <a:solidFill>
                    <a:srgbClr val="5F5F5F"/>
                  </a:solidFill>
                  <a:latin typeface="Calibri" pitchFamily="34" charset="0"/>
                </a:rPr>
                <a:t>Source: International Energy Agency (IEA)  World Energy Outlook</a:t>
              </a:r>
              <a:r>
                <a:rPr lang="en-US" sz="500" i="1" dirty="0">
                  <a:solidFill>
                    <a:srgbClr val="5F5F5F"/>
                  </a:solidFill>
                  <a:latin typeface="Calibri" pitchFamily="34" charset="0"/>
                </a:rPr>
                <a:t> </a:t>
              </a:r>
              <a:r>
                <a:rPr lang="en-US" sz="900" i="1" dirty="0">
                  <a:solidFill>
                    <a:srgbClr val="5F5F5F"/>
                  </a:solidFill>
                  <a:latin typeface="Calibri" pitchFamily="34" charset="0"/>
                </a:rPr>
                <a:t>2010</a:t>
              </a:r>
            </a:p>
          </p:txBody>
        </p:sp>
        <p:pic>
          <p:nvPicPr>
            <p:cNvPr id="5" name="Picture 8"/>
            <p:cNvPicPr>
              <a:picLocks noChangeAspect="1" noChangeArrowheads="1"/>
            </p:cNvPicPr>
            <p:nvPr/>
          </p:nvPicPr>
          <p:blipFill>
            <a:blip r:embed="rId3" cstate="print"/>
            <a:srcRect/>
            <a:stretch>
              <a:fillRect/>
            </a:stretch>
          </p:blipFill>
          <p:spPr bwMode="auto">
            <a:xfrm>
              <a:off x="1634320" y="5408451"/>
              <a:ext cx="2387808" cy="1233764"/>
            </a:xfrm>
            <a:prstGeom prst="rect">
              <a:avLst/>
            </a:prstGeom>
            <a:noFill/>
            <a:ln w="9525">
              <a:noFill/>
              <a:miter lim="800000"/>
              <a:headEnd/>
              <a:tailEnd/>
            </a:ln>
          </p:spPr>
        </p:pic>
        <p:sp>
          <p:nvSpPr>
            <p:cNvPr id="6" name="Rectangle 3"/>
            <p:cNvSpPr>
              <a:spLocks noChangeArrowheads="1"/>
            </p:cNvSpPr>
            <p:nvPr/>
          </p:nvSpPr>
          <p:spPr bwMode="auto">
            <a:xfrm>
              <a:off x="1268140" y="5179851"/>
              <a:ext cx="3026135" cy="228600"/>
            </a:xfrm>
            <a:prstGeom prst="rect">
              <a:avLst/>
            </a:prstGeom>
            <a:solidFill>
              <a:schemeClr val="bg1"/>
            </a:solidFill>
            <a:ln w="9525">
              <a:noFill/>
              <a:miter lim="800000"/>
              <a:headEnd/>
              <a:tailEnd/>
            </a:ln>
          </p:spPr>
          <p:txBody>
            <a:bodyPr lIns="0" tIns="0" rIns="0" bIns="0"/>
            <a:lstStyle/>
            <a:p>
              <a:pPr marL="176653" indent="-176653" algn="ctr" defTabSz="914608">
                <a:lnSpc>
                  <a:spcPts val="1615"/>
                </a:lnSpc>
                <a:spcBef>
                  <a:spcPts val="538"/>
                </a:spcBef>
                <a:defRPr/>
              </a:pPr>
              <a:r>
                <a:rPr lang="en-US" sz="800" b="1" dirty="0">
                  <a:solidFill>
                    <a:srgbClr val="5F5F5F"/>
                  </a:solidFill>
                  <a:latin typeface="Calibri" pitchFamily="34" charset="0"/>
                  <a:cs typeface="Arial" pitchFamily="34" charset="0"/>
                </a:rPr>
                <a:t>International Crude Oil Price Estimates ($/Barrel)</a:t>
              </a:r>
            </a:p>
          </p:txBody>
        </p:sp>
      </p:grpSp>
      <p:graphicFrame>
        <p:nvGraphicFramePr>
          <p:cNvPr id="13" name="Diagram 12"/>
          <p:cNvGraphicFramePr/>
          <p:nvPr>
            <p:extLst>
              <p:ext uri="{D42A27DB-BD31-4B8C-83A1-F6EECF244321}">
                <p14:modId xmlns:p14="http://schemas.microsoft.com/office/powerpoint/2010/main" val="3929761063"/>
              </p:ext>
            </p:extLst>
          </p:nvPr>
        </p:nvGraphicFramePr>
        <p:xfrm>
          <a:off x="838200" y="3886200"/>
          <a:ext cx="3695217" cy="237769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p:cNvSpPr txBox="1"/>
          <p:nvPr/>
        </p:nvSpPr>
        <p:spPr>
          <a:xfrm>
            <a:off x="302835" y="253423"/>
            <a:ext cx="8307765" cy="630942"/>
          </a:xfrm>
          <a:prstGeom prst="rect">
            <a:avLst/>
          </a:prstGeom>
          <a:noFill/>
        </p:spPr>
        <p:txBody>
          <a:bodyPr wrap="square" rtlCol="0">
            <a:spAutoFit/>
          </a:bodyPr>
          <a:lstStyle/>
          <a:p>
            <a:pPr algn="r"/>
            <a:r>
              <a:rPr lang="en-US" sz="3500" b="1" dirty="0" smtClean="0">
                <a:solidFill>
                  <a:schemeClr val="tx2"/>
                </a:solidFill>
              </a:rPr>
              <a:t>Oil—Increasing Demand, Increasing Prices</a:t>
            </a:r>
            <a:endParaRPr lang="en-US" sz="3500" b="1" dirty="0">
              <a:solidFill>
                <a:schemeClr val="tx2"/>
              </a:solidFill>
            </a:endParaRPr>
          </a:p>
        </p:txBody>
      </p:sp>
      <p:sp>
        <p:nvSpPr>
          <p:cNvPr id="9" name="Rectangle 3"/>
          <p:cNvSpPr>
            <a:spLocks noChangeArrowheads="1"/>
          </p:cNvSpPr>
          <p:nvPr/>
        </p:nvSpPr>
        <p:spPr bwMode="auto">
          <a:xfrm>
            <a:off x="410948" y="838200"/>
            <a:ext cx="2126512" cy="356196"/>
          </a:xfrm>
          <a:prstGeom prst="rect">
            <a:avLst/>
          </a:prstGeom>
          <a:solidFill>
            <a:schemeClr val="bg1"/>
          </a:solidFill>
          <a:ln w="9525">
            <a:noFill/>
            <a:miter lim="800000"/>
            <a:headEnd/>
            <a:tailEnd/>
          </a:ln>
        </p:spPr>
        <p:txBody>
          <a:bodyPr lIns="0" tIns="0" rIns="0" bIns="0"/>
          <a:lstStyle/>
          <a:p>
            <a:pPr marL="196850" indent="-196850" algn="ctr" defTabSz="1019175">
              <a:spcBef>
                <a:spcPts val="0"/>
              </a:spcBef>
              <a:buFont typeface="Symbol" pitchFamily="18" charset="2"/>
              <a:buNone/>
              <a:defRPr/>
            </a:pPr>
            <a:r>
              <a:rPr lang="en-US" sz="900" b="1" dirty="0" smtClean="0">
                <a:solidFill>
                  <a:srgbClr val="5F5F5F"/>
                </a:solidFill>
                <a:latin typeface="Calibri" pitchFamily="34" charset="0"/>
                <a:cs typeface="Arial" pitchFamily="34" charset="0"/>
              </a:rPr>
              <a:t>World Primary Energy Demand</a:t>
            </a:r>
          </a:p>
          <a:p>
            <a:pPr marL="196850" indent="-196850" algn="ctr" defTabSz="1019175">
              <a:spcBef>
                <a:spcPts val="0"/>
              </a:spcBef>
              <a:buFont typeface="Symbol" pitchFamily="18" charset="2"/>
              <a:buNone/>
              <a:defRPr/>
            </a:pPr>
            <a:r>
              <a:rPr lang="en-US" sz="700" b="1" dirty="0" smtClean="0">
                <a:solidFill>
                  <a:srgbClr val="5F5F5F"/>
                </a:solidFill>
                <a:latin typeface="Calibri" pitchFamily="34" charset="0"/>
                <a:cs typeface="Arial" pitchFamily="34" charset="0"/>
              </a:rPr>
              <a:t>(Million Tons Oil Equivalent)</a:t>
            </a:r>
            <a:endParaRPr lang="en-US" sz="700" b="1" dirty="0">
              <a:solidFill>
                <a:srgbClr val="5F5F5F"/>
              </a:solidFill>
              <a:latin typeface="Calibri" pitchFamily="34" charset="0"/>
              <a:cs typeface="Arial" pitchFamily="34" charset="0"/>
            </a:endParaRPr>
          </a:p>
        </p:txBody>
      </p:sp>
      <p:graphicFrame>
        <p:nvGraphicFramePr>
          <p:cNvPr id="12" name="Diagram 11"/>
          <p:cNvGraphicFramePr/>
          <p:nvPr>
            <p:extLst>
              <p:ext uri="{D42A27DB-BD31-4B8C-83A1-F6EECF244321}">
                <p14:modId xmlns:p14="http://schemas.microsoft.com/office/powerpoint/2010/main" val="2215614437"/>
              </p:ext>
            </p:extLst>
          </p:nvPr>
        </p:nvGraphicFramePr>
        <p:xfrm>
          <a:off x="5257800" y="838199"/>
          <a:ext cx="3643087" cy="2266189"/>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874555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cstate="print"/>
          <a:srcRect/>
          <a:stretch>
            <a:fillRect/>
          </a:stretch>
        </p:blipFill>
        <p:spPr bwMode="auto">
          <a:xfrm>
            <a:off x="27710" y="1118625"/>
            <a:ext cx="5230090" cy="2786494"/>
          </a:xfrm>
          <a:prstGeom prst="rect">
            <a:avLst/>
          </a:prstGeom>
          <a:noFill/>
          <a:ln w="9525">
            <a:noFill/>
            <a:miter lim="800000"/>
            <a:headEnd/>
            <a:tailEnd/>
          </a:ln>
        </p:spPr>
      </p:pic>
      <p:pic>
        <p:nvPicPr>
          <p:cNvPr id="3" name="Picture 2"/>
          <p:cNvPicPr>
            <a:picLocks noChangeAspect="1" noChangeArrowheads="1"/>
          </p:cNvPicPr>
          <p:nvPr/>
        </p:nvPicPr>
        <p:blipFill>
          <a:blip r:embed="rId3" cstate="print"/>
          <a:srcRect/>
          <a:stretch>
            <a:fillRect/>
          </a:stretch>
        </p:blipFill>
        <p:spPr bwMode="auto">
          <a:xfrm>
            <a:off x="4300806" y="4267200"/>
            <a:ext cx="4729368" cy="2359930"/>
          </a:xfrm>
          <a:prstGeom prst="rect">
            <a:avLst/>
          </a:prstGeom>
          <a:noFill/>
          <a:ln w="9525">
            <a:noFill/>
            <a:miter lim="800000"/>
            <a:headEnd/>
            <a:tailEnd/>
          </a:ln>
        </p:spPr>
      </p:pic>
      <p:graphicFrame>
        <p:nvGraphicFramePr>
          <p:cNvPr id="8" name="Diagram 7"/>
          <p:cNvGraphicFramePr/>
          <p:nvPr>
            <p:extLst>
              <p:ext uri="{D42A27DB-BD31-4B8C-83A1-F6EECF244321}">
                <p14:modId xmlns:p14="http://schemas.microsoft.com/office/powerpoint/2010/main" val="1945603850"/>
              </p:ext>
            </p:extLst>
          </p:nvPr>
        </p:nvGraphicFramePr>
        <p:xfrm>
          <a:off x="5181600" y="1219201"/>
          <a:ext cx="3866503" cy="26859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9" name="Diagram 8"/>
          <p:cNvGraphicFramePr/>
          <p:nvPr>
            <p:extLst>
              <p:ext uri="{D42A27DB-BD31-4B8C-83A1-F6EECF244321}">
                <p14:modId xmlns:p14="http://schemas.microsoft.com/office/powerpoint/2010/main" val="2720062499"/>
              </p:ext>
            </p:extLst>
          </p:nvPr>
        </p:nvGraphicFramePr>
        <p:xfrm>
          <a:off x="304800" y="4038601"/>
          <a:ext cx="3810000" cy="258853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7" name="TextBox 6"/>
          <p:cNvSpPr txBox="1"/>
          <p:nvPr/>
        </p:nvSpPr>
        <p:spPr>
          <a:xfrm>
            <a:off x="265374" y="304800"/>
            <a:ext cx="8573826" cy="553998"/>
          </a:xfrm>
          <a:prstGeom prst="rect">
            <a:avLst/>
          </a:prstGeom>
          <a:noFill/>
        </p:spPr>
        <p:txBody>
          <a:bodyPr wrap="square" rtlCol="0">
            <a:spAutoFit/>
          </a:bodyPr>
          <a:lstStyle/>
          <a:p>
            <a:pPr algn="r"/>
            <a:r>
              <a:rPr lang="en-US" sz="3000" b="1" dirty="0" smtClean="0">
                <a:solidFill>
                  <a:schemeClr val="tx2"/>
                </a:solidFill>
              </a:rPr>
              <a:t>Natural Gas—Increasing Supply, Flat or Stable Pricing</a:t>
            </a:r>
            <a:endParaRPr lang="en-US" sz="3000" b="1" dirty="0">
              <a:solidFill>
                <a:schemeClr val="tx2"/>
              </a:solidFill>
            </a:endParaRPr>
          </a:p>
        </p:txBody>
      </p:sp>
    </p:spTree>
    <p:extLst>
      <p:ext uri="{BB962C8B-B14F-4D97-AF65-F5344CB8AC3E}">
        <p14:creationId xmlns:p14="http://schemas.microsoft.com/office/powerpoint/2010/main" val="2225074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1050743"/>
            <a:ext cx="5507242" cy="3083549"/>
          </a:xfrm>
          <a:prstGeom prst="rect">
            <a:avLst/>
          </a:prstGeom>
          <a:noFill/>
          <a:ln w="9525">
            <a:noFill/>
            <a:miter lim="800000"/>
            <a:headEnd/>
            <a:tailEnd/>
          </a:ln>
        </p:spPr>
      </p:pic>
      <p:pic>
        <p:nvPicPr>
          <p:cNvPr id="3" name="Picture 1"/>
          <p:cNvPicPr>
            <a:picLocks noChangeAspect="1" noChangeArrowheads="1"/>
          </p:cNvPicPr>
          <p:nvPr/>
        </p:nvPicPr>
        <p:blipFill>
          <a:blip r:embed="rId3" cstate="print"/>
          <a:srcRect/>
          <a:stretch>
            <a:fillRect/>
          </a:stretch>
        </p:blipFill>
        <p:spPr bwMode="auto">
          <a:xfrm>
            <a:off x="3998123" y="3657601"/>
            <a:ext cx="4688678" cy="2995748"/>
          </a:xfrm>
          <a:prstGeom prst="rect">
            <a:avLst/>
          </a:prstGeom>
          <a:noFill/>
          <a:ln w="9525">
            <a:noFill/>
            <a:miter lim="800000"/>
            <a:headEnd/>
            <a:tailEnd/>
          </a:ln>
        </p:spPr>
      </p:pic>
      <p:sp>
        <p:nvSpPr>
          <p:cNvPr id="4" name="TextBox 3"/>
          <p:cNvSpPr txBox="1"/>
          <p:nvPr/>
        </p:nvSpPr>
        <p:spPr>
          <a:xfrm>
            <a:off x="457200" y="4155384"/>
            <a:ext cx="3266571" cy="754053"/>
          </a:xfrm>
          <a:prstGeom prst="rect">
            <a:avLst/>
          </a:prstGeom>
          <a:noFill/>
        </p:spPr>
        <p:txBody>
          <a:bodyPr wrap="square" rtlCol="0">
            <a:spAutoFit/>
          </a:bodyPr>
          <a:lstStyle/>
          <a:p>
            <a:r>
              <a:rPr lang="en-US" sz="900" i="1" kern="0" dirty="0" smtClean="0">
                <a:solidFill>
                  <a:srgbClr val="666666"/>
                </a:solidFill>
                <a:ea typeface="+mn-ea"/>
              </a:rPr>
              <a:t>Notes:</a:t>
            </a:r>
          </a:p>
          <a:p>
            <a:pPr marL="171450" indent="-171450">
              <a:buClr>
                <a:schemeClr val="accent1"/>
              </a:buClr>
              <a:buFont typeface="Wingdings" pitchFamily="2" charset="2"/>
              <a:buChar char="Ø"/>
            </a:pPr>
            <a:r>
              <a:rPr lang="en-US" sz="900" i="1" kern="0" dirty="0" smtClean="0">
                <a:solidFill>
                  <a:srgbClr val="666666"/>
                </a:solidFill>
                <a:ea typeface="+mn-ea"/>
              </a:rPr>
              <a:t>Historical diesel price is No 2 distillate U.S average </a:t>
            </a:r>
            <a:endParaRPr lang="en-US" sz="900" i="1" kern="0" dirty="0">
              <a:solidFill>
                <a:srgbClr val="666666"/>
              </a:solidFill>
            </a:endParaRPr>
          </a:p>
          <a:p>
            <a:pPr marL="171450" indent="-171450">
              <a:buClr>
                <a:schemeClr val="accent1"/>
              </a:buClr>
              <a:buFont typeface="Wingdings" pitchFamily="2" charset="2"/>
              <a:buChar char="Ø"/>
            </a:pPr>
            <a:r>
              <a:rPr lang="en-US" sz="900" i="1" kern="0" dirty="0" smtClean="0">
                <a:solidFill>
                  <a:srgbClr val="666666"/>
                </a:solidFill>
                <a:ea typeface="+mn-ea"/>
              </a:rPr>
              <a:t>Diesel future price is estimated using the historic basis differential to crude oil, as applied to forward crude prices</a:t>
            </a:r>
          </a:p>
          <a:p>
            <a:endParaRPr lang="en-US" sz="700" dirty="0"/>
          </a:p>
        </p:txBody>
      </p:sp>
      <p:sp>
        <p:nvSpPr>
          <p:cNvPr id="5" name="Rectangle 3"/>
          <p:cNvSpPr>
            <a:spLocks noChangeArrowheads="1"/>
          </p:cNvSpPr>
          <p:nvPr/>
        </p:nvSpPr>
        <p:spPr bwMode="auto">
          <a:xfrm>
            <a:off x="937742" y="819286"/>
            <a:ext cx="2836628" cy="228600"/>
          </a:xfrm>
          <a:prstGeom prst="rect">
            <a:avLst/>
          </a:prstGeom>
          <a:noFill/>
          <a:ln w="9525">
            <a:noFill/>
            <a:miter lim="800000"/>
            <a:headEnd/>
            <a:tailEnd/>
          </a:ln>
        </p:spPr>
        <p:txBody>
          <a:bodyPr lIns="0" tIns="0" rIns="0" bIns="0"/>
          <a:lstStyle/>
          <a:p>
            <a:pPr marL="196850" indent="-196850" algn="ctr" defTabSz="1019175">
              <a:lnSpc>
                <a:spcPts val="1800"/>
              </a:lnSpc>
              <a:spcBef>
                <a:spcPts val="600"/>
              </a:spcBef>
              <a:buFont typeface="Symbol" pitchFamily="18" charset="2"/>
              <a:buNone/>
              <a:defRPr/>
            </a:pPr>
            <a:r>
              <a:rPr lang="en-US" sz="1100" b="1" dirty="0" smtClean="0">
                <a:solidFill>
                  <a:srgbClr val="5F5F5F"/>
                </a:solidFill>
                <a:latin typeface="Calibri" pitchFamily="34" charset="0"/>
                <a:cs typeface="Arial" pitchFamily="34" charset="0"/>
              </a:rPr>
              <a:t>Forecasted Fuel Price Differential – $/</a:t>
            </a:r>
            <a:r>
              <a:rPr lang="en-US" sz="1100" b="1" dirty="0" err="1" smtClean="0">
                <a:solidFill>
                  <a:srgbClr val="5F5F5F"/>
                </a:solidFill>
                <a:latin typeface="Calibri" pitchFamily="34" charset="0"/>
                <a:cs typeface="Arial" pitchFamily="34" charset="0"/>
              </a:rPr>
              <a:t>mmBTU</a:t>
            </a:r>
            <a:endParaRPr lang="en-US" sz="1100" b="1" dirty="0">
              <a:solidFill>
                <a:srgbClr val="5F5F5F"/>
              </a:solidFill>
              <a:latin typeface="Calibri" pitchFamily="34" charset="0"/>
              <a:cs typeface="Arial" pitchFamily="34" charset="0"/>
            </a:endParaRPr>
          </a:p>
        </p:txBody>
      </p:sp>
      <p:graphicFrame>
        <p:nvGraphicFramePr>
          <p:cNvPr id="9" name="Diagram 8"/>
          <p:cNvGraphicFramePr/>
          <p:nvPr>
            <p:extLst>
              <p:ext uri="{D42A27DB-BD31-4B8C-83A1-F6EECF244321}">
                <p14:modId xmlns:p14="http://schemas.microsoft.com/office/powerpoint/2010/main" val="29312366"/>
              </p:ext>
            </p:extLst>
          </p:nvPr>
        </p:nvGraphicFramePr>
        <p:xfrm>
          <a:off x="5410200" y="1192169"/>
          <a:ext cx="3581400" cy="23892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p:cNvSpPr txBox="1"/>
          <p:nvPr/>
        </p:nvSpPr>
        <p:spPr>
          <a:xfrm>
            <a:off x="3886201" y="256478"/>
            <a:ext cx="4343400" cy="677108"/>
          </a:xfrm>
          <a:prstGeom prst="rect">
            <a:avLst/>
          </a:prstGeom>
          <a:noFill/>
        </p:spPr>
        <p:txBody>
          <a:bodyPr wrap="square" rtlCol="0">
            <a:spAutoFit/>
          </a:bodyPr>
          <a:lstStyle/>
          <a:p>
            <a:pPr algn="r"/>
            <a:r>
              <a:rPr lang="en-US" sz="3800" b="1" dirty="0" smtClean="0">
                <a:solidFill>
                  <a:schemeClr val="tx2"/>
                </a:solidFill>
              </a:rPr>
              <a:t>Increasing Price Gap</a:t>
            </a:r>
            <a:endParaRPr lang="en-US" sz="3800" b="1" dirty="0">
              <a:solidFill>
                <a:schemeClr val="tx2"/>
              </a:solidFill>
            </a:endParaRPr>
          </a:p>
        </p:txBody>
      </p:sp>
    </p:spTree>
    <p:extLst>
      <p:ext uri="{BB962C8B-B14F-4D97-AF65-F5344CB8AC3E}">
        <p14:creationId xmlns:p14="http://schemas.microsoft.com/office/powerpoint/2010/main" val="604255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custDataLst>
              <p:tags r:id="rId2"/>
            </p:custDataLst>
          </p:nvPr>
        </p:nvSpPr>
        <p:spPr>
          <a:xfrm>
            <a:off x="685799" y="-152400"/>
            <a:ext cx="7487327" cy="828392"/>
          </a:xfrm>
        </p:spPr>
        <p:txBody>
          <a:bodyPr lIns="91238" tIns="45619" rIns="91238" bIns="45619">
            <a:noAutofit/>
          </a:bodyPr>
          <a:lstStyle/>
          <a:p>
            <a:pPr algn="r" eaLnBrk="1" hangingPunct="1"/>
            <a:r>
              <a:rPr lang="en-US" sz="3200" b="1" dirty="0" smtClean="0">
                <a:solidFill>
                  <a:schemeClr val="tx2"/>
                </a:solidFill>
                <a:latin typeface="+mn-lt"/>
              </a:rPr>
              <a:t>Growing Natural Gas Vehicle Market</a:t>
            </a:r>
          </a:p>
        </p:txBody>
      </p:sp>
      <p:graphicFrame>
        <p:nvGraphicFramePr>
          <p:cNvPr id="13" name="Diagram 12"/>
          <p:cNvGraphicFramePr/>
          <p:nvPr>
            <p:extLst>
              <p:ext uri="{D42A27DB-BD31-4B8C-83A1-F6EECF244321}">
                <p14:modId xmlns:p14="http://schemas.microsoft.com/office/powerpoint/2010/main" val="1966603472"/>
              </p:ext>
            </p:extLst>
          </p:nvPr>
        </p:nvGraphicFramePr>
        <p:xfrm>
          <a:off x="0" y="235425"/>
          <a:ext cx="4800600" cy="648701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TextBox 6"/>
          <p:cNvSpPr txBox="1"/>
          <p:nvPr/>
        </p:nvSpPr>
        <p:spPr>
          <a:xfrm>
            <a:off x="4523362" y="6448283"/>
            <a:ext cx="3858491" cy="359858"/>
          </a:xfrm>
          <a:prstGeom prst="rect">
            <a:avLst/>
          </a:prstGeom>
          <a:noFill/>
        </p:spPr>
        <p:txBody>
          <a:bodyPr wrap="square" lIns="82058" tIns="41029" rIns="82058" bIns="41029">
            <a:spAutoFit/>
          </a:bodyPr>
          <a:lstStyle/>
          <a:p>
            <a:pPr algn="r">
              <a:defRPr/>
            </a:pPr>
            <a:r>
              <a:rPr lang="en-US" sz="900" i="1" dirty="0">
                <a:latin typeface="Calibri" pitchFamily="34" charset="0"/>
                <a:cs typeface="Arial" pitchFamily="34" charset="0"/>
              </a:rPr>
              <a:t>Note 1: Natural Gas Vehicle Association (</a:t>
            </a:r>
            <a:r>
              <a:rPr lang="en-US" sz="900" i="1" dirty="0">
                <a:latin typeface="Calibri" pitchFamily="34" charset="0"/>
                <a:cs typeface="Arial" pitchFamily="34" charset="0"/>
                <a:hlinkClick r:id="rId10"/>
              </a:rPr>
              <a:t>http://www.ngvc.org</a:t>
            </a:r>
            <a:r>
              <a:rPr lang="en-US" sz="900" i="1" dirty="0">
                <a:latin typeface="Calibri" pitchFamily="34" charset="0"/>
                <a:cs typeface="Arial" pitchFamily="34" charset="0"/>
              </a:rPr>
              <a:t>)</a:t>
            </a:r>
          </a:p>
          <a:p>
            <a:pPr algn="r">
              <a:defRPr/>
            </a:pPr>
            <a:r>
              <a:rPr lang="en-US" sz="900" i="1" dirty="0">
                <a:latin typeface="Calibri" pitchFamily="34" charset="0"/>
                <a:cs typeface="Arial" pitchFamily="34" charset="0"/>
              </a:rPr>
              <a:t>Note 2: International Association of Natural  Gas Vehicles</a:t>
            </a:r>
          </a:p>
        </p:txBody>
      </p:sp>
      <p:pic>
        <p:nvPicPr>
          <p:cNvPr id="8" name="Chart 1"/>
          <p:cNvPicPr>
            <a:picLocks noChangeArrowheads="1"/>
          </p:cNvPicPr>
          <p:nvPr/>
        </p:nvPicPr>
        <p:blipFill>
          <a:blip r:embed="rId11" cstate="print"/>
          <a:srcRect/>
          <a:stretch>
            <a:fillRect/>
          </a:stretch>
        </p:blipFill>
        <p:spPr bwMode="auto">
          <a:xfrm>
            <a:off x="4648200" y="762001"/>
            <a:ext cx="4267200" cy="2579594"/>
          </a:xfrm>
          <a:prstGeom prst="rect">
            <a:avLst/>
          </a:prstGeom>
          <a:noFill/>
        </p:spPr>
      </p:pic>
      <p:pic>
        <p:nvPicPr>
          <p:cNvPr id="9" name="Picture 2"/>
          <p:cNvPicPr>
            <a:picLocks noChangeArrowheads="1"/>
          </p:cNvPicPr>
          <p:nvPr/>
        </p:nvPicPr>
        <p:blipFill>
          <a:blip r:embed="rId12" cstate="print"/>
          <a:srcRect/>
          <a:stretch>
            <a:fillRect/>
          </a:stretch>
        </p:blipFill>
        <p:spPr bwMode="auto">
          <a:xfrm>
            <a:off x="4724400" y="3857838"/>
            <a:ext cx="4191000" cy="2465987"/>
          </a:xfrm>
          <a:prstGeom prst="rect">
            <a:avLst/>
          </a:prstGeom>
          <a:noFill/>
        </p:spPr>
      </p:pic>
      <p:sp>
        <p:nvSpPr>
          <p:cNvPr id="10" name="TextBox 9"/>
          <p:cNvSpPr txBox="1"/>
          <p:nvPr/>
        </p:nvSpPr>
        <p:spPr>
          <a:xfrm>
            <a:off x="5257799" y="6298921"/>
            <a:ext cx="2915327" cy="298724"/>
          </a:xfrm>
          <a:prstGeom prst="rect">
            <a:avLst/>
          </a:prstGeom>
          <a:noFill/>
        </p:spPr>
        <p:txBody>
          <a:bodyPr wrap="square" lIns="82058" tIns="41029" rIns="82058" bIns="41029" rtlCol="0">
            <a:spAutoFit/>
          </a:bodyPr>
          <a:lstStyle/>
          <a:p>
            <a:pPr lvl="0"/>
            <a:r>
              <a:rPr lang="en-US" sz="700" i="1" dirty="0"/>
              <a:t>Source: International Association of Natural Gas Vehicles</a:t>
            </a:r>
          </a:p>
          <a:p>
            <a:endParaRPr lang="en-US" sz="700" dirty="0"/>
          </a:p>
        </p:txBody>
      </p:sp>
      <p:sp>
        <p:nvSpPr>
          <p:cNvPr id="11" name="TextBox 10"/>
          <p:cNvSpPr txBox="1"/>
          <p:nvPr/>
        </p:nvSpPr>
        <p:spPr>
          <a:xfrm>
            <a:off x="6048737" y="3329568"/>
            <a:ext cx="2915327" cy="298724"/>
          </a:xfrm>
          <a:prstGeom prst="rect">
            <a:avLst/>
          </a:prstGeom>
          <a:noFill/>
        </p:spPr>
        <p:txBody>
          <a:bodyPr wrap="square" lIns="82058" tIns="41029" rIns="82058" bIns="41029" rtlCol="0">
            <a:spAutoFit/>
          </a:bodyPr>
          <a:lstStyle/>
          <a:p>
            <a:pPr lvl="0"/>
            <a:r>
              <a:rPr lang="en-US" sz="700" i="1" dirty="0"/>
              <a:t>Source: International Association of Natural Gas Vehicles</a:t>
            </a:r>
          </a:p>
          <a:p>
            <a:endParaRPr lang="en-US" sz="700" dirty="0"/>
          </a:p>
        </p:txBody>
      </p:sp>
      <p:sp>
        <p:nvSpPr>
          <p:cNvPr id="12" name="Rectangle 11"/>
          <p:cNvSpPr/>
          <p:nvPr/>
        </p:nvSpPr>
        <p:spPr>
          <a:xfrm>
            <a:off x="5676978" y="3497980"/>
            <a:ext cx="2704875" cy="359858"/>
          </a:xfrm>
          <a:prstGeom prst="rect">
            <a:avLst/>
          </a:prstGeom>
        </p:spPr>
        <p:txBody>
          <a:bodyPr wrap="none" lIns="82058" tIns="41029" rIns="82058" bIns="41029">
            <a:spAutoFit/>
          </a:bodyPr>
          <a:lstStyle/>
          <a:p>
            <a:r>
              <a:rPr lang="en-US" sz="900" kern="0" dirty="0">
                <a:latin typeface="Calibri" pitchFamily="34" charset="0"/>
              </a:rPr>
              <a:t>Blue bars represent total growth since 2000 (21% p.a.)</a:t>
            </a:r>
          </a:p>
          <a:p>
            <a:r>
              <a:rPr lang="en-US" sz="900" kern="0" dirty="0">
                <a:latin typeface="Calibri" pitchFamily="34" charset="0"/>
              </a:rPr>
              <a:t>Red Bars denote projected growth from 2006</a:t>
            </a:r>
            <a:endParaRPr lang="en-US" sz="900" dirty="0"/>
          </a:p>
        </p:txBody>
      </p:sp>
    </p:spTree>
    <p:custDataLst>
      <p:tags r:id="rId1"/>
    </p:custDataLst>
    <p:extLst>
      <p:ext uri="{BB962C8B-B14F-4D97-AF65-F5344CB8AC3E}">
        <p14:creationId xmlns:p14="http://schemas.microsoft.com/office/powerpoint/2010/main" val="2603071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514600"/>
            <a:ext cx="6934200" cy="3185487"/>
          </a:xfrm>
          <a:prstGeom prst="rect">
            <a:avLst/>
          </a:prstGeom>
        </p:spPr>
        <p:txBody>
          <a:bodyPr wrap="square">
            <a:spAutoFit/>
          </a:bodyPr>
          <a:lstStyle/>
          <a:p>
            <a:pPr algn="ctr"/>
            <a:r>
              <a:rPr lang="en-US" sz="2400" dirty="0">
                <a:solidFill>
                  <a:srgbClr val="1F497D"/>
                </a:solidFill>
                <a:latin typeface="Arial"/>
                <a:ea typeface="Calibri"/>
              </a:rPr>
              <a:t>Our thanks to Dorsey &amp; Whitney for their support!</a:t>
            </a:r>
            <a:endParaRPr lang="en-US" sz="2400" dirty="0">
              <a:ea typeface="Calibri"/>
            </a:endParaRPr>
          </a:p>
          <a:p>
            <a:pPr algn="ctr"/>
            <a:r>
              <a:rPr lang="en-US" sz="2400" dirty="0">
                <a:solidFill>
                  <a:srgbClr val="1F497D"/>
                </a:solidFill>
                <a:latin typeface="Arial"/>
                <a:ea typeface="Calibri"/>
              </a:rPr>
              <a:t> </a:t>
            </a:r>
            <a:endParaRPr lang="en-US" sz="2400" dirty="0">
              <a:ea typeface="Calibri"/>
            </a:endParaRPr>
          </a:p>
          <a:p>
            <a:pPr algn="ctr"/>
            <a:r>
              <a:rPr lang="en-US" sz="2400" dirty="0">
                <a:solidFill>
                  <a:srgbClr val="1F497D"/>
                </a:solidFill>
                <a:latin typeface="Arial"/>
                <a:ea typeface="Calibri"/>
              </a:rPr>
              <a:t>Contact WCTA for information on Membership, Committees, and Sponsorship opportunities at (206) 389-8655, or visit </a:t>
            </a:r>
            <a:r>
              <a:rPr lang="en-US" sz="2400" u="sng" dirty="0">
                <a:solidFill>
                  <a:srgbClr val="0000FF"/>
                </a:solidFill>
                <a:latin typeface="Arial"/>
                <a:ea typeface="Calibri"/>
                <a:hlinkClick r:id="rId2"/>
              </a:rPr>
              <a:t>www.wacleantech.org</a:t>
            </a:r>
            <a:r>
              <a:rPr lang="en-US" sz="2400" dirty="0">
                <a:solidFill>
                  <a:srgbClr val="1F497D"/>
                </a:solidFill>
                <a:latin typeface="Arial"/>
                <a:ea typeface="Calibri"/>
              </a:rPr>
              <a:t> .</a:t>
            </a:r>
            <a:endParaRPr lang="en-US" sz="2400" dirty="0">
              <a:ea typeface="Calibri"/>
            </a:endParaRPr>
          </a:p>
          <a:p>
            <a:pPr algn="ctr"/>
            <a:r>
              <a:rPr lang="en-US" sz="2400" dirty="0">
                <a:solidFill>
                  <a:srgbClr val="1F497D"/>
                </a:solidFill>
                <a:latin typeface="Arial"/>
                <a:ea typeface="Calibri"/>
              </a:rPr>
              <a:t> </a:t>
            </a:r>
            <a:endParaRPr lang="en-US" sz="2400" dirty="0">
              <a:ea typeface="Calibri"/>
            </a:endParaRPr>
          </a:p>
          <a:p>
            <a:pPr algn="ctr"/>
            <a:r>
              <a:rPr lang="en-US" sz="2400" dirty="0">
                <a:solidFill>
                  <a:srgbClr val="1F497D"/>
                </a:solidFill>
                <a:latin typeface="Arial"/>
                <a:ea typeface="Calibri"/>
              </a:rPr>
              <a:t>Thank you and see you at our next event on May 3</a:t>
            </a:r>
            <a:r>
              <a:rPr lang="en-US" sz="2400" baseline="30000" dirty="0">
                <a:solidFill>
                  <a:srgbClr val="1F497D"/>
                </a:solidFill>
                <a:latin typeface="Arial"/>
                <a:ea typeface="Calibri"/>
              </a:rPr>
              <a:t>rd</a:t>
            </a:r>
            <a:endParaRPr lang="en-US" sz="2400" dirty="0">
              <a:ea typeface="Calibri"/>
            </a:endParaRPr>
          </a:p>
          <a:p>
            <a:r>
              <a:rPr lang="en-US" sz="900" dirty="0">
                <a:latin typeface="Arial"/>
                <a:ea typeface="Calibri"/>
              </a:rPr>
              <a:t> </a:t>
            </a:r>
            <a:endParaRPr lang="en-US" sz="900" dirty="0">
              <a:ea typeface="Calibri"/>
            </a:endParaRPr>
          </a:p>
        </p:txBody>
      </p:sp>
      <p:pic>
        <p:nvPicPr>
          <p:cNvPr id="3" name="Picture 2"/>
          <p:cNvPicPr/>
          <p:nvPr/>
        </p:nvPicPr>
        <p:blipFill>
          <a:blip r:embed="rId3">
            <a:extLst>
              <a:ext uri="{28A0092B-C50C-407E-A947-70E740481C1C}">
                <a14:useLocalDpi xmlns:a14="http://schemas.microsoft.com/office/drawing/2010/main" val="0"/>
              </a:ext>
            </a:extLst>
          </a:blip>
          <a:stretch>
            <a:fillRect/>
          </a:stretch>
        </p:blipFill>
        <p:spPr>
          <a:xfrm>
            <a:off x="990600" y="457200"/>
            <a:ext cx="7467600" cy="1600200"/>
          </a:xfrm>
          <a:prstGeom prst="rect">
            <a:avLst/>
          </a:prstGeom>
        </p:spPr>
      </p:pic>
    </p:spTree>
    <p:extLst>
      <p:ext uri="{BB962C8B-B14F-4D97-AF65-F5344CB8AC3E}">
        <p14:creationId xmlns:p14="http://schemas.microsoft.com/office/powerpoint/2010/main" val="9820300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PAGENUMBER" val="5"/>
</p:tagLst>
</file>

<file path=ppt/tags/tag2.xml><?xml version="1.0" encoding="utf-8"?>
<p:tagLst xmlns:a="http://schemas.openxmlformats.org/drawingml/2006/main" xmlns:r="http://schemas.openxmlformats.org/officeDocument/2006/relationships" xmlns:p="http://schemas.openxmlformats.org/presentationml/2006/main">
  <p:tag name="LEGALDAYONE" val="True"/>
  <p:tag name="PITCHBOOKPALETTE" val="3.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543</Words>
  <Application>Microsoft Office PowerPoint</Application>
  <PresentationFormat>On-screen Show (4:3)</PresentationFormat>
  <Paragraphs>59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Fundamental Shift in Energy Sector</vt:lpstr>
      <vt:lpstr>PowerPoint Presentation</vt:lpstr>
      <vt:lpstr>PowerPoint Presentation</vt:lpstr>
      <vt:lpstr>PowerPoint Presentation</vt:lpstr>
      <vt:lpstr>Growing Natural Gas Vehicle Market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kwmontague</dc:creator>
  <cp:lastModifiedBy>J. Thomas Ranken</cp:lastModifiedBy>
  <cp:revision>7</cp:revision>
  <dcterms:created xsi:type="dcterms:W3CDTF">2012-02-01T05:45:42Z</dcterms:created>
  <dcterms:modified xsi:type="dcterms:W3CDTF">2012-04-05T20:07:18Z</dcterms:modified>
</cp:coreProperties>
</file>