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notesMasterIdLst>
    <p:notesMasterId r:id="rId11"/>
  </p:notesMasterIdLst>
  <p:handoutMasterIdLst>
    <p:handoutMasterId r:id="rId12"/>
  </p:handoutMasterIdLst>
  <p:sldIdLst>
    <p:sldId id="256" r:id="rId5"/>
    <p:sldId id="296" r:id="rId6"/>
    <p:sldId id="304" r:id="rId7"/>
    <p:sldId id="305" r:id="rId8"/>
    <p:sldId id="271" r:id="rId9"/>
    <p:sldId id="306" r:id="rId10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A417F7C-91DF-464B-94E9-770F6354C417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C5C379A-E0CF-43C8-847E-20B4FEBA52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9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03D2E2D-C1B2-43A3-82B7-32CA0814FA9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456A242-A8B7-46E5-94DF-86264D8937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1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11CE9-7BA7-4C5B-B944-CA4451D22A40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FC5E-1015-4C4D-A8AA-F277EAD70EF0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CC19867-F8B7-449D-ACDB-1177B141F18D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9FC83-1D4E-423E-BBB5-D1E83B46575A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Confidential and Proprietary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EBC856-92B3-4C2A-9088-24405988257D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Confidential and Proprietary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CC646E-4E9B-4113-B856-5C0C42FD7198}" type="datetime1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Confidential and Proprietary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A1B76F-003C-4C8D-B6D2-3DB0C4E77F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295400"/>
          </a:xfrm>
        </p:spPr>
        <p:txBody>
          <a:bodyPr anchor="ctr" anchorCtr="1">
            <a:normAutofit/>
          </a:bodyPr>
          <a:lstStyle/>
          <a:p>
            <a:r>
              <a:rPr lang="en-US" dirty="0" smtClean="0"/>
              <a:t>E</a:t>
            </a:r>
            <a:r>
              <a:rPr lang="en-US" sz="4000" dirty="0" smtClean="0"/>
              <a:t>nergy</a:t>
            </a:r>
            <a:r>
              <a:rPr lang="en-US" dirty="0" smtClean="0"/>
              <a:t> Storage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2057400"/>
            <a:ext cx="64008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i="1" dirty="0"/>
          </a:p>
        </p:txBody>
      </p:sp>
      <p:pic>
        <p:nvPicPr>
          <p:cNvPr id="9" name="Picture 8" descr="PUD34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5562600"/>
            <a:ext cx="1562100" cy="597742"/>
          </a:xfrm>
          <a:prstGeom prst="rect">
            <a:avLst/>
          </a:prstGeom>
        </p:spPr>
      </p:pic>
      <p:pic>
        <p:nvPicPr>
          <p:cNvPr id="23554" name="Picture 2" descr="http://t0.gstatic.com/images?q=tbn:ANd9GcT6Kj5G1np3w64HroA5ajeF8UISSssKwMY7PvWFPGDMnnI42j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124200"/>
            <a:ext cx="3733800" cy="27013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41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Energy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Storage is a potentially useful tool across a wide range of both energy and power needs</a:t>
            </a:r>
          </a:p>
          <a:p>
            <a:pPr lvl="1"/>
            <a:r>
              <a:rPr lang="en-US" dirty="0" smtClean="0"/>
              <a:t>Variable energy resource integration</a:t>
            </a:r>
          </a:p>
          <a:p>
            <a:pPr lvl="1"/>
            <a:r>
              <a:rPr lang="en-US" dirty="0" smtClean="0"/>
              <a:t>Peak shaving</a:t>
            </a:r>
          </a:p>
          <a:p>
            <a:pPr lvl="1"/>
            <a:r>
              <a:rPr lang="en-US" dirty="0" smtClean="0"/>
              <a:t>Volt/VAR support</a:t>
            </a:r>
          </a:p>
          <a:p>
            <a:pPr lvl="1"/>
            <a:r>
              <a:rPr lang="en-US" dirty="0" smtClean="0"/>
              <a:t>Infrastructure upgrade deferral </a:t>
            </a:r>
          </a:p>
          <a:p>
            <a:pPr lvl="1"/>
            <a:r>
              <a:rPr lang="en-US" dirty="0" smtClean="0"/>
              <a:t>Frequency regulation</a:t>
            </a:r>
          </a:p>
          <a:p>
            <a:pPr lvl="1"/>
            <a:r>
              <a:rPr lang="en-US" dirty="0" smtClean="0"/>
              <a:t>Etc.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Large scale hydro and pumped hydro storage facilities have dominated the storage landscape</a:t>
            </a:r>
          </a:p>
          <a:p>
            <a:endParaRPr lang="en-US" dirty="0" smtClean="0"/>
          </a:p>
          <a:p>
            <a:r>
              <a:rPr lang="en-US" dirty="0" smtClean="0"/>
              <a:t>Batteries are beginning to enable smaller and more modular/scalable energy storage systems</a:t>
            </a:r>
          </a:p>
        </p:txBody>
      </p:sp>
    </p:spTree>
    <p:extLst>
      <p:ext uri="{BB962C8B-B14F-4D97-AF65-F5344CB8AC3E}">
        <p14:creationId xmlns:p14="http://schemas.microsoft.com/office/powerpoint/2010/main" val="320977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Wind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B76F-003C-4C8D-B6D2-3DB0C4E77FE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399" y="1600200"/>
            <a:ext cx="6584055" cy="47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Variability of Wind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B76F-003C-4C8D-B6D2-3DB0C4E77FE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6416234" cy="4758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818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Wind Oversupply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5105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Northwest Wind Integration Forum</a:t>
            </a:r>
          </a:p>
          <a:p>
            <a:pPr lvl="1"/>
            <a:r>
              <a:rPr lang="en-US" dirty="0" smtClean="0"/>
              <a:t>Recommended continuing analysis of potential improvements to the John Keys Pump-Generating Plant (Banks Lake hydro storage)</a:t>
            </a:r>
          </a:p>
          <a:p>
            <a:pPr lvl="1"/>
            <a:r>
              <a:rPr lang="en-US" dirty="0" smtClean="0"/>
              <a:t>Evaluated the costs of other energy storage options to be too high, particularly given the narrow spread between on and off peak power in recent years (~$10/</a:t>
            </a:r>
            <a:r>
              <a:rPr lang="en-US" dirty="0" err="1" smtClean="0"/>
              <a:t>MWh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76400"/>
            <a:ext cx="29527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77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lectricitystorage.org/images/uploads/static_content/technology/technology_resources/ratings_lar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5215498" cy="3810000"/>
          </a:xfrm>
          <a:prstGeom prst="rect">
            <a:avLst/>
          </a:prstGeom>
          <a:noFill/>
        </p:spPr>
      </p:pic>
      <p:pic>
        <p:nvPicPr>
          <p:cNvPr id="1028" name="Picture 4" descr="http://www.electricitystorage.org/images/uploads/static_content/technology/technology_resources/capital-cost_larg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5250" y="3200400"/>
            <a:ext cx="5238750" cy="3657600"/>
          </a:xfrm>
          <a:prstGeom prst="rect">
            <a:avLst/>
          </a:prstGeom>
          <a:noFill/>
        </p:spPr>
      </p:pic>
      <p:pic>
        <p:nvPicPr>
          <p:cNvPr id="1030" name="Picture 6" descr="http://www.electricitystorage.org/images/uploads/static_content/technology/technology_resources/life-efficiency_larg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8634" y="0"/>
            <a:ext cx="4335366" cy="3200400"/>
          </a:xfrm>
          <a:prstGeom prst="rect">
            <a:avLst/>
          </a:prstGeom>
          <a:noFill/>
        </p:spPr>
      </p:pic>
      <p:pic>
        <p:nvPicPr>
          <p:cNvPr id="1032" name="Picture 8" descr="http://www.electricitystorage.org/images/uploads/static_content/technology/technology_resources/cycle_larg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40407"/>
            <a:ext cx="3962400" cy="3017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777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459CD7A07E3A49A67EACB99DAD0D91" ma:contentTypeVersion="0" ma:contentTypeDescription="Create a new document." ma:contentTypeScope="" ma:versionID="8baaa4e86b15319956ab1842d7d0875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AB214CC7-686A-4E4A-8031-2981B046AC4C}">
  <ds:schemaRefs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14C1613-15DC-49B1-89F9-F07F1A737E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4AE030-4EE9-4593-AC88-1452B6B2F6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9097</TotalTime>
  <Words>124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Energy Storage</vt:lpstr>
      <vt:lpstr>Grid Energy Storage</vt:lpstr>
      <vt:lpstr>Growth of Wind</vt:lpstr>
      <vt:lpstr>Variability of Wind</vt:lpstr>
      <vt:lpstr>Wind Oversupply Management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Partner Meeting 2-28-12</dc:title>
  <dc:creator>David Kaplan</dc:creator>
  <cp:lastModifiedBy>J. Thomas Ranken</cp:lastModifiedBy>
  <cp:revision>281</cp:revision>
  <dcterms:created xsi:type="dcterms:W3CDTF">2011-10-19T21:15:06Z</dcterms:created>
  <dcterms:modified xsi:type="dcterms:W3CDTF">2012-07-27T20:32:58Z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0x010100DC459CD7A07E3A49A67EACB99DAD0D91</vt:lpwstr>
  </property>
</Properties>
</file>