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7"/>
  </p:notesMasterIdLst>
  <p:sldIdLst>
    <p:sldId id="383" r:id="rId2"/>
    <p:sldId id="384" r:id="rId3"/>
    <p:sldId id="391" r:id="rId4"/>
    <p:sldId id="385" r:id="rId5"/>
    <p:sldId id="346" r:id="rId6"/>
    <p:sldId id="392" r:id="rId7"/>
    <p:sldId id="396" r:id="rId8"/>
    <p:sldId id="400" r:id="rId9"/>
    <p:sldId id="325" r:id="rId10"/>
    <p:sldId id="404" r:id="rId11"/>
    <p:sldId id="310" r:id="rId12"/>
    <p:sldId id="403" r:id="rId13"/>
    <p:sldId id="362" r:id="rId14"/>
    <p:sldId id="397" r:id="rId15"/>
    <p:sldId id="373" r:id="rId16"/>
    <p:sldId id="351" r:id="rId17"/>
    <p:sldId id="406" r:id="rId18"/>
    <p:sldId id="326" r:id="rId19"/>
    <p:sldId id="386" r:id="rId20"/>
    <p:sldId id="387" r:id="rId21"/>
    <p:sldId id="390" r:id="rId22"/>
    <p:sldId id="336" r:id="rId23"/>
    <p:sldId id="337" r:id="rId24"/>
    <p:sldId id="388" r:id="rId25"/>
    <p:sldId id="389" r:id="rId26"/>
    <p:sldId id="363" r:id="rId27"/>
    <p:sldId id="344" r:id="rId28"/>
    <p:sldId id="349" r:id="rId29"/>
    <p:sldId id="343" r:id="rId30"/>
    <p:sldId id="350" r:id="rId31"/>
    <p:sldId id="321" r:id="rId32"/>
    <p:sldId id="352" r:id="rId33"/>
    <p:sldId id="398" r:id="rId34"/>
    <p:sldId id="332" r:id="rId35"/>
    <p:sldId id="399" r:id="rId36"/>
    <p:sldId id="353" r:id="rId37"/>
    <p:sldId id="293" r:id="rId38"/>
    <p:sldId id="394" r:id="rId39"/>
    <p:sldId id="401" r:id="rId40"/>
    <p:sldId id="408" r:id="rId41"/>
    <p:sldId id="375" r:id="rId42"/>
    <p:sldId id="405" r:id="rId43"/>
    <p:sldId id="377" r:id="rId44"/>
    <p:sldId id="372" r:id="rId45"/>
    <p:sldId id="402" r:id="rId46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1pPr>
    <a:lvl2pPr marL="457200" algn="l" defTabSz="449263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2pPr>
    <a:lvl3pPr marL="914400" algn="l" defTabSz="449263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3pPr>
    <a:lvl4pPr marL="1371600" algn="l" defTabSz="449263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4pPr>
    <a:lvl5pPr marL="1828800" algn="l" defTabSz="449263" rtl="0" fontAlgn="base">
      <a:lnSpc>
        <a:spcPct val="74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CC00"/>
    <a:srgbClr val="FFFF66"/>
    <a:srgbClr val="FFFF00"/>
    <a:srgbClr val="FF9900"/>
    <a:srgbClr val="F8F8F8"/>
    <a:srgbClr val="99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936" autoAdjust="0"/>
    <p:restoredTop sz="94660"/>
  </p:normalViewPr>
  <p:slideViewPr>
    <p:cSldViewPr>
      <p:cViewPr varScale="1">
        <p:scale>
          <a:sx n="73" d="100"/>
          <a:sy n="73" d="100"/>
        </p:scale>
        <p:origin x="-90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4813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340F5E1-C7A0-4A4F-B033-E2AEFB770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93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3" rIns="91402" bIns="45703" anchor="b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fld id="{F94C2769-CB52-427A-ADF2-B76C1179D4FE}" type="slidenum">
              <a:rPr lang="en-US" sz="1200">
                <a:solidFill>
                  <a:schemeClr val="tx1"/>
                </a:solidFill>
                <a:cs typeface="Arial" charset="0"/>
              </a:rPr>
              <a:pPr algn="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2" tIns="45703" rIns="91402" bIns="45703"/>
          <a:lstStyle/>
          <a:p>
            <a:pPr defTabSz="914400"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defTabSz="91281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91281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91281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91281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91281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91281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91281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91281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91281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</a:pPr>
            <a:fld id="{8001C324-4B16-4E27-8B2B-444C7DB26DC4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 algn="r">
                <a:lnSpc>
                  <a:spcPct val="100000"/>
                </a:lnSpc>
                <a:buClrTx/>
                <a:buSzTx/>
                <a:buFontTx/>
                <a:buNone/>
              </a:pPr>
              <a:t>28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3" tIns="45706" rIns="91413" bIns="45706"/>
          <a:lstStyle/>
          <a:p>
            <a:pPr defTabSz="912813"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0D42FE8-344E-4594-87E1-EFA398013346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100000"/>
                </a:lnSpc>
              </a:pPr>
              <a:t>34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66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599FD262-D842-4703-8ACF-D7840A80B630}" type="slidenum">
              <a:rPr lang="en-GB">
                <a:solidFill>
                  <a:srgbClr val="000000"/>
                </a:solidFill>
                <a:ea typeface="Arial Unicode MS" pitchFamily="34" charset="-128"/>
              </a:rPr>
              <a:pPr eaLnBrk="1" hangingPunct="1"/>
              <a:t>37</a:t>
            </a:fld>
            <a:endParaRPr lang="en-GB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AB0500A4-9B6E-4462-ACC5-9DD26D8E88F5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lnSpc>
                  <a:spcPct val="100000"/>
                </a:lnSpc>
              </a:pPr>
              <a:t>38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32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67237" cy="342741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59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9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8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97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-180975" y="0"/>
            <a:ext cx="9144000" cy="68580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762125" y="188913"/>
            <a:ext cx="5257800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9999"/>
              </a:buClr>
              <a:defRPr/>
            </a:pPr>
            <a:r>
              <a:rPr lang="en-GB" sz="3200" b="1" smtClean="0">
                <a:solidFill>
                  <a:srgbClr val="333399"/>
                </a:solidFill>
                <a:latin typeface="Tahoma" pitchFamily="34" charset="0"/>
              </a:rPr>
              <a:t>Investing in Tomorrow</a:t>
            </a:r>
          </a:p>
        </p:txBody>
      </p:sp>
      <p:sp>
        <p:nvSpPr>
          <p:cNvPr id="1028" name="Line 14"/>
          <p:cNvSpPr>
            <a:spLocks noChangeShapeType="1"/>
          </p:cNvSpPr>
          <p:nvPr userDrawn="1"/>
        </p:nvSpPr>
        <p:spPr bwMode="auto">
          <a:xfrm>
            <a:off x="107950" y="6453188"/>
            <a:ext cx="87122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177800" y="6308725"/>
            <a:ext cx="84978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WCTA October 5</a:t>
            </a:r>
            <a:r>
              <a:rPr lang="en-US" baseline="30000"/>
              <a:t>th</a:t>
            </a:r>
            <a:r>
              <a:rPr lang="en-US"/>
              <a:t> 2011							WRSI Consulting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ＭＳ Ｐゴシック" pitchFamily="-65" charset="-128"/>
          <a:cs typeface="+mj-cs"/>
        </a:defRPr>
      </a:lvl1pPr>
      <a:lvl2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-65" charset="0"/>
          <a:ea typeface="ＭＳ Ｐゴシック" pitchFamily="-65" charset="-128"/>
        </a:defRPr>
      </a:lvl2pPr>
      <a:lvl3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-65" charset="0"/>
          <a:ea typeface="ＭＳ Ｐゴシック" pitchFamily="-65" charset="-128"/>
        </a:defRPr>
      </a:lvl3pPr>
      <a:lvl4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-65" charset="0"/>
          <a:ea typeface="ＭＳ Ｐゴシック" pitchFamily="-65" charset="-128"/>
        </a:defRPr>
      </a:lvl4pPr>
      <a:lvl5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-65" charset="0"/>
          <a:ea typeface="ＭＳ Ｐゴシック" pitchFamily="-65" charset="-128"/>
        </a:defRPr>
      </a:lvl5pPr>
      <a:lvl6pPr marL="4572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65" charset="0"/>
        <a:defRPr sz="4400">
          <a:solidFill>
            <a:srgbClr val="000000"/>
          </a:solidFill>
          <a:latin typeface="Arial" pitchFamily="-65" charset="0"/>
        </a:defRPr>
      </a:lvl6pPr>
      <a:lvl7pPr marL="9144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65" charset="0"/>
        <a:defRPr sz="4400">
          <a:solidFill>
            <a:srgbClr val="000000"/>
          </a:solidFill>
          <a:latin typeface="Arial" pitchFamily="-65" charset="0"/>
        </a:defRPr>
      </a:lvl7pPr>
      <a:lvl8pPr marL="13716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65" charset="0"/>
        <a:defRPr sz="4400">
          <a:solidFill>
            <a:srgbClr val="000000"/>
          </a:solidFill>
          <a:latin typeface="Arial" pitchFamily="-65" charset="0"/>
        </a:defRPr>
      </a:lvl8pPr>
      <a:lvl9pPr marL="18288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65" charset="0"/>
        <a:defRPr sz="4400">
          <a:solidFill>
            <a:srgbClr val="000000"/>
          </a:solidFill>
          <a:latin typeface="Arial" pitchFamily="-65" charset="0"/>
        </a:defRPr>
      </a:lvl9pPr>
    </p:titleStyle>
    <p:bodyStyle>
      <a:lvl1pPr marL="334963" indent="-334963" algn="l" defTabSz="449263" rtl="0" eaLnBrk="0" fontAlgn="base" hangingPunct="0">
        <a:lnSpc>
          <a:spcPct val="7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1pPr>
      <a:lvl2pPr marL="735013" indent="-277813" algn="l" defTabSz="449263" rtl="0" eaLnBrk="0" fontAlgn="base" hangingPunct="0">
        <a:lnSpc>
          <a:spcPct val="7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ＭＳ Ｐゴシック" pitchFamily="-65" charset="-128"/>
        </a:defRPr>
      </a:lvl2pPr>
      <a:lvl3pPr marL="1143000" indent="-228600" algn="l" defTabSz="449263" rtl="0" eaLnBrk="0" fontAlgn="base" hangingPunct="0">
        <a:lnSpc>
          <a:spcPct val="7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pitchFamily="-65" charset="-128"/>
        </a:defRPr>
      </a:lvl3pPr>
      <a:lvl4pPr marL="1600200" indent="-228600" algn="l" defTabSz="449263" rtl="0" eaLnBrk="0" fontAlgn="base" hangingPunct="0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pitchFamily="-65" charset="-128"/>
        </a:defRPr>
      </a:lvl4pPr>
      <a:lvl5pPr marL="2057400" indent="-228600" algn="l" defTabSz="449263" rtl="0" eaLnBrk="0" fontAlgn="base" hangingPunct="0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ＭＳ Ｐゴシック" pitchFamily="-65" charset="-128"/>
        </a:defRPr>
      </a:lvl5pPr>
      <a:lvl6pPr marL="25146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65" charset="0"/>
        <a:buChar char="»"/>
        <a:defRPr sz="2000">
          <a:solidFill>
            <a:srgbClr val="000000"/>
          </a:solidFill>
          <a:latin typeface="+mn-lt"/>
          <a:ea typeface="ＭＳ Ｐゴシック" pitchFamily="-65" charset="-128"/>
        </a:defRPr>
      </a:lvl6pPr>
      <a:lvl7pPr marL="29718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65" charset="0"/>
        <a:buChar char="»"/>
        <a:defRPr sz="2000">
          <a:solidFill>
            <a:srgbClr val="000000"/>
          </a:solidFill>
          <a:latin typeface="+mn-lt"/>
          <a:ea typeface="ＭＳ Ｐゴシック" pitchFamily="-65" charset="-128"/>
        </a:defRPr>
      </a:lvl7pPr>
      <a:lvl8pPr marL="34290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65" charset="0"/>
        <a:buChar char="»"/>
        <a:defRPr sz="2000">
          <a:solidFill>
            <a:srgbClr val="000000"/>
          </a:solidFill>
          <a:latin typeface="+mn-lt"/>
          <a:ea typeface="ＭＳ Ｐゴシック" pitchFamily="-65" charset="-128"/>
        </a:defRPr>
      </a:lvl8pPr>
      <a:lvl9pPr marL="38862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65" charset="0"/>
        <a:buChar char="»"/>
        <a:defRPr sz="2000"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ourcewast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6" y="1052736"/>
            <a:ext cx="8819483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492375"/>
            <a:ext cx="8229600" cy="1728788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b="1" smtClean="0">
                <a:solidFill>
                  <a:srgbClr val="FFFF00"/>
                </a:solidFill>
              </a:rPr>
              <a:t>Redefining Waste…</a:t>
            </a:r>
            <a:br>
              <a:rPr lang="en-US" b="1" smtClean="0">
                <a:solidFill>
                  <a:srgbClr val="FFFF00"/>
                </a:solidFill>
              </a:rPr>
            </a:br>
            <a:r>
              <a:rPr lang="en-US" b="1" smtClean="0">
                <a:solidFill>
                  <a:srgbClr val="FFFF00"/>
                </a:solidFill>
              </a:rPr>
              <a:t>as a Resource?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0"/>
            <a:ext cx="8893175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95% of Pacific Northwest’s waste is landfilled</a:t>
            </a:r>
            <a:r>
              <a:rPr lang="en-US" sz="4800" b="1" smtClean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60575"/>
            <a:ext cx="8820150" cy="4392613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64000"/>
              </a:lnSpc>
              <a:buFont typeface="Arial" charset="0"/>
              <a:buNone/>
            </a:pPr>
            <a:endParaRPr lang="en-US" sz="800" smtClean="0">
              <a:solidFill>
                <a:srgbClr val="FFFF00"/>
              </a:solidFill>
            </a:endParaRP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Least Sustainable Solution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Minimal GHG reductions (even if best practices are used) 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Very limited energy recovery (and short term – only)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Limited recycling (if any)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Release of toxins (just a matter of time)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Groundwater contamination (just a matter of time)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smtClean="0">
                <a:solidFill>
                  <a:srgbClr val="FFFF00"/>
                </a:solidFill>
              </a:rPr>
              <a:t>Escalating costs (fees now – tax money later)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FontTx/>
              <a:buChar char="-"/>
            </a:pPr>
            <a:r>
              <a:rPr lang="en-US" sz="2400" b="1" smtClean="0">
                <a:solidFill>
                  <a:srgbClr val="FFFF00"/>
                </a:solidFill>
              </a:rPr>
              <a:t>Limited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25538"/>
            <a:ext cx="8229600" cy="790575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b="1" smtClean="0">
                <a:solidFill>
                  <a:srgbClr val="FFFF66"/>
                </a:solidFill>
              </a:rPr>
              <a:t>Translates into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29600" cy="3455987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100s of bypassed jobs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Long term liability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1,000,000s of MW Lost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10</a:t>
            </a:r>
            <a:r>
              <a:rPr lang="en-US" baseline="30000" smtClean="0">
                <a:solidFill>
                  <a:srgbClr val="FFFF00"/>
                </a:solidFill>
              </a:rPr>
              <a:t>s</a:t>
            </a:r>
            <a:r>
              <a:rPr lang="en-US" smtClean="0">
                <a:solidFill>
                  <a:srgbClr val="FFFF00"/>
                </a:solidFill>
              </a:rPr>
              <a:t> of thousands of tons of metals lost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628775"/>
            <a:ext cx="6985000" cy="439261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4963" indent="-334963">
              <a:spcBef>
                <a:spcPts val="800"/>
              </a:spcBef>
            </a:pPr>
            <a:r>
              <a:rPr lang="en-US" sz="3600" b="1" smtClean="0">
                <a:solidFill>
                  <a:srgbClr val="FFFF00"/>
                </a:solidFill>
              </a:rPr>
              <a:t>Zero Waste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=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Utopian Concept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/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Zero Waste to Landfill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=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Achievable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>(Germany 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31744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31744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7444">
                                            <p:txEl>
                                              <p:char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build="p" animBg="1"/>
      <p:bldP spid="317444" grpId="1" build="allAtOnce" animBg="1"/>
      <p:bldP spid="317444" grpId="2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Germany 1990-2011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3600" b="1" u="sng" smtClean="0">
                <a:solidFill>
                  <a:srgbClr val="FFFF00"/>
                </a:solidFill>
              </a:rPr>
              <a:t>Added &gt;300,000 Jobs</a:t>
            </a:r>
          </a:p>
          <a:p>
            <a:pPr>
              <a:lnSpc>
                <a:spcPct val="64000"/>
              </a:lnSpc>
            </a:pPr>
            <a:r>
              <a:rPr lang="en-US" smtClean="0">
                <a:solidFill>
                  <a:srgbClr val="FFFF00"/>
                </a:solidFill>
              </a:rPr>
              <a:t>Annual Turnover of 70 Billion Euro</a:t>
            </a:r>
          </a:p>
          <a:p>
            <a:pPr>
              <a:lnSpc>
                <a:spcPct val="64000"/>
              </a:lnSpc>
            </a:pPr>
            <a:r>
              <a:rPr lang="en-US" smtClean="0">
                <a:solidFill>
                  <a:srgbClr val="FFFF00"/>
                </a:solidFill>
              </a:rPr>
              <a:t>GHG Reductions of 30-60 million tons annually</a:t>
            </a:r>
          </a:p>
          <a:p>
            <a:pPr>
              <a:lnSpc>
                <a:spcPct val="64000"/>
              </a:lnSpc>
            </a:pPr>
            <a:endParaRPr lang="en-US" smtClean="0">
              <a:solidFill>
                <a:srgbClr val="FFFF00"/>
              </a:solidFill>
            </a:endParaRPr>
          </a:p>
          <a:p>
            <a:pPr>
              <a:lnSpc>
                <a:spcPct val="64000"/>
              </a:lnSpc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Built on Foundation: </a:t>
            </a:r>
          </a:p>
          <a:p>
            <a:pPr>
              <a:lnSpc>
                <a:spcPct val="64000"/>
              </a:lnSpc>
            </a:pPr>
            <a:r>
              <a:rPr lang="en-US" smtClean="0">
                <a:solidFill>
                  <a:srgbClr val="FFFF00"/>
                </a:solidFill>
              </a:rPr>
              <a:t>Strong Political Will, </a:t>
            </a:r>
          </a:p>
          <a:p>
            <a:pPr>
              <a:lnSpc>
                <a:spcPct val="70000"/>
              </a:lnSpc>
            </a:pPr>
            <a:r>
              <a:rPr lang="en-US" smtClean="0">
                <a:solidFill>
                  <a:srgbClr val="FFFF00"/>
                </a:solidFill>
              </a:rPr>
              <a:t>Focus on Science and Long Term Economic and Environmental Modeling </a:t>
            </a:r>
          </a:p>
          <a:p>
            <a:pPr>
              <a:lnSpc>
                <a:spcPct val="70000"/>
              </a:lnSpc>
            </a:pPr>
            <a:r>
              <a:rPr lang="en-US" smtClean="0">
                <a:solidFill>
                  <a:srgbClr val="FFFF00"/>
                </a:solidFill>
              </a:rPr>
              <a:t>Protection of (and investment in) Assets &amp; doing something about growing Liability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836613"/>
            <a:ext cx="7772400" cy="395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smtClean="0"/>
              <a:t>Germany’s System to Resource Recovery</a:t>
            </a:r>
          </a:p>
        </p:txBody>
      </p:sp>
      <p:sp>
        <p:nvSpPr>
          <p:cNvPr id="16387" name="AutoShape 3"/>
          <p:cNvSpPr>
            <a:spLocks noChangeAspect="1" noChangeArrowheads="1" noTextEdit="1"/>
          </p:cNvSpPr>
          <p:nvPr/>
        </p:nvSpPr>
        <p:spPr bwMode="auto">
          <a:xfrm>
            <a:off x="755650" y="2713038"/>
            <a:ext cx="38100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152650" y="3349625"/>
            <a:ext cx="3175" cy="1588"/>
          </a:xfrm>
          <a:custGeom>
            <a:avLst/>
            <a:gdLst>
              <a:gd name="T0" fmla="*/ 0 w 2"/>
              <a:gd name="T1" fmla="*/ 0 h 1"/>
              <a:gd name="T2" fmla="*/ 1588 w 2"/>
              <a:gd name="T3" fmla="*/ 0 h 1"/>
              <a:gd name="T4" fmla="*/ 1588 w 2"/>
              <a:gd name="T5" fmla="*/ 1588 h 1"/>
              <a:gd name="T6" fmla="*/ 1588 w 2"/>
              <a:gd name="T7" fmla="*/ 1588 h 1"/>
              <a:gd name="T8" fmla="*/ 3175 w 2"/>
              <a:gd name="T9" fmla="*/ 1588 h 1"/>
              <a:gd name="T10" fmla="*/ 3175 w 2"/>
              <a:gd name="T11" fmla="*/ 0 h 1"/>
              <a:gd name="T12" fmla="*/ 3175 w 2"/>
              <a:gd name="T13" fmla="*/ 0 h 1"/>
              <a:gd name="T14" fmla="*/ 3175 w 2"/>
              <a:gd name="T15" fmla="*/ 0 h 1"/>
              <a:gd name="T16" fmla="*/ 3175 w 2"/>
              <a:gd name="T17" fmla="*/ 0 h 1"/>
              <a:gd name="T18" fmla="*/ 0 w 2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2171700" y="33416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1588 h 2"/>
              <a:gd name="T4" fmla="*/ 0 w 2"/>
              <a:gd name="T5" fmla="*/ 1588 h 2"/>
              <a:gd name="T6" fmla="*/ 0 w 2"/>
              <a:gd name="T7" fmla="*/ 1588 h 2"/>
              <a:gd name="T8" fmla="*/ 0 w 2"/>
              <a:gd name="T9" fmla="*/ 1588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1588 h 2"/>
              <a:gd name="T16" fmla="*/ 1588 w 2"/>
              <a:gd name="T17" fmla="*/ 1588 h 2"/>
              <a:gd name="T18" fmla="*/ 1588 w 2"/>
              <a:gd name="T19" fmla="*/ 1588 h 2"/>
              <a:gd name="T20" fmla="*/ 1588 w 2"/>
              <a:gd name="T21" fmla="*/ 1588 h 2"/>
              <a:gd name="T22" fmla="*/ 1588 w 2"/>
              <a:gd name="T23" fmla="*/ 0 h 2"/>
              <a:gd name="T24" fmla="*/ 0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2176463" y="33353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587 w 1"/>
              <a:gd name="T5" fmla="*/ 0 h 1"/>
              <a:gd name="T6" fmla="*/ 1587 w 1"/>
              <a:gd name="T7" fmla="*/ 1587 h 1"/>
              <a:gd name="T8" fmla="*/ 1587 w 1"/>
              <a:gd name="T9" fmla="*/ 1587 h 1"/>
              <a:gd name="T10" fmla="*/ 1587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176463" y="3335338"/>
            <a:ext cx="1587" cy="15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2174875" y="3336925"/>
            <a:ext cx="6350" cy="6350"/>
          </a:xfrm>
          <a:custGeom>
            <a:avLst/>
            <a:gdLst>
              <a:gd name="T0" fmla="*/ 3175 w 4"/>
              <a:gd name="T1" fmla="*/ 0 h 4"/>
              <a:gd name="T2" fmla="*/ 3175 w 4"/>
              <a:gd name="T3" fmla="*/ 1588 h 4"/>
              <a:gd name="T4" fmla="*/ 4763 w 4"/>
              <a:gd name="T5" fmla="*/ 1588 h 4"/>
              <a:gd name="T6" fmla="*/ 4763 w 4"/>
              <a:gd name="T7" fmla="*/ 4763 h 4"/>
              <a:gd name="T8" fmla="*/ 1588 w 4"/>
              <a:gd name="T9" fmla="*/ 4763 h 4"/>
              <a:gd name="T10" fmla="*/ 1588 w 4"/>
              <a:gd name="T11" fmla="*/ 3175 h 4"/>
              <a:gd name="T12" fmla="*/ 1588 w 4"/>
              <a:gd name="T13" fmla="*/ 3175 h 4"/>
              <a:gd name="T14" fmla="*/ 1588 w 4"/>
              <a:gd name="T15" fmla="*/ 1588 h 4"/>
              <a:gd name="T16" fmla="*/ 1588 w 4"/>
              <a:gd name="T17" fmla="*/ 1588 h 4"/>
              <a:gd name="T18" fmla="*/ 1588 w 4"/>
              <a:gd name="T19" fmla="*/ 0 h 4"/>
              <a:gd name="T20" fmla="*/ 0 w 4"/>
              <a:gd name="T21" fmla="*/ 0 h 4"/>
              <a:gd name="T22" fmla="*/ 0 w 4"/>
              <a:gd name="T23" fmla="*/ 1588 h 4"/>
              <a:gd name="T24" fmla="*/ 0 w 4"/>
              <a:gd name="T25" fmla="*/ 1588 h 4"/>
              <a:gd name="T26" fmla="*/ 0 w 4"/>
              <a:gd name="T27" fmla="*/ 3175 h 4"/>
              <a:gd name="T28" fmla="*/ 0 w 4"/>
              <a:gd name="T29" fmla="*/ 3175 h 4"/>
              <a:gd name="T30" fmla="*/ 0 w 4"/>
              <a:gd name="T31" fmla="*/ 6350 h 4"/>
              <a:gd name="T32" fmla="*/ 1588 w 4"/>
              <a:gd name="T33" fmla="*/ 6350 h 4"/>
              <a:gd name="T34" fmla="*/ 1588 w 4"/>
              <a:gd name="T35" fmla="*/ 6350 h 4"/>
              <a:gd name="T36" fmla="*/ 4763 w 4"/>
              <a:gd name="T37" fmla="*/ 6350 h 4"/>
              <a:gd name="T38" fmla="*/ 4763 w 4"/>
              <a:gd name="T39" fmla="*/ 6350 h 4"/>
              <a:gd name="T40" fmla="*/ 4763 w 4"/>
              <a:gd name="T41" fmla="*/ 6350 h 4"/>
              <a:gd name="T42" fmla="*/ 4763 w 4"/>
              <a:gd name="T43" fmla="*/ 4763 h 4"/>
              <a:gd name="T44" fmla="*/ 6350 w 4"/>
              <a:gd name="T45" fmla="*/ 4763 h 4"/>
              <a:gd name="T46" fmla="*/ 6350 w 4"/>
              <a:gd name="T47" fmla="*/ 3175 h 4"/>
              <a:gd name="T48" fmla="*/ 4763 w 4"/>
              <a:gd name="T49" fmla="*/ 3175 h 4"/>
              <a:gd name="T50" fmla="*/ 4763 w 4"/>
              <a:gd name="T51" fmla="*/ 0 h 4"/>
              <a:gd name="T52" fmla="*/ 4763 w 4"/>
              <a:gd name="T53" fmla="*/ 0 h 4"/>
              <a:gd name="T54" fmla="*/ 4763 w 4"/>
              <a:gd name="T55" fmla="*/ 0 h 4"/>
              <a:gd name="T56" fmla="*/ 3175 w 4"/>
              <a:gd name="T57" fmla="*/ 0 h 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1"/>
                </a:lnTo>
                <a:lnTo>
                  <a:pt x="3" y="1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1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2989263" y="3505200"/>
            <a:ext cx="3175" cy="1588"/>
          </a:xfrm>
          <a:custGeom>
            <a:avLst/>
            <a:gdLst>
              <a:gd name="T0" fmla="*/ 0 w 2"/>
              <a:gd name="T1" fmla="*/ 0 h 1"/>
              <a:gd name="T2" fmla="*/ 0 w 2"/>
              <a:gd name="T3" fmla="*/ 1588 h 1"/>
              <a:gd name="T4" fmla="*/ 1588 w 2"/>
              <a:gd name="T5" fmla="*/ 1588 h 1"/>
              <a:gd name="T6" fmla="*/ 1588 w 2"/>
              <a:gd name="T7" fmla="*/ 1588 h 1"/>
              <a:gd name="T8" fmla="*/ 1588 w 2"/>
              <a:gd name="T9" fmla="*/ 1588 h 1"/>
              <a:gd name="T10" fmla="*/ 3175 w 2"/>
              <a:gd name="T11" fmla="*/ 1588 h 1"/>
              <a:gd name="T12" fmla="*/ 3175 w 2"/>
              <a:gd name="T13" fmla="*/ 1588 h 1"/>
              <a:gd name="T14" fmla="*/ 1588 w 2"/>
              <a:gd name="T15" fmla="*/ 1588 h 1"/>
              <a:gd name="T16" fmla="*/ 1588 w 2"/>
              <a:gd name="T17" fmla="*/ 0 h 1"/>
              <a:gd name="T18" fmla="*/ 0 w 2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006725" y="3498850"/>
            <a:ext cx="3175" cy="1588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0 w 2"/>
              <a:gd name="T7" fmla="*/ 1588 h 1"/>
              <a:gd name="T8" fmla="*/ 1588 w 2"/>
              <a:gd name="T9" fmla="*/ 1588 h 1"/>
              <a:gd name="T10" fmla="*/ 1588 w 2"/>
              <a:gd name="T11" fmla="*/ 1588 h 1"/>
              <a:gd name="T12" fmla="*/ 3175 w 2"/>
              <a:gd name="T13" fmla="*/ 1588 h 1"/>
              <a:gd name="T14" fmla="*/ 3175 w 2"/>
              <a:gd name="T15" fmla="*/ 1588 h 1"/>
              <a:gd name="T16" fmla="*/ 3175 w 2"/>
              <a:gd name="T17" fmla="*/ 1588 h 1"/>
              <a:gd name="T18" fmla="*/ 3175 w 2"/>
              <a:gd name="T19" fmla="*/ 0 h 1"/>
              <a:gd name="T20" fmla="*/ 1588 w 2"/>
              <a:gd name="T21" fmla="*/ 0 h 1"/>
              <a:gd name="T22" fmla="*/ 1588 w 2"/>
              <a:gd name="T23" fmla="*/ 0 h 1"/>
              <a:gd name="T24" fmla="*/ 0 w 2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3013075" y="3492500"/>
            <a:ext cx="1588" cy="1588"/>
          </a:xfrm>
          <a:custGeom>
            <a:avLst/>
            <a:gdLst>
              <a:gd name="T0" fmla="*/ 0 w 1"/>
              <a:gd name="T1" fmla="*/ 0 h 1588"/>
              <a:gd name="T2" fmla="*/ 0 w 1"/>
              <a:gd name="T3" fmla="*/ 0 h 1588"/>
              <a:gd name="T4" fmla="*/ 0 w 1"/>
              <a:gd name="T5" fmla="*/ 0 h 1588"/>
              <a:gd name="T6" fmla="*/ 0 w 1"/>
              <a:gd name="T7" fmla="*/ 0 h 1588"/>
              <a:gd name="T8" fmla="*/ 1588 w 1"/>
              <a:gd name="T9" fmla="*/ 0 h 1588"/>
              <a:gd name="T10" fmla="*/ 1588 w 1"/>
              <a:gd name="T11" fmla="*/ 0 h 1588"/>
              <a:gd name="T12" fmla="*/ 0 w 1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" h="1588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011488" y="3492500"/>
            <a:ext cx="1587" cy="158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3009900" y="3492500"/>
            <a:ext cx="6350" cy="7938"/>
          </a:xfrm>
          <a:custGeom>
            <a:avLst/>
            <a:gdLst>
              <a:gd name="T0" fmla="*/ 4763 w 4"/>
              <a:gd name="T1" fmla="*/ 0 h 5"/>
              <a:gd name="T2" fmla="*/ 4763 w 4"/>
              <a:gd name="T3" fmla="*/ 3175 h 5"/>
              <a:gd name="T4" fmla="*/ 4763 w 4"/>
              <a:gd name="T5" fmla="*/ 3175 h 5"/>
              <a:gd name="T6" fmla="*/ 4763 w 4"/>
              <a:gd name="T7" fmla="*/ 6350 h 5"/>
              <a:gd name="T8" fmla="*/ 1588 w 4"/>
              <a:gd name="T9" fmla="*/ 6350 h 5"/>
              <a:gd name="T10" fmla="*/ 1588 w 4"/>
              <a:gd name="T11" fmla="*/ 4763 h 5"/>
              <a:gd name="T12" fmla="*/ 1588 w 4"/>
              <a:gd name="T13" fmla="*/ 4763 h 5"/>
              <a:gd name="T14" fmla="*/ 1588 w 4"/>
              <a:gd name="T15" fmla="*/ 1588 h 5"/>
              <a:gd name="T16" fmla="*/ 1588 w 4"/>
              <a:gd name="T17" fmla="*/ 1588 h 5"/>
              <a:gd name="T18" fmla="*/ 1588 w 4"/>
              <a:gd name="T19" fmla="*/ 1588 h 5"/>
              <a:gd name="T20" fmla="*/ 0 w 4"/>
              <a:gd name="T21" fmla="*/ 1588 h 5"/>
              <a:gd name="T22" fmla="*/ 0 w 4"/>
              <a:gd name="T23" fmla="*/ 3175 h 5"/>
              <a:gd name="T24" fmla="*/ 0 w 4"/>
              <a:gd name="T25" fmla="*/ 3175 h 5"/>
              <a:gd name="T26" fmla="*/ 0 w 4"/>
              <a:gd name="T27" fmla="*/ 4763 h 5"/>
              <a:gd name="T28" fmla="*/ 1588 w 4"/>
              <a:gd name="T29" fmla="*/ 4763 h 5"/>
              <a:gd name="T30" fmla="*/ 1588 w 4"/>
              <a:gd name="T31" fmla="*/ 6350 h 5"/>
              <a:gd name="T32" fmla="*/ 1588 w 4"/>
              <a:gd name="T33" fmla="*/ 6350 h 5"/>
              <a:gd name="T34" fmla="*/ 1588 w 4"/>
              <a:gd name="T35" fmla="*/ 7938 h 5"/>
              <a:gd name="T36" fmla="*/ 4763 w 4"/>
              <a:gd name="T37" fmla="*/ 7938 h 5"/>
              <a:gd name="T38" fmla="*/ 4763 w 4"/>
              <a:gd name="T39" fmla="*/ 6350 h 5"/>
              <a:gd name="T40" fmla="*/ 6350 w 4"/>
              <a:gd name="T41" fmla="*/ 6350 h 5"/>
              <a:gd name="T42" fmla="*/ 6350 w 4"/>
              <a:gd name="T43" fmla="*/ 6350 h 5"/>
              <a:gd name="T44" fmla="*/ 6350 w 4"/>
              <a:gd name="T45" fmla="*/ 6350 h 5"/>
              <a:gd name="T46" fmla="*/ 6350 w 4"/>
              <a:gd name="T47" fmla="*/ 3175 h 5"/>
              <a:gd name="T48" fmla="*/ 6350 w 4"/>
              <a:gd name="T49" fmla="*/ 3175 h 5"/>
              <a:gd name="T50" fmla="*/ 6350 w 4"/>
              <a:gd name="T51" fmla="*/ 1588 h 5"/>
              <a:gd name="T52" fmla="*/ 6350 w 4"/>
              <a:gd name="T53" fmla="*/ 1588 h 5"/>
              <a:gd name="T54" fmla="*/ 6350 w 4"/>
              <a:gd name="T55" fmla="*/ 0 h 5"/>
              <a:gd name="T56" fmla="*/ 4763 w 4"/>
              <a:gd name="T57" fmla="*/ 0 h 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2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8459787" cy="4624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795963" y="2492375"/>
            <a:ext cx="11223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40000"/>
              </a:lnSpc>
              <a:buClrTx/>
              <a:buSzTx/>
              <a:buFontTx/>
              <a:buNone/>
            </a:pPr>
            <a:r>
              <a:rPr lang="de-DE" sz="1200" b="1">
                <a:solidFill>
                  <a:schemeClr val="tx1"/>
                </a:solidFill>
              </a:rPr>
              <a:t>Light weight</a:t>
            </a:r>
          </a:p>
          <a:p>
            <a:pPr eaLnBrk="1" hangingPunct="1">
              <a:lnSpc>
                <a:spcPct val="40000"/>
              </a:lnSpc>
              <a:buClrTx/>
              <a:buSzTx/>
              <a:buFontTx/>
              <a:buNone/>
            </a:pPr>
            <a:r>
              <a:rPr lang="de-DE" sz="1200" b="1">
                <a:solidFill>
                  <a:schemeClr val="tx1"/>
                </a:solidFill>
              </a:rPr>
              <a:t> packaging</a:t>
            </a:r>
            <a:r>
              <a:rPr lang="de-DE" sz="4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1042988" y="3846513"/>
            <a:ext cx="2952750" cy="374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</a:rPr>
              <a:t>        total: 68%</a:t>
            </a:r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7308850" y="3860800"/>
            <a:ext cx="966788" cy="374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</a:rPr>
              <a:t>32%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105400" y="5943600"/>
            <a:ext cx="3282950" cy="533400"/>
          </a:xfrm>
          <a:prstGeom prst="leftRightArrow">
            <a:avLst>
              <a:gd name="adj1" fmla="val 50000"/>
              <a:gd name="adj2" fmla="val 1230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de-DE" sz="2000" b="1">
                <a:solidFill>
                  <a:schemeClr val="tx1"/>
                </a:solidFill>
              </a:rPr>
              <a:t>connected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127125" y="567213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200" b="1" i="1"/>
              <a:t>digestion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95288" y="1484313"/>
            <a:ext cx="2686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</a:rPr>
              <a:t>EPR for batteries, WEEE</a:t>
            </a:r>
            <a:r>
              <a:rPr lang="de-DE" sz="4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250825" y="1700213"/>
            <a:ext cx="2819400" cy="533400"/>
          </a:xfrm>
          <a:prstGeom prst="ellipse">
            <a:avLst/>
          </a:prstGeom>
          <a:solidFill>
            <a:srgbClr val="3399FF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 flipV="1">
            <a:off x="3059113" y="1916113"/>
            <a:ext cx="1728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0" y="6086475"/>
            <a:ext cx="4968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Slide – Courtesy of Dr. Helmut Schnurer - 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99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99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4" grpId="0" animBg="1"/>
      <p:bldP spid="3399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wte cycle_Page_12.jpg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82015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Alternatives to Landfilling: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54000"/>
              </a:lnSpc>
            </a:pPr>
            <a:endParaRPr lang="en-US" sz="2400" smtClean="0"/>
          </a:p>
          <a:p>
            <a:pPr>
              <a:lnSpc>
                <a:spcPct val="54000"/>
              </a:lnSpc>
            </a:pPr>
            <a:r>
              <a:rPr lang="en-US" sz="2400" smtClean="0">
                <a:solidFill>
                  <a:srgbClr val="FFFF00"/>
                </a:solidFill>
              </a:rPr>
              <a:t>Waste Avoidance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Producing Less Waste -&gt; higher quality Products which last longer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Buying Less/Consuming Less -&gt;Economic Challenge (Jobs)</a:t>
            </a:r>
          </a:p>
          <a:p>
            <a:pPr lvl="1">
              <a:lnSpc>
                <a:spcPct val="54000"/>
              </a:lnSpc>
            </a:pPr>
            <a:endParaRPr lang="en-US" sz="2000" smtClean="0">
              <a:solidFill>
                <a:srgbClr val="FFFF00"/>
              </a:solidFill>
            </a:endParaRPr>
          </a:p>
          <a:p>
            <a:pPr>
              <a:lnSpc>
                <a:spcPct val="54000"/>
              </a:lnSpc>
            </a:pPr>
            <a:r>
              <a:rPr lang="en-US" sz="2400" smtClean="0">
                <a:solidFill>
                  <a:srgbClr val="FFFF00"/>
                </a:solidFill>
              </a:rPr>
              <a:t>Recycling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Need Buyers -&gt; Quality &amp; Quantity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Sustainable Balance (Cost, Environmental impact)</a:t>
            </a:r>
          </a:p>
          <a:p>
            <a:pPr lvl="1">
              <a:lnSpc>
                <a:spcPct val="54000"/>
              </a:lnSpc>
            </a:pPr>
            <a:endParaRPr lang="en-US" sz="2000" smtClean="0">
              <a:solidFill>
                <a:srgbClr val="FFFF00"/>
              </a:solidFill>
            </a:endParaRPr>
          </a:p>
          <a:p>
            <a:pPr>
              <a:lnSpc>
                <a:spcPct val="54000"/>
              </a:lnSpc>
            </a:pPr>
            <a:r>
              <a:rPr lang="en-US" sz="2400" smtClean="0">
                <a:solidFill>
                  <a:srgbClr val="FFFF00"/>
                </a:solidFill>
              </a:rPr>
              <a:t>Composting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Quality (Contamination/Purity)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Market</a:t>
            </a:r>
          </a:p>
          <a:p>
            <a:pPr>
              <a:lnSpc>
                <a:spcPct val="54000"/>
              </a:lnSpc>
            </a:pPr>
            <a:endParaRPr lang="en-US" sz="2400" smtClean="0">
              <a:solidFill>
                <a:srgbClr val="FFFF00"/>
              </a:solidFill>
            </a:endParaRPr>
          </a:p>
          <a:p>
            <a:pPr>
              <a:lnSpc>
                <a:spcPct val="54000"/>
              </a:lnSpc>
            </a:pPr>
            <a:r>
              <a:rPr lang="en-US" sz="2400" smtClean="0">
                <a:solidFill>
                  <a:srgbClr val="FFFF00"/>
                </a:solidFill>
              </a:rPr>
              <a:t>Energy and Material Recovery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Upfront Cost -&gt; Risk Factor (Technology used)</a:t>
            </a:r>
          </a:p>
          <a:p>
            <a:pPr lvl="1">
              <a:lnSpc>
                <a:spcPct val="54000"/>
              </a:lnSpc>
            </a:pPr>
            <a:r>
              <a:rPr lang="en-US" sz="2000" smtClean="0">
                <a:solidFill>
                  <a:srgbClr val="FFFF00"/>
                </a:solidFill>
              </a:rPr>
              <a:t>Recovery of Energy, Materials, GHG reduction </a:t>
            </a:r>
          </a:p>
          <a:p>
            <a:pPr lvl="1">
              <a:lnSpc>
                <a:spcPct val="54000"/>
              </a:lnSpc>
            </a:pPr>
            <a:endParaRPr lang="en-US" sz="2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424863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600" b="1" smtClean="0">
                <a:solidFill>
                  <a:schemeClr val="tx1"/>
                </a:solidFill>
              </a:rPr>
              <a:t>Proven (!), state of the art Resource Recovery solutions offer: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924175"/>
            <a:ext cx="8447088" cy="2952750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Household type garbage in </a:t>
            </a:r>
            <a:r>
              <a:rPr lang="en-US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→</a:t>
            </a:r>
            <a:r>
              <a:rPr lang="en-US" smtClean="0">
                <a:solidFill>
                  <a:srgbClr val="FFFF00"/>
                </a:solidFill>
              </a:rPr>
              <a:t> &gt;99% Marketable products out!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sz="1200" smtClean="0">
              <a:solidFill>
                <a:srgbClr val="FFFF00"/>
              </a:solidFill>
              <a:cs typeface="Arial" charset="0"/>
              <a:sym typeface="Wingdings" pitchFamily="2" charset="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→ Landfill diversion of </a:t>
            </a:r>
            <a:r>
              <a:rPr lang="en-US" smtClean="0">
                <a:solidFill>
                  <a:srgbClr val="FFFF00"/>
                </a:solidFill>
              </a:rPr>
              <a:t>100%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b="1" smtClean="0">
                <a:solidFill>
                  <a:srgbClr val="FFFF00"/>
                </a:solidFill>
              </a:rPr>
              <a:t>EX: City/State of Hamburg Zero Landfill since 1999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6050"/>
            <a:ext cx="8002587" cy="428625"/>
          </a:xfrm>
          <a:solidFill>
            <a:srgbClr val="00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/>
              <a:t>Example Facility, MVR, Hamburg, Germany:</a:t>
            </a:r>
          </a:p>
        </p:txBody>
      </p:sp>
      <p:pic>
        <p:nvPicPr>
          <p:cNvPr id="20483" name="Picture 3" descr="IMG_0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47863"/>
            <a:ext cx="8616950" cy="4360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811213"/>
            <a:ext cx="8208963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b="1"/>
              <a:t>State of the Art Resource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smtClean="0">
                <a:solidFill>
                  <a:schemeClr val="tx1"/>
                </a:solidFill>
              </a:rPr>
              <a:t>Who is WRSI Consulting Group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24412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3600" smtClean="0">
                <a:solidFill>
                  <a:schemeClr val="tx1"/>
                </a:solidFill>
              </a:rPr>
              <a:t>		</a:t>
            </a:r>
          </a:p>
          <a:p>
            <a:pPr algn="ctr">
              <a:buFont typeface="Arial" charset="0"/>
              <a:buNone/>
            </a:pPr>
            <a:r>
              <a:rPr lang="en-US" sz="3600" smtClean="0">
                <a:solidFill>
                  <a:schemeClr val="tx1"/>
                </a:solidFill>
              </a:rPr>
              <a:t>Established 1998 as </a:t>
            </a:r>
            <a:r>
              <a:rPr lang="en-US" smtClean="0">
                <a:solidFill>
                  <a:schemeClr val="tx1"/>
                </a:solidFill>
              </a:rPr>
              <a:t>Waste Recovery Seattle International LLC</a:t>
            </a:r>
          </a:p>
          <a:p>
            <a:pPr lvl="1"/>
            <a:endParaRPr lang="en-US" smtClean="0">
              <a:solidFill>
                <a:srgbClr val="FFFF00"/>
              </a:solidFill>
            </a:endParaRPr>
          </a:p>
          <a:p>
            <a:pPr lvl="1"/>
            <a:r>
              <a:rPr lang="en-US" smtClean="0">
                <a:solidFill>
                  <a:srgbClr val="FFFF00"/>
                </a:solidFill>
              </a:rPr>
              <a:t>Logical Solution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WTE as a better alternative to Landfilling 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Focus on BAT/BACT – Model MVR, Hamburg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Technology Focused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Fact Focused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Creates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5975"/>
          </a:xfrm>
          <a:solidFill>
            <a:schemeClr val="hlink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smtClean="0">
                <a:solidFill>
                  <a:schemeClr val="bg1"/>
                </a:solidFill>
              </a:rPr>
              <a:t>State of the Art Resource Recovery cont.:</a:t>
            </a:r>
            <a:endParaRPr lang="en-US" sz="2400" smtClean="0">
              <a:solidFill>
                <a:schemeClr val="bg1"/>
              </a:solidFill>
            </a:endParaRPr>
          </a:p>
        </p:txBody>
      </p:sp>
      <p:pic>
        <p:nvPicPr>
          <p:cNvPr id="21507" name="Picture 3" descr="MVR layout 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9500"/>
            <a:ext cx="7924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55750" y="1773238"/>
            <a:ext cx="827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Waste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Delivery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63813" y="1773238"/>
            <a:ext cx="766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Waste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Storage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355975" y="1773238"/>
            <a:ext cx="81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Grate/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Furnace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49725" y="1773238"/>
            <a:ext cx="1000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Bag House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 I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084763" y="1773238"/>
            <a:ext cx="9191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Wet HCl-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Scrubber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59475" y="1773238"/>
            <a:ext cx="9032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Wet SO</a:t>
            </a:r>
            <a:r>
              <a:rPr lang="de-DE" sz="1000" b="1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-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Scrubber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886575" y="1773238"/>
            <a:ext cx="1000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Bag House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498600" y="1844675"/>
            <a:ext cx="903288" cy="485775"/>
          </a:xfrm>
          <a:prstGeom prst="rect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511425" y="1844675"/>
            <a:ext cx="820738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298825" y="1844675"/>
            <a:ext cx="903288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157663" y="1844675"/>
            <a:ext cx="985837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099050" y="1844675"/>
            <a:ext cx="903288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894513" y="1844675"/>
            <a:ext cx="984250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957888" y="1844675"/>
            <a:ext cx="985837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4648200" y="2362200"/>
            <a:ext cx="685800" cy="2590800"/>
          </a:xfrm>
          <a:prstGeom prst="line">
            <a:avLst/>
          </a:prstGeom>
          <a:noFill/>
          <a:ln w="19050">
            <a:solidFill>
              <a:srgbClr val="4289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5562600" y="2362200"/>
            <a:ext cx="304800" cy="2133600"/>
          </a:xfrm>
          <a:prstGeom prst="line">
            <a:avLst/>
          </a:prstGeom>
          <a:noFill/>
          <a:ln w="19050">
            <a:solidFill>
              <a:srgbClr val="4289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5943600" y="2362200"/>
            <a:ext cx="533400" cy="2286000"/>
          </a:xfrm>
          <a:prstGeom prst="line">
            <a:avLst/>
          </a:prstGeom>
          <a:noFill/>
          <a:ln w="19050">
            <a:solidFill>
              <a:srgbClr val="4289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629400" y="2362200"/>
            <a:ext cx="914400" cy="2514600"/>
          </a:xfrm>
          <a:prstGeom prst="line">
            <a:avLst/>
          </a:prstGeom>
          <a:noFill/>
          <a:ln w="19050">
            <a:solidFill>
              <a:srgbClr val="4289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981200" y="59436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73113" y="739775"/>
            <a:ext cx="7112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b="1">
                <a:solidFill>
                  <a:schemeClr val="accent2"/>
                </a:solidFill>
              </a:rPr>
              <a:t>Identified Improvements of MVR Concept cont.:</a:t>
            </a:r>
            <a:r>
              <a:rPr lang="de-DE" b="1">
                <a:solidFill>
                  <a:srgbClr val="78A2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9050">
            <a:solidFill>
              <a:srgbClr val="608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051050" y="1484313"/>
            <a:ext cx="408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b="1">
                <a:solidFill>
                  <a:srgbClr val="608200"/>
                </a:solidFill>
                <a:latin typeface="Times New Roman" pitchFamily="18" charset="0"/>
              </a:rPr>
              <a:t>Improvement of Bottom Ash Treatment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95288" y="1341438"/>
          <a:ext cx="662463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Document" r:id="rId5" imgW="4911274" imgH="2773846" progId="Word.Document.8">
                  <p:embed/>
                </p:oleObj>
              </mc:Choice>
              <mc:Fallback>
                <p:oleObj name="Document" r:id="rId5" imgW="4911274" imgH="2773846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662463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627313" y="1700213"/>
            <a:ext cx="288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9050">
            <a:solidFill>
              <a:srgbClr val="608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195513" y="1628775"/>
            <a:ext cx="29527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268538" y="1557338"/>
            <a:ext cx="28797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195513" y="1700213"/>
            <a:ext cx="331311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484438" y="1773238"/>
            <a:ext cx="28797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979613" y="1412875"/>
            <a:ext cx="3433762" cy="336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Times New Roman" pitchFamily="18" charset="0"/>
              </a:rPr>
              <a:t>Improvement Bottom Ash Treatment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0" y="5949950"/>
            <a:ext cx="9144000" cy="0"/>
          </a:xfrm>
          <a:prstGeom prst="line">
            <a:avLst/>
          </a:prstGeom>
          <a:noFill/>
          <a:ln w="19050">
            <a:solidFill>
              <a:srgbClr val="608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6011863" y="2924175"/>
            <a:ext cx="0" cy="280987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140200" y="2924175"/>
            <a:ext cx="1871663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140200" y="2924175"/>
            <a:ext cx="0" cy="50482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3851275" y="3429000"/>
            <a:ext cx="288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3851275" y="3429000"/>
            <a:ext cx="0" cy="107950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3419475" y="4508500"/>
            <a:ext cx="4318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419475" y="4508500"/>
            <a:ext cx="0" cy="50482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2916238" y="5013325"/>
            <a:ext cx="5032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2916238" y="5013325"/>
            <a:ext cx="0" cy="72072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2916238" y="5734050"/>
            <a:ext cx="30956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427538" y="4292600"/>
            <a:ext cx="2889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787900" y="4292600"/>
            <a:ext cx="2159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5076825" y="4292600"/>
            <a:ext cx="1428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5003800" y="4221163"/>
            <a:ext cx="0" cy="714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948488" y="1557338"/>
            <a:ext cx="20256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External bottom ash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washing (to replace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integrated  washing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in bottom  ash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extracter) is more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effective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de-DE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 Recovery of glass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(approx. 3% of waste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input) possible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plus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improved metal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recovery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de-DE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No ageing of bottom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ash required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de-DE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  Better quality of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bottom ash</a:t>
            </a: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6300788" y="4221163"/>
            <a:ext cx="3587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300788" y="4292600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300788" y="4365625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6300788" y="4437063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6300788" y="4508500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6300788" y="4581525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6300788" y="4652963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6300788" y="4724400"/>
            <a:ext cx="5032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6300788" y="4797425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6300788" y="4868863"/>
            <a:ext cx="5032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V="1">
            <a:off x="3348038" y="3500438"/>
            <a:ext cx="0" cy="215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3419475" y="3573463"/>
            <a:ext cx="0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2513"/>
            <a:ext cx="7129463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b="1" smtClean="0"/>
              <a:t>Container-Terminal Altenwerder, Hamburg (3 million TEUs annually)</a:t>
            </a:r>
            <a:endParaRPr lang="en-US" sz="3200" b="1" smtClean="0"/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353425" cy="426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25538"/>
            <a:ext cx="69850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smtClean="0"/>
              <a:t>Application of ash (450,000 </a:t>
            </a:r>
            <a:br>
              <a:rPr lang="en-US" sz="3600" b="1" smtClean="0"/>
            </a:br>
            <a:r>
              <a:rPr lang="en-US" sz="3600" b="1" smtClean="0"/>
              <a:t>metric tons) utilized</a:t>
            </a: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7750175" cy="4237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829151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smtClean="0">
                <a:solidFill>
                  <a:srgbClr val="FFFF00"/>
                </a:solidFill>
              </a:rPr>
              <a:t>Environmental &amp; Economic Facts of State of the Art Resource Recovery: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29600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0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en-US" smtClean="0">
                <a:solidFill>
                  <a:srgbClr val="FFFF00"/>
                </a:solidFill>
              </a:rPr>
              <a:t>No competition</a:t>
            </a:r>
            <a:r>
              <a:rPr lang="en-US" smtClean="0"/>
              <a:t> with recycling 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√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en-US" smtClean="0">
                <a:solidFill>
                  <a:srgbClr val="FFFF00"/>
                </a:solidFill>
                <a:cs typeface="Arial" charset="0"/>
              </a:rPr>
              <a:t>No competition</a:t>
            </a:r>
            <a:r>
              <a:rPr lang="en-US" smtClean="0">
                <a:cs typeface="Arial" charset="0"/>
              </a:rPr>
              <a:t> with Waste Avoidance 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√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en-US" smtClean="0">
                <a:solidFill>
                  <a:srgbClr val="FFFF00"/>
                </a:solidFill>
              </a:rPr>
              <a:t>Protection of land and air</a:t>
            </a:r>
            <a:r>
              <a:rPr lang="en-US" smtClean="0"/>
              <a:t>: </a:t>
            </a:r>
          </a:p>
          <a:p>
            <a:pPr marL="990600" lvl="1" indent="-533400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mtClean="0"/>
              <a:t>Zero landfilling 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√</a:t>
            </a:r>
          </a:p>
          <a:p>
            <a:pPr marL="990600" lvl="1" indent="-533400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mtClean="0">
                <a:solidFill>
                  <a:schemeClr val="tx2"/>
                </a:solidFill>
                <a:cs typeface="Arial" charset="0"/>
              </a:rPr>
              <a:t>Zero Water discharge 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√</a:t>
            </a:r>
          </a:p>
          <a:p>
            <a:pPr marL="990600" lvl="1" indent="-533400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mtClean="0">
                <a:solidFill>
                  <a:schemeClr val="tx2"/>
                </a:solidFill>
                <a:cs typeface="Arial" charset="0"/>
              </a:rPr>
              <a:t>Significant Greenhouse Gas reduction 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√</a:t>
            </a:r>
          </a:p>
          <a:p>
            <a:pPr marL="990600" lvl="1" indent="-533400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mtClean="0">
                <a:solidFill>
                  <a:schemeClr val="tx2"/>
                </a:solidFill>
                <a:cs typeface="Arial" charset="0"/>
              </a:rPr>
              <a:t>Considerable emission reduction 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81075"/>
            <a:ext cx="8280400" cy="2016125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Following EU example and classifying waste as a resource (currently under EPA consideration by growing demand but “lack of funding”) will: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3500438"/>
            <a:ext cx="8640763" cy="2736850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mtClean="0">
                <a:solidFill>
                  <a:srgbClr val="FFFF00"/>
                </a:solidFill>
              </a:rPr>
              <a:t>Create substantially more jobs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mtClean="0">
                <a:solidFill>
                  <a:srgbClr val="FFFF00"/>
                </a:solidFill>
              </a:rPr>
              <a:t>Create substantially more revenues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mtClean="0">
                <a:solidFill>
                  <a:srgbClr val="FFFF00"/>
                </a:solidFill>
              </a:rPr>
              <a:t>Move us from liability to asset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mtClean="0">
                <a:solidFill>
                  <a:srgbClr val="FFFF00"/>
                </a:solidFill>
              </a:rPr>
              <a:t>Respect the rights and existence of future generations</a:t>
            </a:r>
            <a:r>
              <a:rPr lang="en-US" smtClean="0"/>
              <a:t> 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VANür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8820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6477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>
                <a:solidFill>
                  <a:schemeClr val="tx1"/>
                </a:solidFill>
              </a:rPr>
              <a:t>Resource Recovery in Nuremberg: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de-DE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de-DE" sz="2000" b="1">
                <a:solidFill>
                  <a:schemeClr val="tx1"/>
                </a:solidFill>
              </a:rPr>
              <a:t>Close to the city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de-DE" sz="2000" b="1">
                <a:solidFill>
                  <a:schemeClr val="tx1"/>
                </a:solidFill>
              </a:rPr>
              <a:t>Very low emissions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de-DE" sz="2000" b="1">
                <a:solidFill>
                  <a:schemeClr val="tx1"/>
                </a:solidFill>
              </a:rPr>
              <a:t>Heat for district heating and industrial purpose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de-DE" sz="2000" b="1">
                <a:solidFill>
                  <a:schemeClr val="tx1"/>
                </a:solidFill>
              </a:rPr>
              <a:t>Transport of waste by truck and rail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de-DE" sz="2000" b="1">
                <a:solidFill>
                  <a:schemeClr val="tx1"/>
                </a:solidFill>
              </a:rPr>
              <a:t>Modern architecture = better public acceptance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36513" y="836613"/>
            <a:ext cx="4968876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Slide – Courtesy of Dr. Helmut Schnurer -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871538"/>
            <a:ext cx="843438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kara d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309721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1258888" y="765175"/>
            <a:ext cx="7129462" cy="504825"/>
          </a:xfrm>
          <a:prstGeom prst="rect">
            <a:avLst/>
          </a:prstGeom>
          <a:solidFill>
            <a:srgbClr val="00CC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98000" rIns="216000" bIns="162000" anchor="b"/>
          <a:lstStyle/>
          <a:p>
            <a:pPr defTabSz="912813" eaLnBrk="1" hangingPunct="1"/>
            <a:r>
              <a:rPr lang="en-US" sz="2400" smtClean="0"/>
              <a:t>Resource Recovery is safe and clean …</a:t>
            </a:r>
          </a:p>
        </p:txBody>
      </p:sp>
      <p:pic>
        <p:nvPicPr>
          <p:cNvPr id="29700" name="Picture 5" descr="brescia I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736850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uddelava sw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195388"/>
            <a:ext cx="32543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budapest Hu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8413"/>
            <a:ext cx="223202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I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3887787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 descr="halstad sw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644900"/>
            <a:ext cx="21907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guernsey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732338"/>
            <a:ext cx="29860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81075"/>
            <a:ext cx="8686800" cy="576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/>
              <a:t>Greenpeace, 1999:  ”...The Austrian incineration plants have a high environmental standard as far as air and water emissions are concerned…”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381635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744913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195513" y="1773238"/>
            <a:ext cx="4537075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WTE facility Spittelau, Vienna, Austria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smtClean="0">
                <a:solidFill>
                  <a:schemeClr val="tx1"/>
                </a:solidFill>
              </a:rPr>
              <a:t>Who is WRSI Consulting Group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2010: WRSI Consulting Group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International Group of Waste Management &amp; Renewable Energy experts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Advise/Assist/Help Municipalities, Vendors, etc to establish a sound waste management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Focus on minimizing landfilling and maximizing sustainability and environmental protection while minimizing environmental footprint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Creation of Jobs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Technology Independent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Holistic approach</a:t>
            </a:r>
          </a:p>
          <a:p>
            <a:endParaRPr lang="en-US" sz="280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1268413"/>
            <a:ext cx="8229600" cy="518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34963" indent="-334963" eaLnBrk="0" hangingPunct="0">
              <a:lnSpc>
                <a:spcPct val="54000"/>
              </a:lnSpc>
              <a:spcBef>
                <a:spcPts val="800"/>
              </a:spcBef>
            </a:pPr>
            <a:r>
              <a:rPr lang="en-US" sz="3200">
                <a:solidFill>
                  <a:schemeClr val="tx1"/>
                </a:solidFill>
              </a:rPr>
              <a:t>	</a:t>
            </a:r>
          </a:p>
          <a:p>
            <a:pPr marL="334963" indent="-334963" algn="ctr" eaLnBrk="0" hangingPunct="0">
              <a:lnSpc>
                <a:spcPct val="54000"/>
              </a:lnSpc>
              <a:spcBef>
                <a:spcPts val="800"/>
              </a:spcBef>
            </a:pPr>
            <a:r>
              <a:rPr lang="en-US" sz="3200">
                <a:solidFill>
                  <a:schemeClr val="tx1"/>
                </a:solidFill>
              </a:rPr>
              <a:t>2010 Change to: </a:t>
            </a:r>
          </a:p>
          <a:p>
            <a:pPr marL="334963" indent="-334963" algn="ctr" eaLnBrk="0" hangingPunct="0">
              <a:lnSpc>
                <a:spcPct val="54000"/>
              </a:lnSpc>
              <a:spcBef>
                <a:spcPts val="800"/>
              </a:spcBef>
            </a:pPr>
            <a:r>
              <a:rPr lang="en-US" sz="3200">
                <a:solidFill>
                  <a:schemeClr val="tx1"/>
                </a:solidFill>
              </a:rPr>
              <a:t>WRSI Consulting Group LLC</a:t>
            </a:r>
          </a:p>
          <a:p>
            <a:pPr marL="735013" lvl="1" indent="-277813" eaLnBrk="0" hangingPunct="0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Creation of Jobs</a:t>
            </a:r>
          </a:p>
          <a:p>
            <a:pPr marL="735013" lvl="1" indent="-277813" eaLnBrk="0" hangingPunct="0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Shift from Waste Management to Resource Recovery</a:t>
            </a:r>
          </a:p>
          <a:p>
            <a:pPr marL="735013" lvl="1" indent="-277813" eaLnBrk="0" hangingPunct="0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International Group of Experts: Technology, Policy, Politics, Education, Science, Financial</a:t>
            </a:r>
          </a:p>
          <a:p>
            <a:pPr marL="735013" lvl="1" indent="-277813" eaLnBrk="0" hangingPunct="0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Advise/Assist/Help Municipalities, Vendors, etc to establish a sound shift from wasting resources in landfills via avoidance, recycling and recovery</a:t>
            </a:r>
          </a:p>
          <a:p>
            <a:pPr marL="735013" lvl="1" indent="-277813" eaLnBrk="0" hangingPunct="0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Focus on sustainability and minimizing ecological footprint through Resource Recovery</a:t>
            </a:r>
          </a:p>
          <a:p>
            <a:pPr marL="735013" lvl="1" indent="-277813" eaLnBrk="0" hangingPunct="0">
              <a:lnSpc>
                <a:spcPct val="54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Technology Independent</a:t>
            </a:r>
          </a:p>
          <a:p>
            <a:pPr marL="735013" lvl="1" indent="-277813" eaLnBrk="0" hangingPunct="0">
              <a:lnSpc>
                <a:spcPct val="54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Holistic approach</a:t>
            </a:r>
          </a:p>
          <a:p>
            <a:pPr marL="735013" lvl="1" indent="-277813" eaLnBrk="0" hangingPunct="0">
              <a:lnSpc>
                <a:spcPct val="54000"/>
              </a:lnSpc>
              <a:spcBef>
                <a:spcPts val="700"/>
              </a:spcBef>
              <a:buFont typeface="Arial" charset="0"/>
              <a:buChar char="–"/>
            </a:pPr>
            <a:r>
              <a:rPr lang="en-US" sz="2400">
                <a:solidFill>
                  <a:srgbClr val="FFFF00"/>
                </a:solidFill>
              </a:rPr>
              <a:t>Changing Perception and Paradigm Shift</a:t>
            </a:r>
          </a:p>
          <a:p>
            <a:pPr marL="735013" lvl="1" indent="-277813" eaLnBrk="0" hangingPunct="0">
              <a:lnSpc>
                <a:spcPct val="54000"/>
              </a:lnSpc>
              <a:spcBef>
                <a:spcPts val="700"/>
              </a:spcBef>
              <a:buFont typeface="Arial" charset="0"/>
              <a:buChar char="–"/>
            </a:pP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IOM_MONACO_Aérienne_FacePal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885113" y="6308725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b="1"/>
              <a:t>CEWEP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>
                <a:solidFill>
                  <a:schemeClr val="tx1"/>
                </a:solidFill>
              </a:rPr>
              <a:t>Spot the WtE Plant!</a:t>
            </a:r>
            <a:br>
              <a:rPr lang="en-GB" b="1" smtClean="0">
                <a:solidFill>
                  <a:schemeClr val="tx1"/>
                </a:solidFill>
              </a:rPr>
            </a:br>
            <a:r>
              <a:rPr lang="en-GB" b="1" smtClean="0">
                <a:solidFill>
                  <a:schemeClr val="tx1"/>
                </a:solidFill>
              </a:rPr>
              <a:t>City of Monaco</a:t>
            </a:r>
          </a:p>
        </p:txBody>
      </p:sp>
      <p:cxnSp>
        <p:nvCxnSpPr>
          <p:cNvPr id="31749" name="AutoShape 11"/>
          <p:cNvCxnSpPr>
            <a:cxnSpLocks noChangeShapeType="1"/>
            <a:stCxn id="31746" idx="2"/>
            <a:endCxn id="31746" idx="2"/>
          </p:cNvCxnSpPr>
          <p:nvPr/>
        </p:nvCxnSpPr>
        <p:spPr bwMode="auto">
          <a:xfrm>
            <a:off x="4572000" y="68484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828" name="Line 12"/>
          <p:cNvSpPr>
            <a:spLocks noChangeShapeType="1"/>
          </p:cNvSpPr>
          <p:nvPr/>
        </p:nvSpPr>
        <p:spPr bwMode="auto">
          <a:xfrm>
            <a:off x="3635375" y="4076700"/>
            <a:ext cx="144463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830" name="Line 14"/>
          <p:cNvSpPr>
            <a:spLocks noChangeShapeType="1"/>
          </p:cNvSpPr>
          <p:nvPr/>
        </p:nvSpPr>
        <p:spPr bwMode="auto">
          <a:xfrm>
            <a:off x="5651500" y="2133600"/>
            <a:ext cx="1296988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/>
      <p:bldP spid="290828" grpId="0" animBg="1"/>
      <p:bldP spid="2908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125538"/>
            <a:ext cx="7200900" cy="129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400" b="1" smtClean="0">
                <a:solidFill>
                  <a:srgbClr val="FFFF00"/>
                </a:solidFill>
              </a:rPr>
              <a:t>World Economic Forum in Davos, Switzerland January 2009 identified Eight Emerging Large-Scale Clean Energy Sectors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420938"/>
            <a:ext cx="7993063" cy="360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 smtClean="0"/>
              <a:t/>
            </a:r>
            <a:br>
              <a:rPr lang="en-US" sz="1200" b="1" smtClean="0"/>
            </a:br>
            <a:r>
              <a:rPr lang="en-US" sz="1200" smtClean="0"/>
              <a:t>The four-year surge in investment activity in clean energy has spanned all sectors, all geographies and all asset classes. What has begun to emerge as a result is the overall shape of the new lower-carbon energy infrastructure. No one can describe with certainty what he world’s energy system will look like in 2050.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smtClean="0"/>
              <a:t>	</a:t>
            </a:r>
            <a:r>
              <a:rPr lang="en-US" sz="1200" smtClean="0">
                <a:solidFill>
                  <a:srgbClr val="FFFF00"/>
                </a:solidFill>
              </a:rPr>
              <a:t>A substantial proportion of our energy will undoubtedly still be supplied by fossil fuels, but we can now be fairly certain that a future low-carbon energy system will include a meaningful contribution from the following eight renewable energy sources:</a:t>
            </a:r>
            <a:br>
              <a:rPr lang="en-US" sz="1200" smtClean="0">
                <a:solidFill>
                  <a:srgbClr val="FFFF00"/>
                </a:solidFill>
              </a:rPr>
            </a:br>
            <a:endParaRPr lang="en-US" sz="120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smtClean="0"/>
              <a:t>	1. Onshore Wind</a:t>
            </a:r>
            <a:br>
              <a:rPr lang="en-US" sz="1200" smtClean="0"/>
            </a:br>
            <a:r>
              <a:rPr lang="en-US" sz="1200" smtClean="0"/>
              <a:t>2. Offshore Wind</a:t>
            </a:r>
            <a:br>
              <a:rPr lang="en-US" sz="1200" smtClean="0"/>
            </a:br>
            <a:r>
              <a:rPr lang="en-US" sz="1200" smtClean="0"/>
              <a:t>3. Solar Photovoltaic (PV)</a:t>
            </a:r>
            <a:br>
              <a:rPr lang="en-US" sz="1200" smtClean="0"/>
            </a:br>
            <a:r>
              <a:rPr lang="en-US" sz="1200" smtClean="0"/>
              <a:t>4. Solar Thermal Electricity Generation (STEG)</a:t>
            </a:r>
            <a:br>
              <a:rPr lang="en-US" sz="1200" smtClean="0"/>
            </a:br>
            <a:endParaRPr lang="en-US" sz="120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smtClean="0"/>
              <a:t>	</a:t>
            </a:r>
            <a:r>
              <a:rPr lang="en-US" sz="1200" smtClean="0">
                <a:solidFill>
                  <a:srgbClr val="FFFF00"/>
                </a:solidFill>
              </a:rPr>
              <a:t>5. Municipal Solid Waste-to-Energy (MSW)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smtClean="0">
                <a:solidFill>
                  <a:srgbClr val="FFFF00"/>
                </a:solidFill>
              </a:rPr>
              <a:t>	</a:t>
            </a:r>
            <a:br>
              <a:rPr lang="en-US" sz="1200" smtClean="0">
                <a:solidFill>
                  <a:srgbClr val="FFFF00"/>
                </a:solidFill>
              </a:rPr>
            </a:br>
            <a:r>
              <a:rPr lang="en-US" sz="1200" smtClean="0"/>
              <a:t>6. Sugar-based Ethanol</a:t>
            </a:r>
            <a:br>
              <a:rPr lang="en-US" sz="1200" smtClean="0"/>
            </a:br>
            <a:r>
              <a:rPr lang="en-US" sz="1200" smtClean="0"/>
              <a:t>7. Cellulosic and Next Generation Biofuels</a:t>
            </a:r>
            <a:br>
              <a:rPr lang="en-US" sz="1200" smtClean="0"/>
            </a:br>
            <a:r>
              <a:rPr lang="en-US" sz="1200" smtClean="0"/>
              <a:t>8. Geothermal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8413"/>
            <a:ext cx="56880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smtClean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" y="2205038"/>
            <a:ext cx="8820150" cy="3960812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sz="2600" smtClean="0">
                <a:solidFill>
                  <a:srgbClr val="FFFF00"/>
                </a:solidFill>
              </a:rPr>
              <a:t>Misconception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sz="2600" smtClean="0">
                <a:solidFill>
                  <a:srgbClr val="FFFF00"/>
                </a:solidFill>
              </a:rPr>
              <a:t>False use of data &amp; Distortion of facts 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sz="2600" smtClean="0">
                <a:solidFill>
                  <a:srgbClr val="FFFF00"/>
                </a:solidFill>
              </a:rPr>
              <a:t>Unmatched lobby by the ”competition” (landfill industry) and opposition </a:t>
            </a:r>
            <a:endParaRPr lang="en-US" sz="2600" b="1" smtClean="0">
              <a:solidFill>
                <a:srgbClr val="FF33CC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sz="2600" smtClean="0">
                <a:solidFill>
                  <a:srgbClr val="FFFF00"/>
                </a:solidFill>
              </a:rPr>
              <a:t>Scare and fear tactics toward Politicians &amp; Public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sz="2600" smtClean="0">
                <a:solidFill>
                  <a:srgbClr val="FFFF00"/>
                </a:solidFill>
              </a:rPr>
              <a:t>Lack of knowledge &amp; education or information overload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endParaRPr lang="en-US" sz="260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sz="2600" smtClean="0">
                <a:solidFill>
                  <a:srgbClr val="FFFF00"/>
                </a:solidFill>
              </a:rPr>
              <a:t>No base or concept to move forward from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2700338" y="3668713"/>
            <a:ext cx="1081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(&gt;5X)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79200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sym typeface="Wingdings" pitchFamily="2" charset="2"/>
              </a:rPr>
              <a:t></a:t>
            </a:r>
            <a:r>
              <a:rPr lang="en-US" sz="2600">
                <a:solidFill>
                  <a:srgbClr val="FFFF00"/>
                </a:solidFill>
              </a:rPr>
              <a:t> </a:t>
            </a:r>
            <a:r>
              <a:rPr lang="en-US" sz="2600" b="1">
                <a:solidFill>
                  <a:schemeClr val="tx1"/>
                </a:solidFill>
              </a:rPr>
              <a:t>distorted perception</a:t>
            </a:r>
            <a:r>
              <a:rPr lang="en-US" sz="2600">
                <a:solidFill>
                  <a:srgbClr val="FFFF00"/>
                </a:solidFill>
              </a:rPr>
              <a:t> </a:t>
            </a:r>
            <a:r>
              <a:rPr lang="en-US" sz="2600">
                <a:solidFill>
                  <a:srgbClr val="FFFF00"/>
                </a:solidFill>
                <a:sym typeface="Wingdings" pitchFamily="2" charset="2"/>
              </a:rPr>
              <a:t> </a:t>
            </a:r>
            <a:r>
              <a:rPr lang="en-US" sz="2600" b="1">
                <a:solidFill>
                  <a:schemeClr val="tx1"/>
                </a:solidFill>
              </a:rPr>
              <a:t>avoidance of subject</a:t>
            </a:r>
            <a:endParaRPr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4" grpId="1"/>
      <p:bldP spid="294918" grpId="0"/>
      <p:bldP spid="2949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1150938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The ‘way’ we do business in the US:</a:t>
            </a:r>
            <a:r>
              <a:rPr lang="en-US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71700"/>
            <a:ext cx="8229600" cy="4065588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2011: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2 companies manage 80% of the volume of waste and 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Same 2 companies manage substantially more than 50% of our recycling</a:t>
            </a:r>
          </a:p>
          <a:p>
            <a:pPr lvl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Why: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Influence by special interest lobby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Science takes secondary role behind lobby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Lack of political will/ability (hands are tied)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Lack of Accountability (if 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2420938"/>
            <a:ext cx="86042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indent="-457200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>
                <a:srgbClr val="FFFFFF"/>
              </a:buClr>
              <a:buFont typeface="Tahoma" pitchFamily="34" charset="0"/>
              <a:buAutoNum type="arabicPeriod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100" b="1">
                <a:solidFill>
                  <a:schemeClr val="tx1"/>
                </a:solidFill>
                <a:latin typeface="Tahoma" pitchFamily="34" charset="0"/>
              </a:rPr>
              <a:t>Waste avoidance and recycling quotas are </a:t>
            </a:r>
            <a:r>
              <a:rPr lang="en-GB" sz="2100" b="1">
                <a:solidFill>
                  <a:srgbClr val="FFFF00"/>
                </a:solidFill>
                <a:latin typeface="Tahoma" pitchFamily="34" charset="0"/>
              </a:rPr>
              <a:t>not the solution, they are just a part of it!</a:t>
            </a: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>
                <a:srgbClr val="FFFFFF"/>
              </a:buClr>
              <a:buFont typeface="Tahoma" pitchFamily="34" charset="0"/>
              <a:buAutoNum type="arabicPeriod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100" b="1">
                <a:solidFill>
                  <a:srgbClr val="FFFF00"/>
                </a:solidFill>
                <a:latin typeface="Tahoma" pitchFamily="34" charset="0"/>
              </a:rPr>
              <a:t>Even recycled products become waste after use!</a:t>
            </a:r>
          </a:p>
          <a:p>
            <a:pPr marL="457200" indent="-457200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>
                <a:srgbClr val="FFFFFF"/>
              </a:buClr>
              <a:buFont typeface="Tahoma" pitchFamily="34" charset="0"/>
              <a:buAutoNum type="arabicPeriod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US" sz="2100" b="1">
                <a:solidFill>
                  <a:srgbClr val="FFFF00"/>
                </a:solidFill>
                <a:latin typeface="Tahoma" pitchFamily="34" charset="0"/>
              </a:rPr>
              <a:t>Using best available </a:t>
            </a:r>
            <a:r>
              <a:rPr lang="en-GB" sz="2100" b="1">
                <a:solidFill>
                  <a:srgbClr val="FFFF00"/>
                </a:solidFill>
                <a:latin typeface="Tahoma" pitchFamily="34" charset="0"/>
              </a:rPr>
              <a:t>technology</a:t>
            </a:r>
            <a:r>
              <a:rPr lang="en-GB" sz="2100" b="1">
                <a:solidFill>
                  <a:schemeClr val="tx1"/>
                </a:solidFill>
                <a:latin typeface="Tahoma" pitchFamily="34" charset="0"/>
              </a:rPr>
              <a:t> for the incineration of residual waste means less impact to environment and to climate than landfilling!</a:t>
            </a:r>
          </a:p>
          <a:p>
            <a:pPr marL="914400" lvl="1" indent="-457200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>
                <a:srgbClr val="FFFFFF"/>
              </a:buClr>
              <a:buFont typeface="Wingdings" pitchFamily="2" charset="2"/>
              <a:buNone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100" b="1">
                <a:solidFill>
                  <a:schemeClr val="tx1"/>
                </a:solidFill>
              </a:rPr>
              <a:t>Note:</a:t>
            </a:r>
            <a:r>
              <a:rPr lang="en-GB" sz="2100" i="1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GB" sz="2100" i="1">
                <a:solidFill>
                  <a:srgbClr val="FFFF00"/>
                </a:solidFill>
                <a:latin typeface="Tahoma" pitchFamily="34" charset="0"/>
              </a:rPr>
              <a:t>Although many members of the green party started their    	“career” in action groups against incineration plants, 	incineration with low emission levels, energy and material 	recovery is accepted today.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28775"/>
            <a:ext cx="8893175" cy="5794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  <a:buClr>
                <a:srgbClr val="FFCC00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FF00"/>
                </a:solidFill>
              </a:rPr>
              <a:t>Lessons learned from decades of experience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79613" y="1052513"/>
            <a:ext cx="46799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Slide – Courtesy of the German Green Party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08050"/>
            <a:ext cx="6264275" cy="719138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FFFF00"/>
                </a:solidFill>
              </a:rPr>
              <a:t>Without Accountability: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464050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</a:pPr>
            <a:r>
              <a:rPr lang="en-US" sz="3200" smtClean="0">
                <a:solidFill>
                  <a:srgbClr val="FFFF00"/>
                </a:solidFill>
              </a:rPr>
              <a:t>Long term liability left to us and our heirs</a:t>
            </a:r>
          </a:p>
          <a:p>
            <a:pPr lvl="1">
              <a:lnSpc>
                <a:spcPct val="80000"/>
              </a:lnSpc>
            </a:pPr>
            <a:r>
              <a:rPr lang="en-US" sz="3200" smtClean="0">
                <a:solidFill>
                  <a:srgbClr val="FFFF00"/>
                </a:solidFill>
              </a:rPr>
              <a:t>‘Wasting’ our natural resources</a:t>
            </a:r>
          </a:p>
          <a:p>
            <a:pPr lvl="1">
              <a:lnSpc>
                <a:spcPct val="80000"/>
              </a:lnSpc>
            </a:pPr>
            <a:r>
              <a:rPr lang="en-US" sz="3200" smtClean="0">
                <a:solidFill>
                  <a:srgbClr val="FFFF00"/>
                </a:solidFill>
              </a:rPr>
              <a:t>Setting Bad example for future generations</a:t>
            </a:r>
          </a:p>
          <a:p>
            <a:pPr lvl="1">
              <a:lnSpc>
                <a:spcPct val="80000"/>
              </a:lnSpc>
            </a:pPr>
            <a:r>
              <a:rPr lang="en-US" sz="3200" smtClean="0">
                <a:solidFill>
                  <a:srgbClr val="FFFF00"/>
                </a:solidFill>
              </a:rPr>
              <a:t>We lose out on vital job opportunities and</a:t>
            </a:r>
          </a:p>
          <a:p>
            <a:pPr lvl="1">
              <a:lnSpc>
                <a:spcPct val="80000"/>
              </a:lnSpc>
            </a:pPr>
            <a:r>
              <a:rPr lang="en-US" sz="3200" smtClean="0">
                <a:solidFill>
                  <a:srgbClr val="FFFF00"/>
                </a:solidFill>
              </a:rPr>
              <a:t>We miss/lack competitive edge…</a:t>
            </a:r>
          </a:p>
          <a:p>
            <a:pPr lvl="1">
              <a:lnSpc>
                <a:spcPct val="80000"/>
              </a:lnSpc>
            </a:pPr>
            <a:r>
              <a:rPr lang="en-US" sz="3200" smtClean="0">
                <a:solidFill>
                  <a:srgbClr val="FFFF00"/>
                </a:solidFill>
              </a:rPr>
              <a:t>We spend (waste) millions of dollars unnecessarily … shift on time axis…delaying the inevitable…</a:t>
            </a:r>
          </a:p>
          <a:p>
            <a:pPr lvl="1">
              <a:buFont typeface="Arial" charset="0"/>
              <a:buNone/>
            </a:pPr>
            <a:endParaRPr lang="en-US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60" name="Group 100"/>
          <p:cNvGraphicFramePr>
            <a:graphicFrameLocks noGrp="1"/>
          </p:cNvGraphicFramePr>
          <p:nvPr>
            <p:ph/>
          </p:nvPr>
        </p:nvGraphicFramePr>
        <p:xfrm>
          <a:off x="179388" y="836613"/>
          <a:ext cx="8496300" cy="5499367"/>
        </p:xfrm>
        <a:graphic>
          <a:graphicData uri="http://schemas.openxmlformats.org/drawingml/2006/table">
            <a:tbl>
              <a:tblPr/>
              <a:tblGrid>
                <a:gridCol w="2087562"/>
                <a:gridCol w="2108200"/>
                <a:gridCol w="1989138"/>
                <a:gridCol w="2311400"/>
              </a:tblGrid>
              <a:tr h="66829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WTE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Landfilling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Composting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300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Regulations - current North American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One of the most regulated overall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Very limited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–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Slow process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(Lobby efforts)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65" charset="-128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Very limited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–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Slow process (green perception)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6779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Going in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versus Coming out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Measurable to &lt;1ng,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Renewable Energy &amp; Material recovery, 100% landfill diversion possible (RR)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Subjective i.e.: CH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 &lt;50% recovery, leaks up and down, 2000+ toxic chemicals in air,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 – 298 times 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,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 – 25 times 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,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65" charset="-128"/>
                        </a:rPr>
                        <a:t>water, air (smell), noise,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44463" y="1844675"/>
            <a:ext cx="8675687" cy="28082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00"/>
                </a:solidFill>
              </a:rPr>
              <a:t>Shouldn’t our money/taxes be spent on more important matters than cleaning up what could have been prevented in the first place?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44463" y="1844675"/>
            <a:ext cx="8675687" cy="41052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00"/>
                </a:solidFill>
              </a:rPr>
              <a:t>Especially considering our  economic situation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00"/>
                </a:solidFill>
              </a:rPr>
              <a:t>&amp;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00"/>
                </a:solidFill>
              </a:rPr>
              <a:t>We are in dire need of Jobs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00"/>
                </a:solidFill>
              </a:rPr>
              <a:t>&amp;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FF00"/>
                </a:solidFill>
              </a:rPr>
              <a:t>We need to invest in our future</a:t>
            </a:r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58825"/>
            <a:ext cx="8229600" cy="725488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000" b="1" smtClean="0"/>
              <a:t>Light on the horizon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435975" cy="452596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</a:rPr>
              <a:t>Palm Beach, FL (3,000 tons per day)*</a:t>
            </a:r>
          </a:p>
          <a:p>
            <a:r>
              <a:rPr lang="en-US" smtClean="0">
                <a:solidFill>
                  <a:srgbClr val="FFFF00"/>
                </a:solidFill>
              </a:rPr>
              <a:t>Baltimore, MD (4,000 tons per day)*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1200+ construction jobs – period over 3 years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Creation of over 180 permanent jobs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160 MW Electricity</a:t>
            </a:r>
          </a:p>
          <a:p>
            <a:r>
              <a:rPr lang="en-US" smtClean="0">
                <a:solidFill>
                  <a:srgbClr val="FFFF00"/>
                </a:solidFill>
              </a:rPr>
              <a:t>Los Angeles, CA (1,000 per day) “WRSI” </a:t>
            </a:r>
          </a:p>
          <a:p>
            <a:r>
              <a:rPr lang="en-US" smtClean="0">
                <a:solidFill>
                  <a:srgbClr val="FFFF00"/>
                </a:solidFill>
              </a:rPr>
              <a:t>Frederick County, MD* </a:t>
            </a:r>
          </a:p>
          <a:p>
            <a:pPr lvl="1"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lvl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*Power with Authorities compared to counties or cities  - more interest in economic development and less politically driven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76313"/>
            <a:ext cx="7354888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smtClean="0"/>
              <a:t>Experience/Advantages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8" y="1628775"/>
            <a:ext cx="8553450" cy="4681538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90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Decades of hands on/real life experience -&gt; specifically recent 20 years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 Seattle headquartered company with thorough local &amp; regional knowledge and experience – West Coast Focus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“European Experience” &amp; Network (incl. numerous Study &amp; Trade Missions)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Well advanced Waste Management Concepts -&gt; i.e. Hamburg Green City of Europe 2011 (includes waste and waste water management/treatment – energy and material recovery)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Green Concept – well respected European Concepts/EU Guidelines and Regulations including German Green Party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FF00"/>
                </a:solidFill>
              </a:rPr>
              <a:t>Most advanced LCA’s ISO 14040 and ISO 14044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Job Potential for Washington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71638"/>
            <a:ext cx="8435975" cy="4421187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Example Waste-to-Energy only scenario:</a:t>
            </a:r>
          </a:p>
          <a:p>
            <a:endParaRPr lang="en-US" sz="1200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700+ operating jobs (additional!)</a:t>
            </a:r>
          </a:p>
          <a:p>
            <a:r>
              <a:rPr lang="en-US" smtClean="0">
                <a:solidFill>
                  <a:srgbClr val="FFFF00"/>
                </a:solidFill>
              </a:rPr>
              <a:t>4,000+ Construction Jobs</a:t>
            </a:r>
          </a:p>
          <a:p>
            <a:r>
              <a:rPr lang="en-US" smtClean="0">
                <a:solidFill>
                  <a:srgbClr val="FFFF00"/>
                </a:solidFill>
              </a:rPr>
              <a:t>1000s of secondary Jobs</a:t>
            </a:r>
          </a:p>
          <a:p>
            <a:pPr>
              <a:buFont typeface="Arial" charset="0"/>
              <a:buNone/>
            </a:pPr>
            <a:endParaRPr lang="en-US" sz="1200" i="1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en-US" i="1" smtClean="0">
                <a:solidFill>
                  <a:srgbClr val="FFFF00"/>
                </a:solidFill>
              </a:rPr>
              <a:t>Economies of Scale make this very feasible</a:t>
            </a:r>
          </a:p>
          <a:p>
            <a:endParaRPr lang="en-US" sz="1200" smtClean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More Jobs if Diversity/Integrated Approach including Recycling, Composting and Avoidance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Example King County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8229600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en-US" sz="2400" smtClean="0">
                <a:solidFill>
                  <a:srgbClr val="FFFF00"/>
                </a:solidFill>
              </a:rPr>
              <a:t>King County’s Draft 2009 Solid Waste Plan notes the gas recovery-reuse system in place at Cedar Hills landfill avoids CO2e emissions equal to </a:t>
            </a:r>
            <a:r>
              <a:rPr lang="en-US" sz="2400" b="1" smtClean="0">
                <a:solidFill>
                  <a:schemeClr val="tx1"/>
                </a:solidFill>
              </a:rPr>
              <a:t>22,000 passenger cars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rgbClr val="FFFF00"/>
                </a:solidFill>
              </a:rPr>
              <a:t>But using the County’s 2008 disposal volume at Cedar Hills, 930,000 tons, and an average of one ton of CO2e avoided per ton of MSW processed at a WTE facility vs. landfilled, the resulting GHG reduction is equivalent to removing </a:t>
            </a:r>
            <a:r>
              <a:rPr lang="en-US" sz="2400" b="1" u="sng" smtClean="0">
                <a:solidFill>
                  <a:schemeClr val="tx1"/>
                </a:solidFill>
              </a:rPr>
              <a:t>195,000 passenger cars</a:t>
            </a:r>
            <a:r>
              <a:rPr lang="en-US" sz="2400" smtClean="0">
                <a:solidFill>
                  <a:srgbClr val="FFFF00"/>
                </a:solidFill>
              </a:rPr>
              <a:t> from King County’s roads, or about one car in six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rgbClr val="FFFF00"/>
                </a:solidFill>
              </a:rPr>
              <a:t>Resource Recovery facility GHG reduction considerably higher!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773238"/>
            <a:ext cx="882015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                          Waste</a:t>
            </a:r>
            <a:r>
              <a:rPr lang="en-US" sz="3200" b="1">
                <a:solidFill>
                  <a:srgbClr val="000000"/>
                </a:solidFill>
              </a:rPr>
              <a:t> = 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/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                                      </a:t>
            </a:r>
            <a:r>
              <a:rPr lang="en-US" sz="3200" b="1">
                <a:solidFill>
                  <a:schemeClr val="tx1"/>
                </a:solidFill>
              </a:rPr>
              <a:t>=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/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>                                      </a:t>
            </a:r>
            <a:r>
              <a:rPr lang="en-US" sz="3200" b="1">
                <a:solidFill>
                  <a:schemeClr val="tx1"/>
                </a:solidFill>
              </a:rPr>
              <a:t>=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br>
              <a:rPr lang="en-US" sz="3200" b="1">
                <a:solidFill>
                  <a:srgbClr val="FFFF00"/>
                </a:solidFill>
              </a:rPr>
            </a:br>
            <a:endParaRPr lang="en-US" sz="3200" b="1">
              <a:solidFill>
                <a:srgbClr val="FFFF00"/>
              </a:solidFill>
            </a:endParaRPr>
          </a:p>
          <a:p>
            <a:r>
              <a:rPr lang="en-US" sz="3200" b="1">
                <a:solidFill>
                  <a:schemeClr val="tx1"/>
                </a:solidFill>
              </a:rPr>
              <a:t>                                      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               =&gt;</a:t>
            </a:r>
            <a:r>
              <a:rPr lang="en-US" b="1" u="sng">
                <a:solidFill>
                  <a:srgbClr val="FFFF00"/>
                </a:solidFill>
              </a:rPr>
              <a:t> </a:t>
            </a:r>
            <a:endParaRPr lang="en-US" b="1" u="sng">
              <a:solidFill>
                <a:srgbClr val="FF33CC"/>
              </a:solidFill>
            </a:endParaRPr>
          </a:p>
          <a:p>
            <a:endParaRPr lang="en-US" b="1" u="sng">
              <a:solidFill>
                <a:srgbClr val="FF33CC"/>
              </a:solidFill>
            </a:endParaRP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4643438" y="1752600"/>
            <a:ext cx="38163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Resource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268538" y="2471738"/>
            <a:ext cx="22320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Resource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4643438" y="2492375"/>
            <a:ext cx="352742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Economic Value</a:t>
            </a:r>
          </a:p>
        </p:txBody>
      </p:sp>
      <p:sp>
        <p:nvSpPr>
          <p:cNvPr id="404486" name="Text Box 6"/>
          <p:cNvSpPr txBox="1">
            <a:spLocks noChangeArrowheads="1"/>
          </p:cNvSpPr>
          <p:nvPr/>
        </p:nvSpPr>
        <p:spPr bwMode="auto">
          <a:xfrm>
            <a:off x="34925" y="3192463"/>
            <a:ext cx="439261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Renewable Resource</a:t>
            </a:r>
          </a:p>
        </p:txBody>
      </p:sp>
      <p:sp>
        <p:nvSpPr>
          <p:cNvPr id="404487" name="Text Box 7"/>
          <p:cNvSpPr txBox="1">
            <a:spLocks noChangeArrowheads="1"/>
          </p:cNvSpPr>
          <p:nvPr/>
        </p:nvSpPr>
        <p:spPr bwMode="auto">
          <a:xfrm>
            <a:off x="4643438" y="3213100"/>
            <a:ext cx="42481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Environmental Value</a:t>
            </a:r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34925" y="4271963"/>
            <a:ext cx="43211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Environmental Value</a:t>
            </a:r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>
            <a:off x="5364163" y="4292600"/>
            <a:ext cx="302418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</a:rPr>
              <a:t>Quality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0448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/>
      <p:bldP spid="404484" grpId="0"/>
      <p:bldP spid="404485" grpId="0"/>
      <p:bldP spid="404486" grpId="0"/>
      <p:bldP spid="404487" grpId="0"/>
      <p:bldP spid="404488" grpId="0"/>
      <p:bldP spid="404489" grpId="0"/>
      <p:bldP spid="40448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1773238"/>
            <a:ext cx="882015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                      Waste</a:t>
            </a:r>
            <a:r>
              <a:rPr lang="en-US" sz="3200" b="1">
                <a:solidFill>
                  <a:srgbClr val="000000"/>
                </a:solidFill>
              </a:rPr>
              <a:t>   = 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/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                                    </a:t>
            </a:r>
            <a:r>
              <a:rPr lang="en-US" sz="3200" b="1">
                <a:solidFill>
                  <a:schemeClr val="tx1"/>
                </a:solidFill>
              </a:rPr>
              <a:t>=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/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>                                    </a:t>
            </a:r>
            <a:r>
              <a:rPr lang="en-US" sz="3200" b="1">
                <a:solidFill>
                  <a:schemeClr val="tx1"/>
                </a:solidFill>
              </a:rPr>
              <a:t>=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br>
              <a:rPr lang="en-US" sz="3200" b="1">
                <a:solidFill>
                  <a:srgbClr val="FFFF00"/>
                </a:solidFill>
              </a:rPr>
            </a:br>
            <a:endParaRPr lang="en-US" sz="3200" b="1">
              <a:solidFill>
                <a:srgbClr val="FFFF00"/>
              </a:solidFill>
            </a:endParaRPr>
          </a:p>
          <a:p>
            <a:r>
              <a:rPr lang="en-US" sz="3200" b="1">
                <a:solidFill>
                  <a:schemeClr val="tx1"/>
                </a:solidFill>
              </a:rPr>
              <a:t>                                      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             =&gt;</a:t>
            </a:r>
            <a:r>
              <a:rPr lang="en-US" b="1" u="sng">
                <a:solidFill>
                  <a:srgbClr val="FFFF00"/>
                </a:solidFill>
              </a:rPr>
              <a:t> </a:t>
            </a:r>
            <a:endParaRPr lang="en-US" b="1" u="sng">
              <a:solidFill>
                <a:srgbClr val="FF33CC"/>
              </a:solidFill>
            </a:endParaRPr>
          </a:p>
          <a:p>
            <a:endParaRPr lang="en-US" b="1" u="sng">
              <a:solidFill>
                <a:srgbClr val="FF33CC"/>
              </a:solidFill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4643438" y="1752600"/>
            <a:ext cx="38163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Resource</a:t>
            </a: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0" y="2471738"/>
            <a:ext cx="424973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Resource Recovery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4572000" y="2492375"/>
            <a:ext cx="18732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Jobs!!!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374332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Sustainable Jobs</a:t>
            </a: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4500563" y="3213100"/>
            <a:ext cx="464343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Economic Opportunity</a:t>
            </a:r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1258888" y="4292600"/>
            <a:ext cx="27368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Economic Opportunity</a:t>
            </a: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5219700" y="4292600"/>
            <a:ext cx="352901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</a:rPr>
              <a:t>Local, Regional and Global Competitiveness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48171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/>
      <p:bldP spid="348166" grpId="0"/>
      <p:bldP spid="348167" grpId="0"/>
      <p:bldP spid="348168" grpId="0"/>
      <p:bldP spid="348169" grpId="0"/>
      <p:bldP spid="348170" grpId="0"/>
      <p:bldP spid="348171" grpId="0"/>
      <p:bldP spid="34817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187450" y="1268413"/>
            <a:ext cx="6911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 sz="4400"/>
              <a:t>King County/Seattle 2015?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257460"/>
            <a:ext cx="9144000" cy="427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133600"/>
            <a:ext cx="8229600" cy="2016125"/>
          </a:xfrm>
          <a:solidFill>
            <a:srgbClr val="00CC0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u="sng" dirty="0" smtClean="0"/>
              <a:t/>
            </a:r>
            <a:br>
              <a:rPr lang="en-US" sz="4800" b="1" u="sng" dirty="0" smtClean="0"/>
            </a:br>
            <a:r>
              <a:rPr lang="en-US" sz="4800" b="1" u="sng" dirty="0" smtClean="0">
                <a:solidFill>
                  <a:srgbClr val="990099"/>
                </a:solidFill>
                <a:hlinkClick r:id="rId2"/>
              </a:rPr>
              <a:t>www.resourcewaste.com</a:t>
            </a:r>
            <a:r>
              <a:rPr lang="en-US" sz="4800" b="1" u="sng" dirty="0" smtClean="0"/>
              <a:t/>
            </a:r>
            <a:br>
              <a:rPr lang="en-US" sz="4800" b="1" u="sng" dirty="0" smtClean="0"/>
            </a:br>
            <a:endParaRPr lang="en-US" sz="4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981075"/>
            <a:ext cx="5111750" cy="863600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b="1" u="sng" smtClean="0">
                <a:solidFill>
                  <a:schemeClr val="tx1"/>
                </a:solidFill>
              </a:rPr>
              <a:t>Definition Waste: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89138"/>
            <a:ext cx="8229600" cy="2879725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54000"/>
              </a:lnSpc>
            </a:pPr>
            <a:endParaRPr lang="en-US" sz="2800" b="1" u="sng" smtClean="0"/>
          </a:p>
          <a:p>
            <a:pPr>
              <a:lnSpc>
                <a:spcPct val="54000"/>
              </a:lnSpc>
            </a:pPr>
            <a:r>
              <a:rPr lang="en-US" sz="2800" b="1" u="sng" smtClean="0"/>
              <a:t>Litter</a:t>
            </a:r>
            <a:r>
              <a:rPr lang="en-US" sz="2800" b="1" u="sng" smtClean="0">
                <a:cs typeface="Arial" charset="0"/>
              </a:rPr>
              <a:t>*</a:t>
            </a:r>
            <a:r>
              <a:rPr lang="en-US" sz="2800" b="1" u="sng" smtClean="0"/>
              <a:t>:</a:t>
            </a:r>
            <a:r>
              <a:rPr lang="en-US" sz="2800" smtClean="0"/>
              <a:t> 	</a:t>
            </a:r>
            <a:r>
              <a:rPr lang="en-US" sz="2800" smtClean="0">
                <a:solidFill>
                  <a:srgbClr val="FFFF00"/>
                </a:solidFill>
              </a:rPr>
              <a:t>Garbage, Trash, Rubbish</a:t>
            </a:r>
          </a:p>
          <a:p>
            <a:pPr>
              <a:lnSpc>
                <a:spcPct val="54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b="1" u="sng" smtClean="0"/>
              <a:t>Leftover</a:t>
            </a:r>
            <a:r>
              <a:rPr lang="en-US" sz="2800" b="1" u="sng" smtClean="0">
                <a:cs typeface="Arial" charset="0"/>
              </a:rPr>
              <a:t>*</a:t>
            </a:r>
            <a:r>
              <a:rPr lang="en-US" sz="2800" b="1" u="sng" smtClean="0"/>
              <a:t>:</a:t>
            </a:r>
            <a:r>
              <a:rPr lang="en-US" sz="2800" smtClean="0"/>
              <a:t>	</a:t>
            </a:r>
            <a:r>
              <a:rPr lang="en-US" sz="2800" smtClean="0">
                <a:solidFill>
                  <a:srgbClr val="FFFF00"/>
                </a:solidFill>
              </a:rPr>
              <a:t>Excess, Surplus, Unused, 								Unwanted, Discarded, 									Remaining, Spare</a:t>
            </a:r>
          </a:p>
          <a:p>
            <a:pPr>
              <a:lnSpc>
                <a:spcPct val="54000"/>
              </a:lnSpc>
              <a:buFont typeface="Arial" charset="0"/>
              <a:buNone/>
            </a:pPr>
            <a:endParaRPr lang="en-US" sz="2800" smtClean="0">
              <a:solidFill>
                <a:srgbClr val="FFFF00"/>
              </a:solidFill>
            </a:endParaRPr>
          </a:p>
          <a:p>
            <a:pPr>
              <a:lnSpc>
                <a:spcPct val="54000"/>
              </a:lnSpc>
              <a:buFont typeface="Arial" charset="0"/>
              <a:buNone/>
            </a:pPr>
            <a:r>
              <a:rPr lang="en-US" sz="1800" smtClean="0">
                <a:cs typeface="Arial" charset="0"/>
              </a:rPr>
              <a:t>*</a:t>
            </a:r>
            <a:r>
              <a:rPr lang="en-US" sz="1800" smtClean="0"/>
              <a:t>English Thesaurus</a:t>
            </a:r>
            <a:r>
              <a:rPr lang="en-US" sz="2800" smtClean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5084763"/>
            <a:ext cx="7921625" cy="8143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49263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Through Away/Consumer Oriented Society…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Zero Waste? …or - What is really going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863600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800" b="1" smtClean="0">
                <a:solidFill>
                  <a:srgbClr val="FFFF00"/>
                </a:solidFill>
              </a:rPr>
              <a:t>1990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25"/>
            <a:ext cx="4038600" cy="452596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lnSpc>
                <a:spcPct val="54000"/>
              </a:lnSpc>
              <a:buFont typeface="Arial" charset="0"/>
              <a:buNone/>
            </a:pPr>
            <a:endParaRPr lang="en-US" sz="2400" b="1" u="sng" smtClean="0"/>
          </a:p>
          <a:p>
            <a:pPr marL="533400" indent="-533400" algn="ctr">
              <a:lnSpc>
                <a:spcPct val="54000"/>
              </a:lnSpc>
              <a:buFont typeface="Arial" charset="0"/>
              <a:buNone/>
            </a:pPr>
            <a:r>
              <a:rPr lang="en-US" b="1" u="sng" smtClean="0">
                <a:solidFill>
                  <a:srgbClr val="FFFF00"/>
                </a:solidFill>
              </a:rPr>
              <a:t>GERMANY</a:t>
            </a:r>
          </a:p>
          <a:p>
            <a:pPr marL="533400" indent="-533400" algn="ctr">
              <a:lnSpc>
                <a:spcPct val="54000"/>
              </a:lnSpc>
              <a:buFont typeface="Arial" charset="0"/>
              <a:buNone/>
            </a:pPr>
            <a:endParaRPr lang="en-US" b="1" u="sng" smtClean="0">
              <a:solidFill>
                <a:srgbClr val="FFFF00"/>
              </a:solidFill>
            </a:endParaRPr>
          </a:p>
          <a:p>
            <a:pPr marL="533400" indent="-533400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65,000 landfills</a:t>
            </a:r>
          </a:p>
          <a:p>
            <a:pPr marL="533400" indent="-533400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70% landfilled</a:t>
            </a:r>
          </a:p>
          <a:p>
            <a:pPr marL="533400" indent="-533400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20% recycled</a:t>
            </a:r>
          </a:p>
          <a:p>
            <a:pPr marL="533400" indent="-533400"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10% WTE*</a:t>
            </a:r>
          </a:p>
          <a:p>
            <a:pPr marL="533400" indent="-533400">
              <a:lnSpc>
                <a:spcPct val="54000"/>
              </a:lnSpc>
            </a:pPr>
            <a:endParaRPr lang="en-US" sz="2400" smtClean="0">
              <a:solidFill>
                <a:srgbClr val="FFFF00"/>
              </a:solidFill>
            </a:endParaRPr>
          </a:p>
          <a:p>
            <a:pPr marL="533400" indent="-533400">
              <a:lnSpc>
                <a:spcPct val="54000"/>
              </a:lnSpc>
            </a:pPr>
            <a:endParaRPr lang="en-US" sz="2400" smtClean="0">
              <a:solidFill>
                <a:srgbClr val="FFFF00"/>
              </a:solidFill>
            </a:endParaRPr>
          </a:p>
          <a:p>
            <a:pPr marL="533400" indent="-533400">
              <a:lnSpc>
                <a:spcPct val="54000"/>
              </a:lnSpc>
            </a:pPr>
            <a:endParaRPr lang="en-US" sz="2400" smtClean="0">
              <a:solidFill>
                <a:srgbClr val="FFFF00"/>
              </a:solidFill>
            </a:endParaRPr>
          </a:p>
          <a:p>
            <a:pPr marL="533400" indent="-533400">
              <a:lnSpc>
                <a:spcPct val="54000"/>
              </a:lnSpc>
              <a:buFont typeface="Arial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*WTE – Waste to Energy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711325"/>
            <a:ext cx="4038600" cy="452596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64000"/>
              </a:lnSpc>
              <a:buFont typeface="Arial" charset="0"/>
              <a:buNone/>
            </a:pPr>
            <a:endParaRPr lang="en-US" sz="2400" b="1" u="sng" smtClean="0"/>
          </a:p>
          <a:p>
            <a:pPr algn="ctr">
              <a:lnSpc>
                <a:spcPct val="64000"/>
              </a:lnSpc>
              <a:buFont typeface="Arial" charset="0"/>
              <a:buNone/>
            </a:pPr>
            <a:r>
              <a:rPr lang="en-US" b="1" u="sng" smtClean="0">
                <a:solidFill>
                  <a:srgbClr val="FFFF00"/>
                </a:solidFill>
              </a:rPr>
              <a:t>US</a:t>
            </a:r>
          </a:p>
          <a:p>
            <a:pPr algn="ctr">
              <a:lnSpc>
                <a:spcPct val="64000"/>
              </a:lnSpc>
              <a:buFont typeface="Arial" charset="0"/>
              <a:buNone/>
            </a:pPr>
            <a:endParaRPr lang="en-US" b="1" u="sng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20,000 landfills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70% landfilled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15% recycled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FF00"/>
                </a:solidFill>
              </a:rPr>
              <a:t>15% WTE*</a:t>
            </a:r>
          </a:p>
          <a:p>
            <a:pPr>
              <a:lnSpc>
                <a:spcPct val="100000"/>
              </a:lnSpc>
            </a:pPr>
            <a:endParaRPr lang="en-US" smtClean="0">
              <a:solidFill>
                <a:srgbClr val="FFFF00"/>
              </a:solidFill>
            </a:endParaRPr>
          </a:p>
          <a:p>
            <a:pPr>
              <a:lnSpc>
                <a:spcPct val="64000"/>
              </a:lnSpc>
            </a:pPr>
            <a:endParaRPr lang="en-US" sz="2400" smtClean="0"/>
          </a:p>
          <a:p>
            <a:pPr>
              <a:lnSpc>
                <a:spcPct val="64000"/>
              </a:lnSpc>
            </a:pPr>
            <a:endParaRPr lang="en-US" sz="2400" smtClean="0"/>
          </a:p>
          <a:p>
            <a:pPr>
              <a:lnSpc>
                <a:spcPct val="64000"/>
              </a:lnSpc>
              <a:buFont typeface="Arial" charset="0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792162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b="1" smtClean="0">
                <a:solidFill>
                  <a:srgbClr val="FFFF00"/>
                </a:solidFill>
              </a:rPr>
              <a:t>2011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25"/>
            <a:ext cx="4038600" cy="452596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lnSpc>
                <a:spcPct val="54000"/>
              </a:lnSpc>
              <a:buFont typeface="Arial" charset="0"/>
              <a:buNone/>
            </a:pPr>
            <a:endParaRPr lang="en-US" sz="2000" b="1" u="sng" smtClean="0"/>
          </a:p>
          <a:p>
            <a:pPr marL="533400" indent="-533400" algn="ctr">
              <a:lnSpc>
                <a:spcPct val="54000"/>
              </a:lnSpc>
              <a:buFont typeface="Arial" charset="0"/>
              <a:buNone/>
            </a:pPr>
            <a:r>
              <a:rPr lang="en-US" b="1" u="sng" smtClean="0">
                <a:solidFill>
                  <a:srgbClr val="FFFF66"/>
                </a:solidFill>
              </a:rPr>
              <a:t>GERMANY</a:t>
            </a:r>
          </a:p>
          <a:p>
            <a:pPr marL="533400" indent="-533400" algn="ctr">
              <a:lnSpc>
                <a:spcPct val="54000"/>
              </a:lnSpc>
              <a:buFont typeface="Arial" charset="0"/>
              <a:buNone/>
            </a:pPr>
            <a:endParaRPr lang="en-US" b="1" u="sng" smtClean="0">
              <a:solidFill>
                <a:srgbClr val="FFFF66"/>
              </a:solidFill>
            </a:endParaRPr>
          </a:p>
          <a:p>
            <a:pPr marL="533400" indent="-533400"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Less than 200 landfills</a:t>
            </a:r>
          </a:p>
          <a:p>
            <a:pPr marL="533400" indent="-533400"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Less than 1% landfilled</a:t>
            </a:r>
          </a:p>
          <a:p>
            <a:pPr marL="533400" indent="-533400"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Nearly 70% recycled</a:t>
            </a:r>
          </a:p>
          <a:p>
            <a:pPr marL="533400" indent="-533400"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30 % WTE* Added state of the art technology – new and replacement of old facilities)</a:t>
            </a:r>
          </a:p>
          <a:p>
            <a:pPr marL="533400" indent="-533400">
              <a:lnSpc>
                <a:spcPct val="54000"/>
              </a:lnSpc>
            </a:pPr>
            <a:endParaRPr lang="en-US" sz="2000" smtClean="0">
              <a:solidFill>
                <a:srgbClr val="FFFF66"/>
              </a:solidFill>
            </a:endParaRPr>
          </a:p>
          <a:p>
            <a:pPr marL="533400" indent="-533400">
              <a:lnSpc>
                <a:spcPct val="54000"/>
              </a:lnSpc>
              <a:buFont typeface="Arial" charset="0"/>
              <a:buNone/>
            </a:pPr>
            <a:r>
              <a:rPr lang="en-US" sz="2000" smtClean="0">
                <a:solidFill>
                  <a:srgbClr val="FFFF66"/>
                </a:solidFill>
              </a:rPr>
              <a:t>*WTE – Waste to Energy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711325"/>
            <a:ext cx="4038600" cy="452596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64000"/>
              </a:lnSpc>
              <a:buFont typeface="Arial" charset="0"/>
              <a:buNone/>
            </a:pPr>
            <a:endParaRPr lang="en-US" sz="2000" b="1" u="sng" smtClean="0"/>
          </a:p>
          <a:p>
            <a:pPr algn="ctr">
              <a:lnSpc>
                <a:spcPct val="64000"/>
              </a:lnSpc>
              <a:buFont typeface="Arial" charset="0"/>
              <a:buNone/>
            </a:pPr>
            <a:r>
              <a:rPr lang="en-US" b="1" u="sng" smtClean="0">
                <a:solidFill>
                  <a:srgbClr val="FFFF66"/>
                </a:solidFill>
              </a:rPr>
              <a:t>USA</a:t>
            </a:r>
          </a:p>
          <a:p>
            <a:pPr algn="ctr">
              <a:lnSpc>
                <a:spcPct val="64000"/>
              </a:lnSpc>
              <a:buFont typeface="Arial" charset="0"/>
              <a:buNone/>
            </a:pPr>
            <a:endParaRPr lang="en-US" b="1" u="sng" smtClean="0">
              <a:solidFill>
                <a:srgbClr val="FFFF6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Approx 3,000 landfills</a:t>
            </a:r>
          </a:p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More than 60% landfilled</a:t>
            </a:r>
          </a:p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32% recycled</a:t>
            </a:r>
          </a:p>
          <a:p>
            <a:pPr>
              <a:lnSpc>
                <a:spcPct val="100000"/>
              </a:lnSpc>
            </a:pPr>
            <a:r>
              <a:rPr lang="en-US" sz="2400" smtClean="0">
                <a:solidFill>
                  <a:srgbClr val="FFFF66"/>
                </a:solidFill>
              </a:rPr>
              <a:t>8% WTE* (Shut down facilities, no new ones …but…)</a:t>
            </a:r>
          </a:p>
          <a:p>
            <a:pPr>
              <a:lnSpc>
                <a:spcPct val="64000"/>
              </a:lnSpc>
            </a:pPr>
            <a:endParaRPr lang="en-US" sz="2400" smtClean="0">
              <a:solidFill>
                <a:srgbClr val="FFFF66"/>
              </a:solidFill>
            </a:endParaRPr>
          </a:p>
          <a:p>
            <a:pPr>
              <a:lnSpc>
                <a:spcPct val="64000"/>
              </a:lnSpc>
              <a:buFont typeface="Arial" charset="0"/>
              <a:buNone/>
            </a:pPr>
            <a:endParaRPr lang="en-US" sz="2000" smtClean="0">
              <a:solidFill>
                <a:srgbClr val="FFFF66"/>
              </a:solidFill>
            </a:endParaRPr>
          </a:p>
          <a:p>
            <a:pPr>
              <a:lnSpc>
                <a:spcPct val="64000"/>
              </a:lnSpc>
              <a:buFont typeface="Arial" charset="0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133600"/>
            <a:ext cx="8229600" cy="1943100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000" smtClean="0">
                <a:solidFill>
                  <a:srgbClr val="FFFF00"/>
                </a:solidFill>
              </a:rPr>
              <a:t>Translates into landfilling enough to fill over 1 million football fields 6 feet deep every year!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1700213"/>
            <a:ext cx="8615363" cy="4249737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600" smtClean="0">
                <a:solidFill>
                  <a:srgbClr val="FFFF00"/>
                </a:solidFill>
              </a:rPr>
              <a:t>Above all other reasoning, due to the depletion of our natural resources:</a:t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rgbClr val="FFFF00"/>
                </a:solidFill>
              </a:rPr>
              <a:t/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rgbClr val="FFFF00"/>
                </a:solidFill>
              </a:rPr>
              <a:t>Resource Recovery is a necessary part of an economical integral part of a sustainable and environmentally responsible waste management solution </a:t>
            </a:r>
            <a:endParaRPr lang="en-US" sz="36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18231</TotalTime>
  <Words>1564</Words>
  <Application>Microsoft Office PowerPoint</Application>
  <PresentationFormat>On-screen Show (4:3)</PresentationFormat>
  <Paragraphs>333</Paragraphs>
  <Slides>45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1_Standarddesign</vt:lpstr>
      <vt:lpstr>Document</vt:lpstr>
      <vt:lpstr>PowerPoint Presentation</vt:lpstr>
      <vt:lpstr>Who is WRSI Consulting Group</vt:lpstr>
      <vt:lpstr>Who is WRSI Consulting Group</vt:lpstr>
      <vt:lpstr>Experience/Advantages</vt:lpstr>
      <vt:lpstr>Definition Waste:</vt:lpstr>
      <vt:lpstr>1990</vt:lpstr>
      <vt:lpstr>2011</vt:lpstr>
      <vt:lpstr>Translates into landfilling enough to fill over 1 million football fields 6 feet deep every year!</vt:lpstr>
      <vt:lpstr>Above all other reasoning, due to the depletion of our natural resources:  Resource Recovery is a necessary part of an economical integral part of a sustainable and environmentally responsible waste management solution </vt:lpstr>
      <vt:lpstr>Redefining Waste… as a Resource?</vt:lpstr>
      <vt:lpstr>95% of Pacific Northwest’s waste is landfilled!</vt:lpstr>
      <vt:lpstr>Translates into</vt:lpstr>
      <vt:lpstr>Zero Waste = Utopian Concept  Zero Waste to Landfill = Achievable (Germany 2020)</vt:lpstr>
      <vt:lpstr>Germany 1990-2011</vt:lpstr>
      <vt:lpstr>Germany’s System to Resource Recovery</vt:lpstr>
      <vt:lpstr>PowerPoint Presentation</vt:lpstr>
      <vt:lpstr>Alternatives to Landfilling:</vt:lpstr>
      <vt:lpstr>Proven (!), state of the art Resource Recovery solutions offer:</vt:lpstr>
      <vt:lpstr>Example Facility, MVR, Hamburg, Germany:</vt:lpstr>
      <vt:lpstr>State of the Art Resource Recovery cont.:</vt:lpstr>
      <vt:lpstr>PowerPoint Presentation</vt:lpstr>
      <vt:lpstr>Container-Terminal Altenwerder, Hamburg (3 million TEUs annually)</vt:lpstr>
      <vt:lpstr>Application of ash (450,000  metric tons) utilized</vt:lpstr>
      <vt:lpstr>Environmental &amp; Economic Facts of State of the Art Resource Recovery:</vt:lpstr>
      <vt:lpstr>Following EU example and classifying waste as a resource (currently under EPA consideration by growing demand but “lack of funding”) will:</vt:lpstr>
      <vt:lpstr>PowerPoint Presentation</vt:lpstr>
      <vt:lpstr>PowerPoint Presentation</vt:lpstr>
      <vt:lpstr>Resource Recovery is safe and clean …</vt:lpstr>
      <vt:lpstr>Greenpeace, 1999:  ”...The Austrian incineration plants have a high environmental standard as far as air and water emissions are concerned…”</vt:lpstr>
      <vt:lpstr>Spot the WtE Plant! City of Monaco</vt:lpstr>
      <vt:lpstr>World Economic Forum in Davos, Switzerland January 2009 identified Eight Emerging Large-Scale Clean Energy Sectors</vt:lpstr>
      <vt:lpstr>Challenges</vt:lpstr>
      <vt:lpstr>The ‘way’ we do business in the US: </vt:lpstr>
      <vt:lpstr>PowerPoint Presentation</vt:lpstr>
      <vt:lpstr>Without Accountability:</vt:lpstr>
      <vt:lpstr>PowerPoint Presentation</vt:lpstr>
      <vt:lpstr>PowerPoint Presentation</vt:lpstr>
      <vt:lpstr>PowerPoint Presentation</vt:lpstr>
      <vt:lpstr>Light on the horizon</vt:lpstr>
      <vt:lpstr>Job Potential for Washington</vt:lpstr>
      <vt:lpstr>Example King County</vt:lpstr>
      <vt:lpstr>PowerPoint Presentation</vt:lpstr>
      <vt:lpstr>PowerPoint Presentation</vt:lpstr>
      <vt:lpstr>PowerPoint Presentation</vt:lpstr>
      <vt:lpstr> www.resourcewaste.com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Tom Ranken</dc:creator>
  <cp:lastModifiedBy>J. Thomas Ranken</cp:lastModifiedBy>
  <cp:revision>133</cp:revision>
  <cp:lastPrinted>2010-03-03T17:38:16Z</cp:lastPrinted>
  <dcterms:created xsi:type="dcterms:W3CDTF">2009-01-25T19:16:41Z</dcterms:created>
  <dcterms:modified xsi:type="dcterms:W3CDTF">2011-10-06T22:33:43Z</dcterms:modified>
</cp:coreProperties>
</file>