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35" r:id="rId1"/>
    <p:sldMasterId id="2147484296" r:id="rId2"/>
  </p:sldMasterIdLst>
  <p:notesMasterIdLst>
    <p:notesMasterId r:id="rId10"/>
  </p:notesMasterIdLst>
  <p:handoutMasterIdLst>
    <p:handoutMasterId r:id="rId11"/>
  </p:handoutMasterIdLst>
  <p:sldIdLst>
    <p:sldId id="262" r:id="rId3"/>
    <p:sldId id="485" r:id="rId4"/>
    <p:sldId id="493" r:id="rId5"/>
    <p:sldId id="491" r:id="rId6"/>
    <p:sldId id="494" r:id="rId7"/>
    <p:sldId id="478" r:id="rId8"/>
    <p:sldId id="495" r:id="rId9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AC"/>
    <a:srgbClr val="ECECEC"/>
    <a:srgbClr val="E6E7EA"/>
    <a:srgbClr val="66CCFF"/>
    <a:srgbClr val="3A6C26"/>
    <a:srgbClr val="46822E"/>
    <a:srgbClr val="BC6B00"/>
    <a:srgbClr val="EAEAEA"/>
    <a:srgbClr val="F2F2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5892" autoAdjust="0"/>
  </p:normalViewPr>
  <p:slideViewPr>
    <p:cSldViewPr snapToGrid="0">
      <p:cViewPr>
        <p:scale>
          <a:sx n="80" d="100"/>
          <a:sy n="80" d="100"/>
        </p:scale>
        <p:origin x="-444" y="-72"/>
      </p:cViewPr>
      <p:guideLst>
        <p:guide orient="horz" pos="383"/>
        <p:guide orient="horz" pos="3907"/>
        <p:guide orient="horz" pos="1798"/>
        <p:guide orient="horz" pos="1440"/>
        <p:guide pos="3076"/>
        <p:guide pos="5100"/>
        <p:guide pos="3226"/>
        <p:guide pos="212"/>
        <p:guide pos="528"/>
        <p:guide pos="27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5A9C6-EDBD-4833-A125-3C9805AB047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7CFF0-D1C9-4418-A479-119FE7F4CD3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200" i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DOD  purchase agreement</a:t>
          </a:r>
          <a:endParaRPr lang="en-US" sz="1200" i="1" dirty="0">
            <a:solidFill>
              <a:schemeClr val="accent1">
                <a:lumMod val="60000"/>
                <a:lumOff val="40000"/>
              </a:schemeClr>
            </a:solidFill>
            <a:effectLst/>
          </a:endParaRPr>
        </a:p>
      </dgm:t>
    </dgm:pt>
    <dgm:pt modelId="{CF5D6B1C-416C-4CB3-8F15-8FC14735BCB4}" type="parTrans" cxnId="{37EDBA70-24BC-43A9-98BE-607BF3B5E6B5}">
      <dgm:prSet/>
      <dgm:spPr/>
      <dgm:t>
        <a:bodyPr/>
        <a:lstStyle/>
        <a:p>
          <a:endParaRPr lang="en-US"/>
        </a:p>
      </dgm:t>
    </dgm:pt>
    <dgm:pt modelId="{E78E722B-2666-4B90-AAEF-6B2C2EF7E8FD}" type="sibTrans" cxnId="{37EDBA70-24BC-43A9-98BE-607BF3B5E6B5}">
      <dgm:prSet/>
      <dgm:spPr/>
      <dgm:t>
        <a:bodyPr/>
        <a:lstStyle/>
        <a:p>
          <a:endParaRPr lang="en-US"/>
        </a:p>
      </dgm:t>
    </dgm:pt>
    <dgm:pt modelId="{B97207E4-8B3E-46EE-9539-E4D22C43717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0" i="1" dirty="0" smtClean="0">
              <a:solidFill>
                <a:schemeClr val="bg2">
                  <a:lumMod val="25000"/>
                </a:schemeClr>
              </a:solidFill>
              <a:effectLst/>
            </a:rPr>
            <a:t>US Navy Initiative </a:t>
          </a:r>
          <a:endParaRPr lang="en-US" sz="1200" b="0" i="1" dirty="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2685BF8C-884B-461F-99E3-088CEA590EED}" type="parTrans" cxnId="{E20BEBA4-488A-473E-8CCF-2FF37819ECC7}">
      <dgm:prSet/>
      <dgm:spPr/>
      <dgm:t>
        <a:bodyPr/>
        <a:lstStyle/>
        <a:p>
          <a:endParaRPr lang="en-US"/>
        </a:p>
      </dgm:t>
    </dgm:pt>
    <dgm:pt modelId="{E09FA019-7894-400F-926C-E726A1C75D0B}" type="sibTrans" cxnId="{E20BEBA4-488A-473E-8CCF-2FF37819ECC7}">
      <dgm:prSet/>
      <dgm:spPr/>
      <dgm:t>
        <a:bodyPr/>
        <a:lstStyle/>
        <a:p>
          <a:endParaRPr lang="en-US"/>
        </a:p>
      </dgm:t>
    </dgm:pt>
    <dgm:pt modelId="{FDE93624-E862-493D-B3EC-020EDC549152}">
      <dgm:prSet phldrT="[Text]" custT="1"/>
      <dgm:spPr/>
      <dgm:t>
        <a:bodyPr/>
        <a:lstStyle/>
        <a:p>
          <a:r>
            <a:rPr lang="en-US" sz="1400" i="1" dirty="0" smtClean="0">
              <a:solidFill>
                <a:srgbClr val="00B050"/>
              </a:solidFill>
              <a:effectLst/>
            </a:rPr>
            <a:t>Project Financing</a:t>
          </a:r>
          <a:endParaRPr lang="en-US" sz="1400" i="1" dirty="0">
            <a:solidFill>
              <a:srgbClr val="00B050"/>
            </a:solidFill>
            <a:effectLst/>
          </a:endParaRPr>
        </a:p>
      </dgm:t>
    </dgm:pt>
    <dgm:pt modelId="{92CE8BCC-CC59-4925-812A-A443959B10DA}" type="parTrans" cxnId="{DA71BAEA-B117-448F-AAAB-0769E0584CB7}">
      <dgm:prSet/>
      <dgm:spPr/>
      <dgm:t>
        <a:bodyPr/>
        <a:lstStyle/>
        <a:p>
          <a:endParaRPr lang="en-US"/>
        </a:p>
      </dgm:t>
    </dgm:pt>
    <dgm:pt modelId="{57597479-4F55-4553-AE81-7AC02B3E09BC}" type="sibTrans" cxnId="{DA71BAEA-B117-448F-AAAB-0769E0584CB7}">
      <dgm:prSet/>
      <dgm:spPr/>
      <dgm:t>
        <a:bodyPr/>
        <a:lstStyle/>
        <a:p>
          <a:endParaRPr lang="en-US"/>
        </a:p>
      </dgm:t>
    </dgm:pt>
    <dgm:pt modelId="{1C2CA017-1481-4819-8FDC-F80CC1C61E33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3A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Successful Project Execution</a:t>
          </a:r>
          <a:endParaRPr lang="en-US" sz="2800" b="1" dirty="0">
            <a:solidFill>
              <a:srgbClr val="3A6C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F9D22D68-D7B1-45EA-A093-7F04794821AE}" type="parTrans" cxnId="{71F99EA7-0BF1-437B-9CAE-CF7723930A62}">
      <dgm:prSet/>
      <dgm:spPr/>
      <dgm:t>
        <a:bodyPr/>
        <a:lstStyle/>
        <a:p>
          <a:endParaRPr lang="en-US"/>
        </a:p>
      </dgm:t>
    </dgm:pt>
    <dgm:pt modelId="{E15F643E-AABD-4EFA-822D-5ADC90D674D7}" type="sibTrans" cxnId="{71F99EA7-0BF1-437B-9CAE-CF7723930A62}">
      <dgm:prSet/>
      <dgm:spPr/>
      <dgm:t>
        <a:bodyPr/>
        <a:lstStyle/>
        <a:p>
          <a:endParaRPr lang="en-US"/>
        </a:p>
      </dgm:t>
    </dgm:pt>
    <dgm:pt modelId="{F2396304-F13D-4157-864E-9DCDA0441F2E}" type="pres">
      <dgm:prSet presAssocID="{4B95A9C6-EDBD-4833-A125-3C9805AB047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6C478-24C8-40B9-88CE-C5C83E0041DE}" type="pres">
      <dgm:prSet presAssocID="{4B95A9C6-EDBD-4833-A125-3C9805AB0472}" presName="ellipse" presStyleLbl="trBgShp" presStyleIdx="0" presStyleCnt="1"/>
      <dgm:spPr/>
    </dgm:pt>
    <dgm:pt modelId="{902EE902-B16E-4C78-B4F5-0E87B7E2C549}" type="pres">
      <dgm:prSet presAssocID="{4B95A9C6-EDBD-4833-A125-3C9805AB0472}" presName="arrow1" presStyleLbl="fgShp" presStyleIdx="0" presStyleCnt="1"/>
      <dgm:spPr/>
    </dgm:pt>
    <dgm:pt modelId="{E4E0B747-D71C-40B1-8231-7300B7C8022C}" type="pres">
      <dgm:prSet presAssocID="{4B95A9C6-EDBD-4833-A125-3C9805AB0472}" presName="rectangle" presStyleLbl="revTx" presStyleIdx="0" presStyleCnt="1" custScaleX="145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CE5CA-4B26-45A1-91A4-D627F9019CC2}" type="pres">
      <dgm:prSet presAssocID="{B97207E4-8B3E-46EE-9539-E4D22C43717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4357D-24DD-40C6-B40B-07FEBE59EA35}" type="pres">
      <dgm:prSet presAssocID="{FDE93624-E862-493D-B3EC-020EDC549152}" presName="item2" presStyleLbl="node1" presStyleIdx="1" presStyleCnt="3" custLinFactNeighborX="-1855" custLinFactNeighborY="-24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D9D7-CBEA-40EC-9D1A-A5BCD3B9B2EF}" type="pres">
      <dgm:prSet presAssocID="{1C2CA017-1481-4819-8FDC-F80CC1C61E33}" presName="item3" presStyleLbl="node1" presStyleIdx="2" presStyleCnt="3" custScaleX="103890" custScaleY="98410" custLinFactNeighborX="2783" custLinFactNeighborY="2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F0032-0787-4E0F-9C86-46065883031C}" type="pres">
      <dgm:prSet presAssocID="{4B95A9C6-EDBD-4833-A125-3C9805AB0472}" presName="funnel" presStyleLbl="trAlignAcc1" presStyleIdx="0" presStyleCnt="1" custScaleX="100178" custScaleY="103363" custLinFactNeighborX="-894"/>
      <dgm:spPr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27BE3FCC-E24D-4C99-A54F-02386FC3935B}" type="presOf" srcId="{FDE93624-E862-493D-B3EC-020EDC549152}" destId="{A17CE5CA-4B26-45A1-91A4-D627F9019CC2}" srcOrd="0" destOrd="0" presId="urn:microsoft.com/office/officeart/2005/8/layout/funnel1"/>
    <dgm:cxn modelId="{2DECD6CE-25E1-4B66-AACF-62FDEAB1ED58}" type="presOf" srcId="{1C2CA017-1481-4819-8FDC-F80CC1C61E33}" destId="{E4E0B747-D71C-40B1-8231-7300B7C8022C}" srcOrd="0" destOrd="0" presId="urn:microsoft.com/office/officeart/2005/8/layout/funnel1"/>
    <dgm:cxn modelId="{68AD09DD-0CFF-4545-B45D-A40128DB32AC}" type="presOf" srcId="{4B95A9C6-EDBD-4833-A125-3C9805AB0472}" destId="{F2396304-F13D-4157-864E-9DCDA0441F2E}" srcOrd="0" destOrd="0" presId="urn:microsoft.com/office/officeart/2005/8/layout/funnel1"/>
    <dgm:cxn modelId="{3F6A61D4-E10F-432C-A016-27A89EA83E5D}" type="presOf" srcId="{B97207E4-8B3E-46EE-9539-E4D22C437177}" destId="{6914357D-24DD-40C6-B40B-07FEBE59EA35}" srcOrd="0" destOrd="0" presId="urn:microsoft.com/office/officeart/2005/8/layout/funnel1"/>
    <dgm:cxn modelId="{71F99EA7-0BF1-437B-9CAE-CF7723930A62}" srcId="{4B95A9C6-EDBD-4833-A125-3C9805AB0472}" destId="{1C2CA017-1481-4819-8FDC-F80CC1C61E33}" srcOrd="3" destOrd="0" parTransId="{F9D22D68-D7B1-45EA-A093-7F04794821AE}" sibTransId="{E15F643E-AABD-4EFA-822D-5ADC90D674D7}"/>
    <dgm:cxn modelId="{BE56070F-C194-451F-8B79-935D744890A6}" type="presOf" srcId="{8137CFF0-D1C9-4418-A479-119FE7F4CD38}" destId="{9943D9D7-CBEA-40EC-9D1A-A5BCD3B9B2EF}" srcOrd="0" destOrd="0" presId="urn:microsoft.com/office/officeart/2005/8/layout/funnel1"/>
    <dgm:cxn modelId="{DA71BAEA-B117-448F-AAAB-0769E0584CB7}" srcId="{4B95A9C6-EDBD-4833-A125-3C9805AB0472}" destId="{FDE93624-E862-493D-B3EC-020EDC549152}" srcOrd="2" destOrd="0" parTransId="{92CE8BCC-CC59-4925-812A-A443959B10DA}" sibTransId="{57597479-4F55-4553-AE81-7AC02B3E09BC}"/>
    <dgm:cxn modelId="{37EDBA70-24BC-43A9-98BE-607BF3B5E6B5}" srcId="{4B95A9C6-EDBD-4833-A125-3C9805AB0472}" destId="{8137CFF0-D1C9-4418-A479-119FE7F4CD38}" srcOrd="0" destOrd="0" parTransId="{CF5D6B1C-416C-4CB3-8F15-8FC14735BCB4}" sibTransId="{E78E722B-2666-4B90-AAEF-6B2C2EF7E8FD}"/>
    <dgm:cxn modelId="{E20BEBA4-488A-473E-8CCF-2FF37819ECC7}" srcId="{4B95A9C6-EDBD-4833-A125-3C9805AB0472}" destId="{B97207E4-8B3E-46EE-9539-E4D22C437177}" srcOrd="1" destOrd="0" parTransId="{2685BF8C-884B-461F-99E3-088CEA590EED}" sibTransId="{E09FA019-7894-400F-926C-E726A1C75D0B}"/>
    <dgm:cxn modelId="{2C307222-ED38-4EC8-B868-16096F0DE174}" type="presParOf" srcId="{F2396304-F13D-4157-864E-9DCDA0441F2E}" destId="{E996C478-24C8-40B9-88CE-C5C83E0041DE}" srcOrd="0" destOrd="0" presId="urn:microsoft.com/office/officeart/2005/8/layout/funnel1"/>
    <dgm:cxn modelId="{1942DCBE-E084-4B8A-9522-3AAD239DCE8C}" type="presParOf" srcId="{F2396304-F13D-4157-864E-9DCDA0441F2E}" destId="{902EE902-B16E-4C78-B4F5-0E87B7E2C549}" srcOrd="1" destOrd="0" presId="urn:microsoft.com/office/officeart/2005/8/layout/funnel1"/>
    <dgm:cxn modelId="{9351348F-9139-45F0-B039-5E7291A816AA}" type="presParOf" srcId="{F2396304-F13D-4157-864E-9DCDA0441F2E}" destId="{E4E0B747-D71C-40B1-8231-7300B7C8022C}" srcOrd="2" destOrd="0" presId="urn:microsoft.com/office/officeart/2005/8/layout/funnel1"/>
    <dgm:cxn modelId="{4AD23EEC-5801-4595-B50C-89D44718969A}" type="presParOf" srcId="{F2396304-F13D-4157-864E-9DCDA0441F2E}" destId="{A17CE5CA-4B26-45A1-91A4-D627F9019CC2}" srcOrd="3" destOrd="0" presId="urn:microsoft.com/office/officeart/2005/8/layout/funnel1"/>
    <dgm:cxn modelId="{C7F24343-090C-41E7-873D-5896403E63C3}" type="presParOf" srcId="{F2396304-F13D-4157-864E-9DCDA0441F2E}" destId="{6914357D-24DD-40C6-B40B-07FEBE59EA35}" srcOrd="4" destOrd="0" presId="urn:microsoft.com/office/officeart/2005/8/layout/funnel1"/>
    <dgm:cxn modelId="{7F06D2EE-581B-4D4E-AB45-639336A0CEC5}" type="presParOf" srcId="{F2396304-F13D-4157-864E-9DCDA0441F2E}" destId="{9943D9D7-CBEA-40EC-9D1A-A5BCD3B9B2EF}" srcOrd="5" destOrd="0" presId="urn:microsoft.com/office/officeart/2005/8/layout/funnel1"/>
    <dgm:cxn modelId="{502E8125-EA11-4CED-8911-99EA492D2CDA}" type="presParOf" srcId="{F2396304-F13D-4157-864E-9DCDA0441F2E}" destId="{7E5F0032-0787-4E0F-9C86-46065883031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6C478-24C8-40B9-88CE-C5C83E0041DE}">
      <dsp:nvSpPr>
        <dsp:cNvPr id="0" name=""/>
        <dsp:cNvSpPr/>
      </dsp:nvSpPr>
      <dsp:spPr>
        <a:xfrm>
          <a:off x="1013104" y="211739"/>
          <a:ext cx="3670483" cy="127471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EE902-B16E-4C78-B4F5-0E87B7E2C549}">
      <dsp:nvSpPr>
        <dsp:cNvPr id="0" name=""/>
        <dsp:cNvSpPr/>
      </dsp:nvSpPr>
      <dsp:spPr>
        <a:xfrm>
          <a:off x="2498369" y="3333073"/>
          <a:ext cx="711334" cy="45525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0B747-D71C-40B1-8231-7300B7C8022C}">
      <dsp:nvSpPr>
        <dsp:cNvPr id="0" name=""/>
        <dsp:cNvSpPr/>
      </dsp:nvSpPr>
      <dsp:spPr>
        <a:xfrm>
          <a:off x="375060" y="3697276"/>
          <a:ext cx="4957952" cy="85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3A6C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Successful Project Execution</a:t>
          </a:r>
          <a:endParaRPr lang="en-US" sz="2800" b="1" kern="1200" dirty="0">
            <a:solidFill>
              <a:srgbClr val="3A6C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75060" y="3697276"/>
        <a:ext cx="4957952" cy="853600"/>
      </dsp:txXfrm>
    </dsp:sp>
    <dsp:sp modelId="{A17CE5CA-4B26-45A1-91A4-D627F9019CC2}">
      <dsp:nvSpPr>
        <dsp:cNvPr id="0" name=""/>
        <dsp:cNvSpPr/>
      </dsp:nvSpPr>
      <dsp:spPr>
        <a:xfrm>
          <a:off x="2347567" y="1584898"/>
          <a:ext cx="1280401" cy="1280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>
              <a:solidFill>
                <a:srgbClr val="00B050"/>
              </a:solidFill>
              <a:effectLst/>
            </a:rPr>
            <a:t>Project Financing</a:t>
          </a:r>
          <a:endParaRPr lang="en-US" sz="1400" i="1" kern="1200" dirty="0">
            <a:solidFill>
              <a:srgbClr val="00B050"/>
            </a:solidFill>
            <a:effectLst/>
          </a:endParaRPr>
        </a:p>
      </dsp:txBody>
      <dsp:txXfrm>
        <a:off x="2535077" y="1772408"/>
        <a:ext cx="905381" cy="905381"/>
      </dsp:txXfrm>
    </dsp:sp>
    <dsp:sp modelId="{6914357D-24DD-40C6-B40B-07FEBE59EA35}">
      <dsp:nvSpPr>
        <dsp:cNvPr id="0" name=""/>
        <dsp:cNvSpPr/>
      </dsp:nvSpPr>
      <dsp:spPr>
        <a:xfrm>
          <a:off x="1407617" y="315557"/>
          <a:ext cx="1280401" cy="128040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1" kern="1200" dirty="0" smtClean="0">
              <a:solidFill>
                <a:schemeClr val="bg2">
                  <a:lumMod val="25000"/>
                </a:schemeClr>
              </a:solidFill>
              <a:effectLst/>
            </a:rPr>
            <a:t>US Navy Initiative </a:t>
          </a:r>
          <a:endParaRPr lang="en-US" sz="1200" b="0" i="1" kern="1200" dirty="0"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1595127" y="503067"/>
        <a:ext cx="905381" cy="905381"/>
      </dsp:txXfrm>
    </dsp:sp>
    <dsp:sp modelId="{9943D9D7-CBEA-40EC-9D1A-A5BCD3B9B2EF}">
      <dsp:nvSpPr>
        <dsp:cNvPr id="0" name=""/>
        <dsp:cNvSpPr/>
      </dsp:nvSpPr>
      <dsp:spPr>
        <a:xfrm>
          <a:off x="2750953" y="360553"/>
          <a:ext cx="1330208" cy="126004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DOD  purchase agreement</a:t>
          </a:r>
          <a:endParaRPr lang="en-US" sz="1200" i="1" kern="1200" dirty="0">
            <a:solidFill>
              <a:schemeClr val="accent1">
                <a:lumMod val="60000"/>
                <a:lumOff val="40000"/>
              </a:schemeClr>
            </a:solidFill>
            <a:effectLst/>
          </a:endParaRPr>
        </a:p>
      </dsp:txBody>
      <dsp:txXfrm>
        <a:off x="2945757" y="545082"/>
        <a:ext cx="940600" cy="890984"/>
      </dsp:txXfrm>
    </dsp:sp>
    <dsp:sp modelId="{7E5F0032-0787-4E0F-9C86-46065883031C}">
      <dsp:nvSpPr>
        <dsp:cNvPr id="0" name=""/>
        <dsp:cNvSpPr/>
      </dsp:nvSpPr>
      <dsp:spPr>
        <a:xfrm>
          <a:off x="823144" y="1660"/>
          <a:ext cx="3990561" cy="32939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t" anchorCtr="0" compatLnSpc="1">
            <a:prstTxWarp prst="textNoShape">
              <a:avLst/>
            </a:prstTxWarp>
            <a:spAutoFit/>
          </a:bodyPr>
          <a:lstStyle>
            <a:lvl1pPr algn="l" defTabSz="934482" eaLnBrk="0" hangingPunct="0">
              <a:spcBef>
                <a:spcPct val="20000"/>
              </a:spcBef>
              <a:buClrTx/>
              <a:buSzTx/>
              <a:buFontTx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60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t" anchorCtr="0" compatLnSpc="1">
            <a:prstTxWarp prst="textNoShape">
              <a:avLst/>
            </a:prstTxWarp>
            <a:spAutoFit/>
          </a:bodyPr>
          <a:lstStyle>
            <a:lvl1pPr algn="r" defTabSz="934482" eaLnBrk="0" hangingPunct="0">
              <a:spcBef>
                <a:spcPct val="20000"/>
              </a:spcBef>
              <a:buClrTx/>
              <a:buSzTx/>
              <a:buFontTx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50338"/>
            <a:ext cx="30559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b" anchorCtr="0" compatLnSpc="1">
            <a:prstTxWarp prst="textNoShape">
              <a:avLst/>
            </a:prstTxWarp>
            <a:spAutoFit/>
          </a:bodyPr>
          <a:lstStyle>
            <a:lvl1pPr algn="l" defTabSz="934482" eaLnBrk="0" hangingPunct="0">
              <a:spcBef>
                <a:spcPct val="20000"/>
              </a:spcBef>
              <a:buClrTx/>
              <a:buSzTx/>
              <a:buFontTx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9050338"/>
            <a:ext cx="3060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1" tIns="46640" rIns="93281" bIns="46640" numCol="1" anchor="b" anchorCtr="0" compatLnSpc="1">
            <a:prstTxWarp prst="textNoShape">
              <a:avLst/>
            </a:prstTxWarp>
            <a:spAutoFit/>
          </a:bodyPr>
          <a:lstStyle>
            <a:lvl1pPr algn="r" defTabSz="934482" eaLnBrk="0" hangingPunct="0">
              <a:spcBef>
                <a:spcPct val="20000"/>
              </a:spcBef>
              <a:buClrTx/>
              <a:buSzTx/>
              <a:buFontTx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fld id="{B365B716-2EB4-45CB-BEC0-4098153F7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9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2835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2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70088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835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5800"/>
            <a:ext cx="4662488" cy="3497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651375"/>
            <a:ext cx="5608637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2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4313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2835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2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21488" y="9104313"/>
            <a:ext cx="187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835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fld id="{FA488A01-BD26-4DC2-B3E7-66EF3706E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0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24675" y="9104313"/>
            <a:ext cx="84138" cy="184150"/>
          </a:xfrm>
          <a:noFill/>
        </p:spPr>
        <p:txBody>
          <a:bodyPr/>
          <a:lstStyle/>
          <a:p>
            <a:pPr defTabSz="927100"/>
            <a:fld id="{C70E0295-3BF7-4FD9-AB6B-BD1778C8AC62}" type="slidenum">
              <a:rPr lang="en-US" smtClean="0"/>
              <a:pPr defTabSz="927100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74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27725" y="5372100"/>
            <a:ext cx="2867025" cy="274638"/>
          </a:xfrm>
          <a:ln/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MASTER SUBTITLE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047875" y="4233863"/>
            <a:ext cx="6746875" cy="427037"/>
          </a:xfrm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b"/>
          <a:lstStyle>
            <a:lvl1pPr algn="r" defTabSz="820738">
              <a:defRPr sz="2800"/>
            </a:lvl1pPr>
          </a:lstStyle>
          <a:p>
            <a:r>
              <a:rPr lang="en-US"/>
              <a:t>Master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1C35-2F07-436B-BF6F-C790E626D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90513"/>
            <a:ext cx="2108200" cy="5500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290513"/>
            <a:ext cx="6176962" cy="5500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EF410-4193-4385-A221-64A96597E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290513"/>
            <a:ext cx="7867650" cy="36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188" y="1647825"/>
            <a:ext cx="8399462" cy="41433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9C7B-F4ED-441A-8057-16666764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27725" y="5372100"/>
            <a:ext cx="2867025" cy="274638"/>
          </a:xfrm>
          <a:ln/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MASTER SUBTITLE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047875" y="4233863"/>
            <a:ext cx="6746875" cy="427037"/>
          </a:xfrm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b"/>
          <a:lstStyle>
            <a:lvl1pPr algn="r" defTabSz="820738">
              <a:defRPr sz="2800"/>
            </a:lvl1pPr>
          </a:lstStyle>
          <a:p>
            <a:r>
              <a:rPr lang="en-US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53158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52814-174C-45D8-90DB-99AE579BF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4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F3F2-08F4-45EB-95EB-23CA3B842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1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647825"/>
            <a:ext cx="4122737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647825"/>
            <a:ext cx="4124325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01A4-5D29-4F4B-BA62-A39581102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31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C6F9-FB24-4EC6-881E-1BB2C5480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1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9FAE-152D-4AE1-A248-4B4B2110C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9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7B63-2CCF-44D8-B6AB-A99282DDF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4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52814-174C-45D8-90DB-99AE579BF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CEFA-181A-4DEE-AFED-8FC83AA95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71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19FF-B262-4B52-A5D2-92CF97CFE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42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1C35-2F07-436B-BF6F-C790E626D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33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90513"/>
            <a:ext cx="2108200" cy="5500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88" y="290513"/>
            <a:ext cx="6176962" cy="5500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EF410-4193-4385-A221-64A96597E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75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290513"/>
            <a:ext cx="7867650" cy="36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188" y="1647825"/>
            <a:ext cx="8399462" cy="41433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9C7B-F4ED-441A-8057-16666764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18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8200"/>
            <a:ext cx="8229600" cy="574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1225" y="6243638"/>
            <a:ext cx="155575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D048-6614-45BE-8797-37F0300F67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991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71750" y="6429375"/>
            <a:ext cx="6357938" cy="214313"/>
          </a:xfrm>
        </p:spPr>
        <p:txBody>
          <a:bodyPr/>
          <a:lstStyle>
            <a:lvl1pPr algn="r">
              <a:buNone/>
              <a:defRPr lang="en-US" sz="1100" baseline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6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F3F2-08F4-45EB-95EB-23CA3B842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647825"/>
            <a:ext cx="4122737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647825"/>
            <a:ext cx="4124325" cy="414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01A4-5D29-4F4B-BA62-A39581102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C6F9-FB24-4EC6-881E-1BB2C5480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9FAE-152D-4AE1-A248-4B4B2110C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67B63-2CCF-44D8-B6AB-A99282DDF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CEFA-181A-4DEE-AFED-8FC83AA95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19FF-B262-4B52-A5D2-92CF97CFE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47825"/>
            <a:ext cx="8399462" cy="414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290513"/>
            <a:ext cx="7867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066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9050" y="6642100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0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6CB20FE-0D76-4772-AA1B-1B1BB5679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75000"/>
        </a:spcBef>
        <a:spcAft>
          <a:spcPct val="0"/>
        </a:spcAft>
        <a:buClr>
          <a:srgbClr val="FF8A1C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413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96950" indent="-228600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3pPr>
      <a:lvl4pPr marL="1339850" indent="-228600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7414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1986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6558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1130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5702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47825"/>
            <a:ext cx="8399462" cy="414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9088" y="290513"/>
            <a:ext cx="78676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066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9050" y="6642100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0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D6CB20FE-0D76-4772-AA1B-1B1BB5679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4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75000"/>
        </a:spcBef>
        <a:spcAft>
          <a:spcPct val="0"/>
        </a:spcAft>
        <a:buClr>
          <a:srgbClr val="FF8A1C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413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96950" indent="-228600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3pPr>
      <a:lvl4pPr marL="1339850" indent="-228600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7414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1986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6558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1130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570288" indent="-287338" algn="l" rtl="0" eaLnBrk="0" fontAlgn="base" hangingPunct="0">
        <a:spcBef>
          <a:spcPct val="15000"/>
        </a:spcBef>
        <a:spcAft>
          <a:spcPct val="0"/>
        </a:spcAft>
        <a:buClr>
          <a:srgbClr val="FFA553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1948" y="3325156"/>
            <a:ext cx="34353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algn="ctr"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11568C"/>
                </a:solidFill>
                <a:latin typeface="Calibri" pitchFamily="34" charset="0"/>
              </a:rPr>
              <a:t>John Plaza</a:t>
            </a:r>
          </a:p>
          <a:p>
            <a:pPr marL="228600" indent="-228600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President and Founder</a:t>
            </a:r>
            <a:endParaRPr lang="en-US" sz="1600" b="1" dirty="0">
              <a:solidFill>
                <a:srgbClr val="11568C"/>
              </a:solidFill>
              <a:latin typeface="Calibri" pitchFamily="34" charset="0"/>
            </a:endParaRPr>
          </a:p>
          <a:p>
            <a:pPr marL="228600" indent="-228600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Chief Executive Officer</a:t>
            </a:r>
          </a:p>
          <a:p>
            <a:pPr marL="228600" indent="-228600"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john@imperiumrenewables.com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912" y="1146877"/>
            <a:ext cx="6423025" cy="12741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INNOVATING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RENEWABLES FOR THE FUTURE: 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WCTA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Dec 7</a:t>
            </a:r>
            <a:r>
              <a:rPr lang="en-US" sz="24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84" y="4877568"/>
            <a:ext cx="1890116" cy="12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88" y="4877568"/>
            <a:ext cx="2070306" cy="12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1" y="176981"/>
            <a:ext cx="904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83B66"/>
              </a:buClr>
              <a:buSzPct val="9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Imperium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Renewables, Inc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7" y="4877568"/>
            <a:ext cx="1573161" cy="1297586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172" y="4877568"/>
            <a:ext cx="1652614" cy="129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290513"/>
            <a:ext cx="7867650" cy="369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Imperium Renewables Inc. 	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354746" y="1088260"/>
            <a:ext cx="5671267" cy="5013325"/>
          </a:xfrm>
        </p:spPr>
        <p:txBody>
          <a:bodyPr/>
          <a:lstStyle/>
          <a:p>
            <a:pPr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Company founded in 2004</a:t>
            </a:r>
          </a:p>
          <a:p>
            <a:pPr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$255M in capital raised since 2005</a:t>
            </a:r>
          </a:p>
          <a:p>
            <a:pPr lvl="1"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Debt free since 2008</a:t>
            </a:r>
          </a:p>
          <a:p>
            <a:pPr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Focused on innovation and practical commercialization efforts for scale </a:t>
            </a:r>
          </a:p>
          <a:p>
            <a:pPr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49 employees in locations, Grays Harbor and Seattle</a:t>
            </a:r>
          </a:p>
          <a:p>
            <a:pPr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100 million gallons (378M Liters) of annual capacity</a:t>
            </a:r>
          </a:p>
          <a:p>
            <a:pPr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Profitable since Q4-’09</a:t>
            </a:r>
          </a:p>
          <a:p>
            <a:pPr>
              <a:buClrTx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Strong foundation for growth in revenue, profit and new construction in 2012 and beyond</a:t>
            </a:r>
          </a:p>
          <a:p>
            <a:pPr marL="287338" lvl="1" indent="-287338">
              <a:spcBef>
                <a:spcPct val="75000"/>
              </a:spcBef>
              <a:buClrTx/>
              <a:buSzPct val="90000"/>
              <a:buFont typeface="Wingdings" pitchFamily="2" charset="2"/>
              <a:buChar char="n"/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Long term stable business relationships with proven track record of high quality fuel and rateable supply </a:t>
            </a:r>
          </a:p>
          <a:p>
            <a:pPr>
              <a:buClrTx/>
            </a:pPr>
            <a:endParaRPr lang="en-US" b="1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3F625E-807A-4D10-A3FB-B45145F57743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5125" name="Picture 4" descr="Rick Dahms Plant pi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435950"/>
            <a:ext cx="2800350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290513"/>
            <a:ext cx="7867650" cy="369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Imperium Grays Harbor Biodiesel Facility	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937382" y="1138890"/>
            <a:ext cx="3992811" cy="5091829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FAME based distillation process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Biodiesel </a:t>
            </a:r>
            <a:r>
              <a:rPr lang="en-US" sz="1800" b="1" dirty="0">
                <a:latin typeface="Calibri" pitchFamily="34" charset="0"/>
                <a:cs typeface="Arial" charset="0"/>
              </a:rPr>
              <a:t>production sourced from </a:t>
            </a:r>
            <a:r>
              <a:rPr lang="en-US" b="1" u="sng" dirty="0">
                <a:latin typeface="Calibri" pitchFamily="34" charset="0"/>
                <a:cs typeface="Arial" charset="0"/>
              </a:rPr>
              <a:t>100% canola </a:t>
            </a:r>
            <a:r>
              <a:rPr lang="en-US" b="1" u="sng" dirty="0" smtClean="0">
                <a:latin typeface="Calibri" pitchFamily="34" charset="0"/>
                <a:cs typeface="Arial" charset="0"/>
              </a:rPr>
              <a:t>oil since 2007</a:t>
            </a:r>
            <a:endParaRPr lang="en-US" b="1" u="sng" dirty="0">
              <a:latin typeface="Calibri" pitchFamily="34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Storage = 430,000 bbls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</a:rPr>
              <a:t>Significant rail infrastructure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1600" b="1" dirty="0" smtClean="0">
                <a:latin typeface="Calibri" pitchFamily="34" charset="0"/>
              </a:rPr>
              <a:t>75+ rail car load/unload facility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1600" b="1" dirty="0" smtClean="0">
                <a:latin typeface="Calibri" pitchFamily="34" charset="0"/>
              </a:rPr>
              <a:t>Storage for over 500 rail cars in local rail yard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Multiple truck racks </a:t>
            </a:r>
          </a:p>
          <a:p>
            <a:pPr marL="287338" lvl="1" indent="-287338">
              <a:spcBef>
                <a:spcPct val="75000"/>
              </a:spcBef>
              <a:buClrTx/>
              <a:buSzPct val="90000"/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</a:rPr>
              <a:t>Marine - </a:t>
            </a:r>
            <a:r>
              <a:rPr lang="en-US" sz="1600" b="1" dirty="0">
                <a:latin typeface="Calibri" pitchFamily="34" charset="0"/>
              </a:rPr>
              <a:t>41’ </a:t>
            </a:r>
            <a:r>
              <a:rPr lang="en-US" sz="1600" b="1" dirty="0" smtClean="0">
                <a:latin typeface="Calibri" pitchFamily="34" charset="0"/>
              </a:rPr>
              <a:t>draft</a:t>
            </a:r>
            <a:endParaRPr lang="en-US" sz="1800" b="1" dirty="0" smtClean="0">
              <a:latin typeface="Calibri" pitchFamily="34" charset="0"/>
            </a:endParaRPr>
          </a:p>
          <a:p>
            <a:pPr lvl="1">
              <a:buClrTx/>
              <a:buFont typeface="Wingdings" pitchFamily="2" charset="2"/>
              <a:buChar char="§"/>
            </a:pPr>
            <a:r>
              <a:rPr lang="en-US" sz="1600" b="1" dirty="0" smtClean="0">
                <a:latin typeface="Calibri" pitchFamily="34" charset="0"/>
              </a:rPr>
              <a:t>750’ beam (</a:t>
            </a:r>
            <a:r>
              <a:rPr lang="en-US" sz="1600" b="1" dirty="0" err="1" smtClean="0">
                <a:latin typeface="Calibri" pitchFamily="34" charset="0"/>
              </a:rPr>
              <a:t>Panamax</a:t>
            </a:r>
            <a:r>
              <a:rPr lang="en-US" sz="1600" b="1" dirty="0" smtClean="0">
                <a:latin typeface="Calibri" pitchFamily="34" charset="0"/>
              </a:rPr>
              <a:t> capable)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sz="1600" b="1" dirty="0" smtClean="0">
                <a:latin typeface="Calibri" pitchFamily="34" charset="0"/>
              </a:rPr>
              <a:t>100,000 </a:t>
            </a:r>
            <a:r>
              <a:rPr lang="en-US" sz="1600" b="1" dirty="0" err="1" smtClean="0">
                <a:latin typeface="Calibri" pitchFamily="34" charset="0"/>
              </a:rPr>
              <a:t>bbl</a:t>
            </a:r>
            <a:r>
              <a:rPr lang="en-US" sz="1600" b="1" dirty="0" smtClean="0">
                <a:latin typeface="Calibri" pitchFamily="34" charset="0"/>
              </a:rPr>
              <a:t> barge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  <a:cs typeface="Arial" charset="0"/>
              </a:rPr>
              <a:t>Major </a:t>
            </a:r>
            <a:r>
              <a:rPr lang="en-US" sz="1800" b="1" dirty="0">
                <a:latin typeface="Calibri" pitchFamily="34" charset="0"/>
                <a:cs typeface="Arial" charset="0"/>
              </a:rPr>
              <a:t>supplier to </a:t>
            </a:r>
            <a:r>
              <a:rPr lang="en-US" sz="1800" b="1" dirty="0" smtClean="0">
                <a:latin typeface="Calibri" pitchFamily="34" charset="0"/>
                <a:cs typeface="Arial" charset="0"/>
              </a:rPr>
              <a:t>US, Canada and Intl markets </a:t>
            </a:r>
            <a:endParaRPr lang="en-US" sz="1800" b="1" dirty="0">
              <a:latin typeface="Calibri" pitchFamily="34" charset="0"/>
              <a:cs typeface="Arial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sz="1800" b="1" dirty="0" smtClean="0">
              <a:latin typeface="Calibri" pitchFamily="34" charset="0"/>
              <a:cs typeface="Arial" charset="0"/>
            </a:endParaRPr>
          </a:p>
          <a:p>
            <a:pPr lvl="2">
              <a:buClrTx/>
              <a:buNone/>
            </a:pPr>
            <a:endParaRPr lang="en-US" sz="1400" b="1" dirty="0" smtClean="0">
              <a:latin typeface="Calibri" pitchFamily="34" charset="0"/>
            </a:endParaRPr>
          </a:p>
          <a:p>
            <a:pPr lvl="1">
              <a:buClrTx/>
              <a:buFont typeface="Wingdings" pitchFamily="2" charset="2"/>
              <a:buChar char="§"/>
            </a:pPr>
            <a:endParaRPr lang="en-US" b="1" dirty="0" smtClean="0"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n-US" b="1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2EA92B-1A18-4104-AC97-FACAB2DE5D48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3075" name="Picture 3" descr="C:\Users\john\Pictures\Port of Grays Harbor pic\Virgin Gor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4228196"/>
            <a:ext cx="2582028" cy="17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63969" y="1222746"/>
            <a:ext cx="2126919" cy="256548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med" len="med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099" name="Picture 3" descr="E:\Desktop\My Pictures\Imported Photos 000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02" y="4070695"/>
            <a:ext cx="1947286" cy="21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esktop\My Pictures\Imported Photos 000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1138891"/>
            <a:ext cx="2204944" cy="29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8" y="318515"/>
            <a:ext cx="5044965" cy="369332"/>
          </a:xfrm>
        </p:spPr>
        <p:txBody>
          <a:bodyPr/>
          <a:lstStyle/>
          <a:p>
            <a:r>
              <a:rPr lang="en-US" dirty="0" smtClean="0"/>
              <a:t>Drop-in Fuels of the future</a:t>
            </a:r>
            <a:endParaRPr lang="en-GB" dirty="0"/>
          </a:p>
        </p:txBody>
      </p:sp>
      <p:pic>
        <p:nvPicPr>
          <p:cNvPr id="4" name="Picture 4" descr="Rick Dahms Plant pi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994" y="2979954"/>
            <a:ext cx="2108951" cy="316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10" y="1159678"/>
            <a:ext cx="2401921" cy="156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0" y="2246458"/>
            <a:ext cx="2357855" cy="147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411" y="1159677"/>
            <a:ext cx="4739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Imperium Aviation Fuels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Biorefinery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7108" y="3691905"/>
            <a:ext cx="3767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New Facility to be co-located at existing biodiesel asset in Aberdeen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Will produce Renewable Aviation Fuels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1600" b="1" i="1" u="sng" dirty="0">
                <a:solidFill>
                  <a:schemeClr val="tx1"/>
                </a:solidFill>
              </a:rPr>
              <a:t>Fuel is not </a:t>
            </a:r>
            <a:r>
              <a:rPr lang="en-US" sz="1600" b="1" i="1" u="sng" dirty="0" smtClean="0">
                <a:solidFill>
                  <a:schemeClr val="tx1"/>
                </a:solidFill>
              </a:rPr>
              <a:t>biodiesel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Intend to supply HRJ to US DOD/Global Airline Industry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" y="4265003"/>
            <a:ext cx="2455981" cy="15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40" y="2246458"/>
            <a:ext cx="1896268" cy="11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88" y="287738"/>
            <a:ext cx="5044965" cy="430887"/>
          </a:xfrm>
        </p:spPr>
        <p:txBody>
          <a:bodyPr/>
          <a:lstStyle/>
          <a:p>
            <a:pPr marL="376238" indent="-285750"/>
            <a:r>
              <a:rPr lang="en-US" sz="2800" dirty="0">
                <a:latin typeface="Calibri" pitchFamily="34" charset="0"/>
                <a:cs typeface="Calibri" pitchFamily="34" charset="0"/>
              </a:rPr>
              <a:t>Advanced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Biojet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Refinery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4" y="1314864"/>
            <a:ext cx="1896268" cy="11919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16163" y="1172360"/>
            <a:ext cx="5612525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100MGY facility/6,500 </a:t>
            </a:r>
            <a:r>
              <a:rPr lang="en-US" sz="18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BBL</a:t>
            </a: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per day</a:t>
            </a:r>
          </a:p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Output of HRJ = 25 – 40 MGY</a:t>
            </a:r>
          </a:p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technology risk – </a:t>
            </a:r>
            <a:r>
              <a:rPr lang="en-US" sz="18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EPC</a:t>
            </a: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contract available for construction</a:t>
            </a:r>
          </a:p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Renewable Jet fuel/HRJ drop-in jet fuel</a:t>
            </a:r>
          </a:p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Renewable Diesel/HRD drop-in diesel fuel</a:t>
            </a:r>
          </a:p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Feedstocks would be current oilseed crops – canola, </a:t>
            </a:r>
            <a:r>
              <a:rPr lang="en-US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animal </a:t>
            </a: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fats, UCO</a:t>
            </a:r>
          </a:p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Future oilseed crops such as </a:t>
            </a:r>
            <a:r>
              <a:rPr lang="en-US" sz="18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camelina</a:t>
            </a: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algae, </a:t>
            </a:r>
            <a:r>
              <a:rPr lang="en-US" sz="1800" b="1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jatropha</a:t>
            </a:r>
            <a:r>
              <a:rPr lang="en-US" sz="18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as available</a:t>
            </a:r>
          </a:p>
          <a:p>
            <a:pPr marL="287338" lvl="0" indent="-287338" eaLnBrk="0" hangingPunct="0">
              <a:spcBef>
                <a:spcPct val="75000"/>
              </a:spcBef>
              <a:buSzPct val="90000"/>
              <a:buFont typeface="Wingdings" pitchFamily="2" charset="2"/>
              <a:buChar char="Ø"/>
            </a:pPr>
            <a:r>
              <a:rPr lang="en-US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Priority on establishing purchase commitments for financing of pipeline in the development pipeline</a:t>
            </a:r>
            <a:endParaRPr lang="en-US" sz="18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552" y="2780983"/>
            <a:ext cx="2920531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Advanced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BioJet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Refinery using oils/fats to produce: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“Drop-in” Fuels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Renewable Jet Fuel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Renewable Diesel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Diluent (Naptha) </a:t>
            </a:r>
          </a:p>
        </p:txBody>
      </p:sp>
    </p:spTree>
    <p:extLst>
      <p:ext uri="{BB962C8B-B14F-4D97-AF65-F5344CB8AC3E}">
        <p14:creationId xmlns:p14="http://schemas.microsoft.com/office/powerpoint/2010/main" val="29077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90" y="256919"/>
            <a:ext cx="6351366" cy="36933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IRI Alcohol to Jet Fuel (ATJ) Strategy </a:t>
            </a:r>
            <a:endParaRPr lang="en-US" sz="20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39213" y="1131964"/>
            <a:ext cx="8885237" cy="5064125"/>
          </a:xfrm>
        </p:spPr>
        <p:txBody>
          <a:bodyPr/>
          <a:lstStyle/>
          <a:p>
            <a:pPr>
              <a:buClrTx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IRI proprietary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development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of technology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gen renewable jet fuel 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>
              <a:buClrTx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 development with PNNL (Battelle Lab) for Alcohol to Jet fuel technology</a:t>
            </a:r>
          </a:p>
          <a:p>
            <a:pPr lvl="1">
              <a:buClrTx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Technology development focused on converting mixed alcohols into hydrocarbon equivalent “drop-in” fuels for aviation and other transportation fuels</a:t>
            </a:r>
          </a:p>
          <a:p>
            <a:pPr lvl="2">
              <a:buClrTx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Ethanol</a:t>
            </a:r>
          </a:p>
          <a:p>
            <a:pPr lvl="2">
              <a:buClrTx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Mixed alcohols</a:t>
            </a:r>
          </a:p>
          <a:p>
            <a:pPr lvl="1">
              <a:buClrTx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Allows for the use of feedstocks from existing biomass sources in PNW which are sustainable and economically viable in the long-term </a:t>
            </a:r>
          </a:p>
          <a:p>
            <a:pPr lvl="2">
              <a:buClrTx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Forest and agriculture wastes</a:t>
            </a:r>
          </a:p>
          <a:p>
            <a:pPr lvl="2">
              <a:buClrTx/>
            </a:pP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Municipal solid waste</a:t>
            </a:r>
          </a:p>
          <a:p>
            <a:pPr lvl="1">
              <a:buClrTx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Research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started 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July 2010 with joint funding from IRI and Battelle</a:t>
            </a:r>
          </a:p>
          <a:p>
            <a:pPr lvl="2">
              <a:buClrTx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Sample of finished fuel for testing  completed in December 2011</a:t>
            </a:r>
          </a:p>
          <a:p>
            <a:pPr lvl="2">
              <a:buClrTx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Boeing and Navy running “fit for purpose” testing regime</a:t>
            </a:r>
          </a:p>
          <a:p>
            <a:pPr>
              <a:buClrTx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Have received $4M from DOE for biomass to jet fuel funding opportunity in collaboration with the following organizations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ClrTx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F05A90-2342-4F3F-8564-E4815EA8D18F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20" y="5739545"/>
            <a:ext cx="1591466" cy="45865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1" y="5640259"/>
            <a:ext cx="999356" cy="57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1" y="5640259"/>
            <a:ext cx="1317523" cy="55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39" y="5666972"/>
            <a:ext cx="1323668" cy="5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5" y="5553092"/>
            <a:ext cx="1026303" cy="6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328890"/>
            <a:ext cx="7867650" cy="36933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Needed for Biojet Success in WA</a:t>
            </a:r>
            <a:endParaRPr lang="en-US" dirty="0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1200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1200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1200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defRPr sz="12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4EA1DB20-D42A-4565-A5B6-A479B1970377}" type="slidenum">
              <a:rPr lang="en-US" sz="1000" smtClean="0">
                <a:solidFill>
                  <a:srgbClr val="FFFFFF"/>
                </a:solidFill>
              </a:rPr>
              <a:pPr/>
              <a:t>7</a:t>
            </a:fld>
            <a:endParaRPr lang="en-US" sz="10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1865239"/>
              </p:ext>
            </p:extLst>
          </p:nvPr>
        </p:nvGraphicFramePr>
        <p:xfrm>
          <a:off x="158338" y="1171369"/>
          <a:ext cx="5708074" cy="455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53892" y="1108859"/>
            <a:ext cx="39901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3 Steps to Success</a:t>
            </a:r>
          </a:p>
          <a:p>
            <a:pPr marL="514350" indent="-514350">
              <a:buFont typeface="+mj-lt"/>
              <a:buAutoNum type="romanUcPeriod"/>
            </a:pPr>
            <a:endParaRPr lang="en-US" sz="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“Partnership” with US Navy/DLA for long term purchase commitment</a:t>
            </a:r>
          </a:p>
          <a:p>
            <a:pPr marL="514350" indent="-514350">
              <a:buFont typeface="+mj-lt"/>
              <a:buAutoNum type="romanUcPeriod"/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Innovative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financing with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Investment community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Similar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previous Imperium fund raising success in 2005-2007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$300M funding requirement</a:t>
            </a:r>
          </a:p>
          <a:p>
            <a:pPr lvl="2"/>
            <a:endParaRPr lang="en-US" sz="1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Imperium Team Successfully Executes Biojet Project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Permitting – 12 months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Construction – 24 months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Commissioning – 12 months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Green Strike Fleet volumes by 2016 for US Navy </a:t>
            </a:r>
          </a:p>
          <a:p>
            <a:endParaRPr lang="en-US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_Custom_screen">
  <a:themeElements>
    <a:clrScheme name="">
      <a:dk1>
        <a:srgbClr val="000000"/>
      </a:dk1>
      <a:lt1>
        <a:srgbClr val="FFFFFF"/>
      </a:lt1>
      <a:dk2>
        <a:srgbClr val="FFFFFF"/>
      </a:dk2>
      <a:lt2>
        <a:srgbClr val="D5D5D5"/>
      </a:lt2>
      <a:accent1>
        <a:srgbClr val="083B66"/>
      </a:accent1>
      <a:accent2>
        <a:srgbClr val="FFA021"/>
      </a:accent2>
      <a:accent3>
        <a:srgbClr val="FFFFFF"/>
      </a:accent3>
      <a:accent4>
        <a:srgbClr val="000000"/>
      </a:accent4>
      <a:accent5>
        <a:srgbClr val="AAAFB8"/>
      </a:accent5>
      <a:accent6>
        <a:srgbClr val="E7911D"/>
      </a:accent6>
      <a:hlink>
        <a:srgbClr val="559E38"/>
      </a:hlink>
      <a:folHlink>
        <a:srgbClr val="902F14"/>
      </a:folHlink>
    </a:clrScheme>
    <a:fontScheme name="EPS_Custom_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EPS_Custom_scree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4">
        <a:dk1>
          <a:srgbClr val="4D4D4D"/>
        </a:dk1>
        <a:lt1>
          <a:srgbClr val="FFFFFF"/>
        </a:lt1>
        <a:dk2>
          <a:srgbClr val="00325A"/>
        </a:dk2>
        <a:lt2>
          <a:srgbClr val="287AC8"/>
        </a:lt2>
        <a:accent1>
          <a:srgbClr val="2C7AC8"/>
        </a:accent1>
        <a:accent2>
          <a:srgbClr val="EAEAEA"/>
        </a:accent2>
        <a:accent3>
          <a:srgbClr val="AAADB5"/>
        </a:accent3>
        <a:accent4>
          <a:srgbClr val="DADADA"/>
        </a:accent4>
        <a:accent5>
          <a:srgbClr val="ACBEE0"/>
        </a:accent5>
        <a:accent6>
          <a:srgbClr val="D4D4D4"/>
        </a:accent6>
        <a:hlink>
          <a:srgbClr val="2C7AC8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5">
        <a:dk1>
          <a:srgbClr val="4D4D4D"/>
        </a:dk1>
        <a:lt1>
          <a:srgbClr val="FFFFFF"/>
        </a:lt1>
        <a:dk2>
          <a:srgbClr val="00325A"/>
        </a:dk2>
        <a:lt2>
          <a:srgbClr val="287AC8"/>
        </a:lt2>
        <a:accent1>
          <a:srgbClr val="00A1FA"/>
        </a:accent1>
        <a:accent2>
          <a:srgbClr val="008000"/>
        </a:accent2>
        <a:accent3>
          <a:srgbClr val="AAADB5"/>
        </a:accent3>
        <a:accent4>
          <a:srgbClr val="DADADA"/>
        </a:accent4>
        <a:accent5>
          <a:srgbClr val="AACDFC"/>
        </a:accent5>
        <a:accent6>
          <a:srgbClr val="007300"/>
        </a:accent6>
        <a:hlink>
          <a:srgbClr val="2C7AC8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6">
        <a:dk1>
          <a:srgbClr val="4D4D4D"/>
        </a:dk1>
        <a:lt1>
          <a:srgbClr val="FFFFFF"/>
        </a:lt1>
        <a:dk2>
          <a:srgbClr val="00325A"/>
        </a:dk2>
        <a:lt2>
          <a:srgbClr val="287AC8"/>
        </a:lt2>
        <a:accent1>
          <a:srgbClr val="00A1FA"/>
        </a:accent1>
        <a:accent2>
          <a:srgbClr val="008000"/>
        </a:accent2>
        <a:accent3>
          <a:srgbClr val="AAADB5"/>
        </a:accent3>
        <a:accent4>
          <a:srgbClr val="DADADA"/>
        </a:accent4>
        <a:accent5>
          <a:srgbClr val="AACDFC"/>
        </a:accent5>
        <a:accent6>
          <a:srgbClr val="007300"/>
        </a:accent6>
        <a:hlink>
          <a:srgbClr val="E8C100"/>
        </a:hlink>
        <a:folHlink>
          <a:srgbClr val="AF07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7">
        <a:dk1>
          <a:srgbClr val="A4A4A4"/>
        </a:dk1>
        <a:lt1>
          <a:srgbClr val="FFFFFF"/>
        </a:lt1>
        <a:dk2>
          <a:srgbClr val="00325A"/>
        </a:dk2>
        <a:lt2>
          <a:srgbClr val="287AC8"/>
        </a:lt2>
        <a:accent1>
          <a:srgbClr val="A4C385"/>
        </a:accent1>
        <a:accent2>
          <a:srgbClr val="5DB8D0"/>
        </a:accent2>
        <a:accent3>
          <a:srgbClr val="AAADB5"/>
        </a:accent3>
        <a:accent4>
          <a:srgbClr val="DADADA"/>
        </a:accent4>
        <a:accent5>
          <a:srgbClr val="CFDEC2"/>
        </a:accent5>
        <a:accent6>
          <a:srgbClr val="53A6BC"/>
        </a:accent6>
        <a:hlink>
          <a:srgbClr val="FF9A49"/>
        </a:hlink>
        <a:folHlink>
          <a:srgbClr val="8FB9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8">
        <a:dk1>
          <a:srgbClr val="000000"/>
        </a:dk1>
        <a:lt1>
          <a:srgbClr val="FEFCF6"/>
        </a:lt1>
        <a:dk2>
          <a:srgbClr val="287AC8"/>
        </a:dk2>
        <a:lt2>
          <a:srgbClr val="A4A4A4"/>
        </a:lt2>
        <a:accent1>
          <a:srgbClr val="A4C385"/>
        </a:accent1>
        <a:accent2>
          <a:srgbClr val="5DB8D0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53A6BC"/>
        </a:accent6>
        <a:hlink>
          <a:srgbClr val="FF9A49"/>
        </a:hlink>
        <a:folHlink>
          <a:srgbClr val="8FB9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9">
        <a:dk1>
          <a:srgbClr val="000000"/>
        </a:dk1>
        <a:lt1>
          <a:srgbClr val="FEFCF6"/>
        </a:lt1>
        <a:dk2>
          <a:srgbClr val="4A7CA6"/>
        </a:dk2>
        <a:lt2>
          <a:srgbClr val="A4A4A4"/>
        </a:lt2>
        <a:accent1>
          <a:srgbClr val="A4C385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4E93BD"/>
        </a:accent6>
        <a:hlink>
          <a:srgbClr val="FAA532"/>
        </a:hlink>
        <a:folHlink>
          <a:srgbClr val="399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0">
        <a:dk1>
          <a:srgbClr val="000000"/>
        </a:dk1>
        <a:lt1>
          <a:srgbClr val="FEFCF6"/>
        </a:lt1>
        <a:dk2>
          <a:srgbClr val="654E21"/>
        </a:dk2>
        <a:lt2>
          <a:srgbClr val="A4A4A4"/>
        </a:lt2>
        <a:accent1>
          <a:srgbClr val="A4C385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4E93BD"/>
        </a:accent6>
        <a:hlink>
          <a:srgbClr val="8F652D"/>
        </a:hlink>
        <a:folHlink>
          <a:srgbClr val="399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1">
        <a:dk1>
          <a:srgbClr val="000000"/>
        </a:dk1>
        <a:lt1>
          <a:srgbClr val="FEFCF6"/>
        </a:lt1>
        <a:dk2>
          <a:srgbClr val="654E21"/>
        </a:dk2>
        <a:lt2>
          <a:srgbClr val="A4A4A4"/>
        </a:lt2>
        <a:accent1>
          <a:srgbClr val="A4C385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4E93BD"/>
        </a:accent6>
        <a:hlink>
          <a:srgbClr val="8F652D"/>
        </a:hlink>
        <a:folHlink>
          <a:srgbClr val="AA35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2">
        <a:dk1>
          <a:srgbClr val="000000"/>
        </a:dk1>
        <a:lt1>
          <a:srgbClr val="FEFCF6"/>
        </a:lt1>
        <a:dk2>
          <a:srgbClr val="ABABAB"/>
        </a:dk2>
        <a:lt2>
          <a:srgbClr val="A4A4A4"/>
        </a:lt2>
        <a:accent1>
          <a:srgbClr val="1A3296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75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3">
        <a:dk1>
          <a:srgbClr val="D5D5D5"/>
        </a:dk1>
        <a:lt1>
          <a:srgbClr val="FFFFFF"/>
        </a:lt1>
        <a:dk2>
          <a:srgbClr val="777777"/>
        </a:dk2>
        <a:lt2>
          <a:srgbClr val="ABABAB"/>
        </a:lt2>
        <a:accent1>
          <a:srgbClr val="1A3296"/>
        </a:accent1>
        <a:accent2>
          <a:srgbClr val="57A3D1"/>
        </a:accent2>
        <a:accent3>
          <a:srgbClr val="BDBDBD"/>
        </a:accent3>
        <a:accent4>
          <a:srgbClr val="DADADA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4F93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14">
        <a:dk1>
          <a:srgbClr val="D5D5D5"/>
        </a:dk1>
        <a:lt1>
          <a:srgbClr val="FFFFFF"/>
        </a:lt1>
        <a:dk2>
          <a:srgbClr val="080808"/>
        </a:dk2>
        <a:lt2>
          <a:srgbClr val="ABABAB"/>
        </a:lt2>
        <a:accent1>
          <a:srgbClr val="1A3296"/>
        </a:accent1>
        <a:accent2>
          <a:srgbClr val="57A3D1"/>
        </a:accent2>
        <a:accent3>
          <a:srgbClr val="AAAAAA"/>
        </a:accent3>
        <a:accent4>
          <a:srgbClr val="DADADA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4F93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15">
        <a:dk1>
          <a:srgbClr val="000000"/>
        </a:dk1>
        <a:lt1>
          <a:srgbClr val="FFFFFF"/>
        </a:lt1>
        <a:dk2>
          <a:srgbClr val="ABABAB"/>
        </a:dk2>
        <a:lt2>
          <a:srgbClr val="D5D5D5"/>
        </a:lt2>
        <a:accent1>
          <a:srgbClr val="1A3296"/>
        </a:accent1>
        <a:accent2>
          <a:srgbClr val="57A3D1"/>
        </a:accent2>
        <a:accent3>
          <a:srgbClr val="FFFFFF"/>
        </a:accent3>
        <a:accent4>
          <a:srgbClr val="000000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4F93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6">
        <a:dk1>
          <a:srgbClr val="000000"/>
        </a:dk1>
        <a:lt1>
          <a:srgbClr val="FFFFFF"/>
        </a:lt1>
        <a:dk2>
          <a:srgbClr val="ABABAB"/>
        </a:dk2>
        <a:lt2>
          <a:srgbClr val="D5D5D5"/>
        </a:lt2>
        <a:accent1>
          <a:srgbClr val="960000"/>
        </a:accent1>
        <a:accent2>
          <a:srgbClr val="7284E0"/>
        </a:accent2>
        <a:accent3>
          <a:srgbClr val="FFFFFF"/>
        </a:accent3>
        <a:accent4>
          <a:srgbClr val="000000"/>
        </a:accent4>
        <a:accent5>
          <a:srgbClr val="C9AAAA"/>
        </a:accent5>
        <a:accent6>
          <a:srgbClr val="6777CB"/>
        </a:accent6>
        <a:hlink>
          <a:srgbClr val="C4AC54"/>
        </a:hlink>
        <a:folHlink>
          <a:srgbClr val="73B5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PS_Custom_screen">
  <a:themeElements>
    <a:clrScheme name="">
      <a:dk1>
        <a:srgbClr val="000000"/>
      </a:dk1>
      <a:lt1>
        <a:srgbClr val="FFFFFF"/>
      </a:lt1>
      <a:dk2>
        <a:srgbClr val="FFFFFF"/>
      </a:dk2>
      <a:lt2>
        <a:srgbClr val="D5D5D5"/>
      </a:lt2>
      <a:accent1>
        <a:srgbClr val="083B66"/>
      </a:accent1>
      <a:accent2>
        <a:srgbClr val="FFA021"/>
      </a:accent2>
      <a:accent3>
        <a:srgbClr val="FFFFFF"/>
      </a:accent3>
      <a:accent4>
        <a:srgbClr val="000000"/>
      </a:accent4>
      <a:accent5>
        <a:srgbClr val="AAAFB8"/>
      </a:accent5>
      <a:accent6>
        <a:srgbClr val="E7911D"/>
      </a:accent6>
      <a:hlink>
        <a:srgbClr val="559E38"/>
      </a:hlink>
      <a:folHlink>
        <a:srgbClr val="902F14"/>
      </a:folHlink>
    </a:clrScheme>
    <a:fontScheme name="EPS_Custom_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EPS_Custom_scree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4">
        <a:dk1>
          <a:srgbClr val="4D4D4D"/>
        </a:dk1>
        <a:lt1>
          <a:srgbClr val="FFFFFF"/>
        </a:lt1>
        <a:dk2>
          <a:srgbClr val="00325A"/>
        </a:dk2>
        <a:lt2>
          <a:srgbClr val="287AC8"/>
        </a:lt2>
        <a:accent1>
          <a:srgbClr val="2C7AC8"/>
        </a:accent1>
        <a:accent2>
          <a:srgbClr val="EAEAEA"/>
        </a:accent2>
        <a:accent3>
          <a:srgbClr val="AAADB5"/>
        </a:accent3>
        <a:accent4>
          <a:srgbClr val="DADADA"/>
        </a:accent4>
        <a:accent5>
          <a:srgbClr val="ACBEE0"/>
        </a:accent5>
        <a:accent6>
          <a:srgbClr val="D4D4D4"/>
        </a:accent6>
        <a:hlink>
          <a:srgbClr val="2C7AC8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5">
        <a:dk1>
          <a:srgbClr val="4D4D4D"/>
        </a:dk1>
        <a:lt1>
          <a:srgbClr val="FFFFFF"/>
        </a:lt1>
        <a:dk2>
          <a:srgbClr val="00325A"/>
        </a:dk2>
        <a:lt2>
          <a:srgbClr val="287AC8"/>
        </a:lt2>
        <a:accent1>
          <a:srgbClr val="00A1FA"/>
        </a:accent1>
        <a:accent2>
          <a:srgbClr val="008000"/>
        </a:accent2>
        <a:accent3>
          <a:srgbClr val="AAADB5"/>
        </a:accent3>
        <a:accent4>
          <a:srgbClr val="DADADA"/>
        </a:accent4>
        <a:accent5>
          <a:srgbClr val="AACDFC"/>
        </a:accent5>
        <a:accent6>
          <a:srgbClr val="007300"/>
        </a:accent6>
        <a:hlink>
          <a:srgbClr val="2C7AC8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6">
        <a:dk1>
          <a:srgbClr val="4D4D4D"/>
        </a:dk1>
        <a:lt1>
          <a:srgbClr val="FFFFFF"/>
        </a:lt1>
        <a:dk2>
          <a:srgbClr val="00325A"/>
        </a:dk2>
        <a:lt2>
          <a:srgbClr val="287AC8"/>
        </a:lt2>
        <a:accent1>
          <a:srgbClr val="00A1FA"/>
        </a:accent1>
        <a:accent2>
          <a:srgbClr val="008000"/>
        </a:accent2>
        <a:accent3>
          <a:srgbClr val="AAADB5"/>
        </a:accent3>
        <a:accent4>
          <a:srgbClr val="DADADA"/>
        </a:accent4>
        <a:accent5>
          <a:srgbClr val="AACDFC"/>
        </a:accent5>
        <a:accent6>
          <a:srgbClr val="007300"/>
        </a:accent6>
        <a:hlink>
          <a:srgbClr val="E8C100"/>
        </a:hlink>
        <a:folHlink>
          <a:srgbClr val="AF07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7">
        <a:dk1>
          <a:srgbClr val="A4A4A4"/>
        </a:dk1>
        <a:lt1>
          <a:srgbClr val="FFFFFF"/>
        </a:lt1>
        <a:dk2>
          <a:srgbClr val="00325A"/>
        </a:dk2>
        <a:lt2>
          <a:srgbClr val="287AC8"/>
        </a:lt2>
        <a:accent1>
          <a:srgbClr val="A4C385"/>
        </a:accent1>
        <a:accent2>
          <a:srgbClr val="5DB8D0"/>
        </a:accent2>
        <a:accent3>
          <a:srgbClr val="AAADB5"/>
        </a:accent3>
        <a:accent4>
          <a:srgbClr val="DADADA"/>
        </a:accent4>
        <a:accent5>
          <a:srgbClr val="CFDEC2"/>
        </a:accent5>
        <a:accent6>
          <a:srgbClr val="53A6BC"/>
        </a:accent6>
        <a:hlink>
          <a:srgbClr val="FF9A49"/>
        </a:hlink>
        <a:folHlink>
          <a:srgbClr val="8FB9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8">
        <a:dk1>
          <a:srgbClr val="000000"/>
        </a:dk1>
        <a:lt1>
          <a:srgbClr val="FEFCF6"/>
        </a:lt1>
        <a:dk2>
          <a:srgbClr val="287AC8"/>
        </a:dk2>
        <a:lt2>
          <a:srgbClr val="A4A4A4"/>
        </a:lt2>
        <a:accent1>
          <a:srgbClr val="A4C385"/>
        </a:accent1>
        <a:accent2>
          <a:srgbClr val="5DB8D0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53A6BC"/>
        </a:accent6>
        <a:hlink>
          <a:srgbClr val="FF9A49"/>
        </a:hlink>
        <a:folHlink>
          <a:srgbClr val="8FB9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9">
        <a:dk1>
          <a:srgbClr val="000000"/>
        </a:dk1>
        <a:lt1>
          <a:srgbClr val="FEFCF6"/>
        </a:lt1>
        <a:dk2>
          <a:srgbClr val="4A7CA6"/>
        </a:dk2>
        <a:lt2>
          <a:srgbClr val="A4A4A4"/>
        </a:lt2>
        <a:accent1>
          <a:srgbClr val="A4C385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4E93BD"/>
        </a:accent6>
        <a:hlink>
          <a:srgbClr val="FAA532"/>
        </a:hlink>
        <a:folHlink>
          <a:srgbClr val="399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0">
        <a:dk1>
          <a:srgbClr val="000000"/>
        </a:dk1>
        <a:lt1>
          <a:srgbClr val="FEFCF6"/>
        </a:lt1>
        <a:dk2>
          <a:srgbClr val="654E21"/>
        </a:dk2>
        <a:lt2>
          <a:srgbClr val="A4A4A4"/>
        </a:lt2>
        <a:accent1>
          <a:srgbClr val="A4C385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4E93BD"/>
        </a:accent6>
        <a:hlink>
          <a:srgbClr val="8F652D"/>
        </a:hlink>
        <a:folHlink>
          <a:srgbClr val="399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1">
        <a:dk1>
          <a:srgbClr val="000000"/>
        </a:dk1>
        <a:lt1>
          <a:srgbClr val="FEFCF6"/>
        </a:lt1>
        <a:dk2>
          <a:srgbClr val="654E21"/>
        </a:dk2>
        <a:lt2>
          <a:srgbClr val="A4A4A4"/>
        </a:lt2>
        <a:accent1>
          <a:srgbClr val="A4C385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CFDEC2"/>
        </a:accent5>
        <a:accent6>
          <a:srgbClr val="4E93BD"/>
        </a:accent6>
        <a:hlink>
          <a:srgbClr val="8F652D"/>
        </a:hlink>
        <a:folHlink>
          <a:srgbClr val="AA35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2">
        <a:dk1>
          <a:srgbClr val="000000"/>
        </a:dk1>
        <a:lt1>
          <a:srgbClr val="FEFCF6"/>
        </a:lt1>
        <a:dk2>
          <a:srgbClr val="ABABAB"/>
        </a:dk2>
        <a:lt2>
          <a:srgbClr val="A4A4A4"/>
        </a:lt2>
        <a:accent1>
          <a:srgbClr val="1A3296"/>
        </a:accent1>
        <a:accent2>
          <a:srgbClr val="57A3D1"/>
        </a:accent2>
        <a:accent3>
          <a:srgbClr val="FEFDFA"/>
        </a:accent3>
        <a:accent4>
          <a:srgbClr val="000000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75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3">
        <a:dk1>
          <a:srgbClr val="D5D5D5"/>
        </a:dk1>
        <a:lt1>
          <a:srgbClr val="FFFFFF"/>
        </a:lt1>
        <a:dk2>
          <a:srgbClr val="777777"/>
        </a:dk2>
        <a:lt2>
          <a:srgbClr val="ABABAB"/>
        </a:lt2>
        <a:accent1>
          <a:srgbClr val="1A3296"/>
        </a:accent1>
        <a:accent2>
          <a:srgbClr val="57A3D1"/>
        </a:accent2>
        <a:accent3>
          <a:srgbClr val="BDBDBD"/>
        </a:accent3>
        <a:accent4>
          <a:srgbClr val="DADADA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4F93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14">
        <a:dk1>
          <a:srgbClr val="D5D5D5"/>
        </a:dk1>
        <a:lt1>
          <a:srgbClr val="FFFFFF"/>
        </a:lt1>
        <a:dk2>
          <a:srgbClr val="080808"/>
        </a:dk2>
        <a:lt2>
          <a:srgbClr val="ABABAB"/>
        </a:lt2>
        <a:accent1>
          <a:srgbClr val="1A3296"/>
        </a:accent1>
        <a:accent2>
          <a:srgbClr val="57A3D1"/>
        </a:accent2>
        <a:accent3>
          <a:srgbClr val="AAAAAA"/>
        </a:accent3>
        <a:accent4>
          <a:srgbClr val="DADADA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4F93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screen 15">
        <a:dk1>
          <a:srgbClr val="000000"/>
        </a:dk1>
        <a:lt1>
          <a:srgbClr val="FFFFFF"/>
        </a:lt1>
        <a:dk2>
          <a:srgbClr val="ABABAB"/>
        </a:dk2>
        <a:lt2>
          <a:srgbClr val="D5D5D5"/>
        </a:lt2>
        <a:accent1>
          <a:srgbClr val="1A3296"/>
        </a:accent1>
        <a:accent2>
          <a:srgbClr val="57A3D1"/>
        </a:accent2>
        <a:accent3>
          <a:srgbClr val="FFFFFF"/>
        </a:accent3>
        <a:accent4>
          <a:srgbClr val="000000"/>
        </a:accent4>
        <a:accent5>
          <a:srgbClr val="ABADC9"/>
        </a:accent5>
        <a:accent6>
          <a:srgbClr val="4E93BD"/>
        </a:accent6>
        <a:hlink>
          <a:srgbClr val="CBB50F"/>
        </a:hlink>
        <a:folHlink>
          <a:srgbClr val="4F93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screen 16">
        <a:dk1>
          <a:srgbClr val="000000"/>
        </a:dk1>
        <a:lt1>
          <a:srgbClr val="FFFFFF"/>
        </a:lt1>
        <a:dk2>
          <a:srgbClr val="ABABAB"/>
        </a:dk2>
        <a:lt2>
          <a:srgbClr val="D5D5D5"/>
        </a:lt2>
        <a:accent1>
          <a:srgbClr val="960000"/>
        </a:accent1>
        <a:accent2>
          <a:srgbClr val="7284E0"/>
        </a:accent2>
        <a:accent3>
          <a:srgbClr val="FFFFFF"/>
        </a:accent3>
        <a:accent4>
          <a:srgbClr val="000000"/>
        </a:accent4>
        <a:accent5>
          <a:srgbClr val="C9AAAA"/>
        </a:accent5>
        <a:accent6>
          <a:srgbClr val="6777CB"/>
        </a:accent6>
        <a:hlink>
          <a:srgbClr val="C4AC54"/>
        </a:hlink>
        <a:folHlink>
          <a:srgbClr val="73B5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On-screen Show (4:3)</PresentationFormat>
  <Paragraphs>90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EPS_Custom_screen</vt:lpstr>
      <vt:lpstr>1_EPS_Custom_screen</vt:lpstr>
      <vt:lpstr>PowerPoint Presentation</vt:lpstr>
      <vt:lpstr>Imperium Renewables Inc.  </vt:lpstr>
      <vt:lpstr>Imperium Grays Harbor Biodiesel Facility </vt:lpstr>
      <vt:lpstr>Drop-in Fuels of the future</vt:lpstr>
      <vt:lpstr>Advanced Biojet Refinery</vt:lpstr>
      <vt:lpstr>IRI Alcohol to Jet Fuel (ATJ) Strategy </vt:lpstr>
      <vt:lpstr>What is Needed for Biojet Success in 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2011-12-15T00:44:58Z</dcterms:created>
  <dcterms:modified xsi:type="dcterms:W3CDTF">2011-12-15T00:49:28Z</dcterms:modified>
</cp:coreProperties>
</file>