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758" r:id="rId2"/>
    <p:sldId id="792" r:id="rId3"/>
    <p:sldId id="821" r:id="rId4"/>
    <p:sldId id="819" r:id="rId5"/>
    <p:sldId id="805" r:id="rId6"/>
    <p:sldId id="816" r:id="rId7"/>
    <p:sldId id="797" r:id="rId8"/>
    <p:sldId id="820" r:id="rId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Bookman Old Style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Bookman Old Style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Bookman Old Style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Bookman Old Style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Bookman Old Style" pitchFamily="18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bg1"/>
        </a:solidFill>
        <a:latin typeface="Bookman Old Style" pitchFamily="18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bg1"/>
        </a:solidFill>
        <a:latin typeface="Bookman Old Style" pitchFamily="18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bg1"/>
        </a:solidFill>
        <a:latin typeface="Bookman Old Style" pitchFamily="18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bg1"/>
        </a:solidFill>
        <a:latin typeface="Bookman Old Styl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6600"/>
    <a:srgbClr val="000066"/>
    <a:srgbClr val="0066FF"/>
    <a:srgbClr val="003300"/>
    <a:srgbClr val="008000"/>
    <a:srgbClr val="009999"/>
    <a:srgbClr val="CC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0669" autoAdjust="0"/>
  </p:normalViewPr>
  <p:slideViewPr>
    <p:cSldViewPr>
      <p:cViewPr>
        <p:scale>
          <a:sx n="75" d="100"/>
          <a:sy n="75" d="100"/>
        </p:scale>
        <p:origin x="-37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2346" y="-570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6"/>
            <a:ext cx="303784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55076"/>
            <a:ext cx="303784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CC311D3-3E74-40F5-BAA6-FFD9DAA5F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42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06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0" tIns="45120" rIns="90240" bIns="45120" numCol="1" anchor="t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315" y="0"/>
            <a:ext cx="305406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0" tIns="45120" rIns="90240" bIns="45120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88975"/>
            <a:ext cx="4684713" cy="3513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871" y="4432301"/>
            <a:ext cx="5189643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0" tIns="45120" rIns="90240" bIns="451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3014"/>
            <a:ext cx="305406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0" tIns="45120" rIns="90240" bIns="45120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315" y="8863014"/>
            <a:ext cx="305406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0" tIns="45120" rIns="90240" bIns="45120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360AA22-A30D-48C9-8C8E-135E79BE4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1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29144E-A8DF-4555-8DA5-74ED007B1CDC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22800" cy="34671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7850"/>
            <a:ext cx="5140960" cy="42354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FE6FE-F423-40C7-9ED9-35225EB20CB8}" type="slidenum">
              <a:rPr lang="en-US"/>
              <a:pPr/>
              <a:t>2</a:t>
            </a:fld>
            <a:endParaRPr lang="en-US"/>
          </a:p>
        </p:txBody>
      </p:sp>
      <p:sp>
        <p:nvSpPr>
          <p:cNvPr id="1540098" name="Rectangle 2"/>
          <p:cNvSpPr>
            <a:spLocks noChangeArrowheads="1"/>
          </p:cNvSpPr>
          <p:nvPr/>
        </p:nvSpPr>
        <p:spPr bwMode="auto">
          <a:xfrm>
            <a:off x="3966902" y="1"/>
            <a:ext cx="30435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595" tIns="45798" rIns="91595" bIns="45798" anchor="ctr"/>
          <a:lstStyle/>
          <a:p>
            <a:endParaRPr lang="en-US"/>
          </a:p>
        </p:txBody>
      </p:sp>
      <p:sp>
        <p:nvSpPr>
          <p:cNvPr id="1540099" name="Rectangle 3"/>
          <p:cNvSpPr>
            <a:spLocks noChangeArrowheads="1"/>
          </p:cNvSpPr>
          <p:nvPr/>
        </p:nvSpPr>
        <p:spPr bwMode="auto">
          <a:xfrm>
            <a:off x="3966902" y="8843966"/>
            <a:ext cx="30435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67" tIns="0" rIns="19067" bIns="0" anchor="b"/>
          <a:lstStyle/>
          <a:p>
            <a:pPr algn="r" defTabSz="946169" eaLnBrk="0" hangingPunct="0"/>
            <a:r>
              <a:rPr lang="en-US" sz="1700" i="1" dirty="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40100" name="Rectangle 4"/>
          <p:cNvSpPr>
            <a:spLocks noChangeArrowheads="1"/>
          </p:cNvSpPr>
          <p:nvPr/>
        </p:nvSpPr>
        <p:spPr bwMode="auto">
          <a:xfrm>
            <a:off x="2" y="8843966"/>
            <a:ext cx="30435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595" tIns="45798" rIns="91595" bIns="45798" anchor="ctr"/>
          <a:lstStyle/>
          <a:p>
            <a:endParaRPr lang="en-US"/>
          </a:p>
        </p:txBody>
      </p:sp>
      <p:sp>
        <p:nvSpPr>
          <p:cNvPr id="1540101" name="Rectangle 5"/>
          <p:cNvSpPr>
            <a:spLocks noChangeArrowheads="1"/>
          </p:cNvSpPr>
          <p:nvPr/>
        </p:nvSpPr>
        <p:spPr bwMode="auto">
          <a:xfrm>
            <a:off x="2" y="1"/>
            <a:ext cx="30435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595" tIns="45798" rIns="91595" bIns="45798" anchor="ctr"/>
          <a:lstStyle/>
          <a:p>
            <a:endParaRPr lang="en-US"/>
          </a:p>
        </p:txBody>
      </p:sp>
      <p:sp>
        <p:nvSpPr>
          <p:cNvPr id="1540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06438"/>
            <a:ext cx="4578350" cy="3433762"/>
          </a:xfrm>
          <a:ln w="12700" cap="flat">
            <a:solidFill>
              <a:schemeClr val="tx1"/>
            </a:solidFill>
          </a:ln>
        </p:spPr>
      </p:sp>
      <p:sp>
        <p:nvSpPr>
          <p:cNvPr id="1540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9738" y="4422776"/>
            <a:ext cx="6308551" cy="4162425"/>
          </a:xfrm>
          <a:noFill/>
          <a:ln/>
        </p:spPr>
        <p:txBody>
          <a:bodyPr lIns="95297" tIns="49226" rIns="95297" bIns="49226"/>
          <a:lstStyle/>
          <a:p>
            <a:pPr marL="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000066"/>
                </a:solidFill>
              </a:rPr>
              <a:t>Installation Sustainability Program</a:t>
            </a:r>
          </a:p>
          <a:p>
            <a:pPr marL="400050" lvl="1" indent="0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1000" dirty="0" smtClean="0">
                <a:solidFill>
                  <a:srgbClr val="000066"/>
                </a:solidFill>
              </a:rPr>
              <a:t> 6 Strategic Planning Teams (Air, Water, Energy, Materials/Waste, Community and Training Land), plus YTC Sustainability Team</a:t>
            </a:r>
          </a:p>
          <a:p>
            <a:pPr marL="0" indent="0">
              <a:spcBef>
                <a:spcPts val="300"/>
              </a:spcBef>
              <a:buNone/>
            </a:pPr>
            <a:endParaRPr lang="en-US" sz="1000" dirty="0" smtClean="0">
              <a:solidFill>
                <a:srgbClr val="000066"/>
              </a:solidFill>
            </a:endParaRPr>
          </a:p>
          <a:p>
            <a:pPr marL="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000066"/>
                </a:solidFill>
              </a:rPr>
              <a:t>Installation Sustainability Board (strategic)</a:t>
            </a:r>
          </a:p>
          <a:p>
            <a:pPr marL="400050" lvl="1" indent="0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1000" dirty="0" smtClean="0">
                <a:solidFill>
                  <a:srgbClr val="000066"/>
                </a:solidFill>
              </a:rPr>
              <a:t> Update of Sustainability goals and milestones</a:t>
            </a:r>
          </a:p>
          <a:p>
            <a:pPr marL="400050" lvl="1" indent="0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1000" dirty="0" smtClean="0">
                <a:solidFill>
                  <a:srgbClr val="000066"/>
                </a:solidFill>
              </a:rPr>
              <a:t> Guidance and approval for operational changes provided by senior leadership &amp; members</a:t>
            </a:r>
          </a:p>
          <a:p>
            <a:pPr marL="400050" lvl="1" indent="0">
              <a:spcBef>
                <a:spcPts val="300"/>
              </a:spcBef>
              <a:buFont typeface="Wingdings" pitchFamily="2" charset="2"/>
              <a:buChar char="Ø"/>
            </a:pPr>
            <a:endParaRPr lang="en-US" sz="1000" dirty="0" smtClean="0">
              <a:solidFill>
                <a:srgbClr val="000066"/>
              </a:solidFill>
            </a:endParaRPr>
          </a:p>
          <a:p>
            <a:pPr marL="0" lvl="1">
              <a:spcBef>
                <a:spcPts val="300"/>
              </a:spcBef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000066"/>
                </a:solidFill>
                <a:ea typeface="+mn-ea"/>
                <a:cs typeface="+mn-cs"/>
              </a:rPr>
              <a:t>Installation EMS Management Review (operational)</a:t>
            </a:r>
          </a:p>
          <a:p>
            <a:pPr marL="457200" lvl="3" indent="0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1000" dirty="0" smtClean="0">
                <a:solidFill>
                  <a:srgbClr val="000066"/>
                </a:solidFill>
                <a:ea typeface="+mn-ea"/>
                <a:cs typeface="+mn-cs"/>
              </a:rPr>
              <a:t>  EMS engages individual org. in support of strategic plans &amp; vision</a:t>
            </a:r>
          </a:p>
          <a:p>
            <a:pPr marL="457200" lvl="3" indent="0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1000" dirty="0" smtClean="0">
                <a:solidFill>
                  <a:srgbClr val="000066"/>
                </a:solidFill>
                <a:ea typeface="+mn-ea"/>
                <a:cs typeface="+mn-cs"/>
              </a:rPr>
              <a:t> Quarterly Management Review updates GC on progress toward operational objectives and supporting actions</a:t>
            </a:r>
          </a:p>
          <a:p>
            <a:pPr marL="457200" lvl="3" indent="0">
              <a:spcBef>
                <a:spcPts val="300"/>
              </a:spcBef>
              <a:buFont typeface="Wingdings" pitchFamily="2" charset="2"/>
              <a:buChar char="Ø"/>
            </a:pPr>
            <a:endParaRPr lang="en-US" sz="1000" dirty="0" smtClean="0">
              <a:solidFill>
                <a:srgbClr val="000066"/>
              </a:solidFill>
              <a:ea typeface="+mn-ea"/>
              <a:cs typeface="+mn-cs"/>
            </a:endParaRPr>
          </a:p>
          <a:p>
            <a:pPr marL="0" lvl="2" indent="0">
              <a:spcBef>
                <a:spcPts val="300"/>
              </a:spcBef>
            </a:pPr>
            <a:r>
              <a:rPr lang="en-US" sz="1000" dirty="0" smtClean="0">
                <a:solidFill>
                  <a:srgbClr val="000066"/>
                </a:solidFill>
                <a:ea typeface="+mn-ea"/>
                <a:cs typeface="+mn-cs"/>
              </a:rPr>
              <a:t> Installation Strategic Management Plan</a:t>
            </a:r>
          </a:p>
          <a:p>
            <a:pPr marL="457200" lvl="3" indent="0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1000" dirty="0" smtClean="0">
                <a:solidFill>
                  <a:srgbClr val="000066"/>
                </a:solidFill>
                <a:ea typeface="+mn-ea"/>
                <a:cs typeface="+mn-cs"/>
              </a:rPr>
              <a:t> Sustainability infused throughout the 7 Lines of Effort</a:t>
            </a:r>
            <a:endParaRPr lang="en-US" sz="1000" dirty="0" smtClean="0">
              <a:solidFill>
                <a:srgbClr val="000066"/>
              </a:solidFill>
            </a:endParaRPr>
          </a:p>
          <a:p>
            <a:pPr defTabSz="925496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937A3-3140-4EA1-84BE-5B535E8F35B7}" type="slidenum">
              <a:rPr lang="en-US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76275"/>
            <a:ext cx="4652963" cy="34893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1" y="4648200"/>
            <a:ext cx="5161956" cy="4229250"/>
          </a:xfrm>
          <a:noFill/>
          <a:ln/>
        </p:spPr>
        <p:txBody>
          <a:bodyPr lIns="91260" tIns="45630" rIns="91260" bIns="45630"/>
          <a:lstStyle/>
          <a:p>
            <a:r>
              <a:rPr lang="en-US" sz="1600" dirty="0" smtClean="0"/>
              <a:t>The eight JBLM strategic sustainability goals</a:t>
            </a:r>
          </a:p>
          <a:p>
            <a:endParaRPr lang="en-US" sz="1600" dirty="0" smtClean="0"/>
          </a:p>
          <a:p>
            <a:r>
              <a:rPr lang="en-US" sz="1600" dirty="0" smtClean="0"/>
              <a:t>These goals were originally set up to be achieved by 2025 and are broken out for planning into 6 distinct teams:  Air Quality; Energy; Product and Material Management; Sustainable Community; Sustainable Training Lands; Water Resources.</a:t>
            </a:r>
          </a:p>
          <a:p>
            <a:endParaRPr lang="en-US" sz="1600" dirty="0" smtClean="0"/>
          </a:p>
          <a:p>
            <a:r>
              <a:rPr lang="en-US" sz="1600" dirty="0" smtClean="0"/>
              <a:t>The new net zero designations will push the Water, Waste (and Energy) teams to achieve NZ by 2020</a:t>
            </a:r>
          </a:p>
          <a:p>
            <a:endParaRPr lang="en-US" sz="1600" dirty="0" smtClean="0"/>
          </a:p>
          <a:p>
            <a:r>
              <a:rPr lang="en-US" sz="1600" dirty="0" smtClean="0"/>
              <a:t>These goals are meant to be aggressive and to push the technology envelope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84777-57F5-4AC5-A29D-256B19FE0BA9}" type="slidenum">
              <a:rPr lang="en-US"/>
              <a:pPr/>
              <a:t>4</a:t>
            </a:fld>
            <a:endParaRPr lang="en-US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968902" y="8862345"/>
            <a:ext cx="3054224" cy="45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9" tIns="45089" rIns="90179" bIns="45089" anchor="b"/>
          <a:lstStyle/>
          <a:p>
            <a:pPr algn="r" defTabSz="901089" eaLnBrk="0" hangingPunct="0"/>
            <a:fld id="{32555B0C-70DE-45B3-A42E-4EC13E303011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defTabSz="901089" eaLnBrk="0" hangingPunct="0"/>
              <a:t>4</a:t>
            </a:fld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7388"/>
            <a:ext cx="4687888" cy="3516312"/>
          </a:xfrm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77" y="4432763"/>
            <a:ext cx="5192182" cy="4199040"/>
          </a:xfrm>
          <a:noFill/>
          <a:ln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0066"/>
                </a:solidFill>
                <a:latin typeface="Bookman Old Style" pitchFamily="18" charset="0"/>
              </a:rPr>
              <a:t>Federally mandated program that affects the types of products and services purchased on the installation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66"/>
                </a:solidFill>
                <a:latin typeface="Bookman Old Style" pitchFamily="18" charset="0"/>
              </a:rPr>
              <a:t>Requires the purchase of products –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Bookman Old Style" pitchFamily="18" charset="0"/>
              </a:rPr>
              <a:t>with recycled and bio-based content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Bookman Old Style" pitchFamily="18" charset="0"/>
              </a:rPr>
              <a:t> energy and water conserving products; equipment and fixtures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66"/>
                </a:solidFill>
                <a:latin typeface="Bookman Old Style" pitchFamily="18" charset="0"/>
              </a:rPr>
              <a:t>Provides net basis for zero waste equation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Bookman Old Style" pitchFamily="18" charset="0"/>
              </a:rPr>
              <a:t>Reduces the amount of virgin material consumed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66"/>
                </a:solidFill>
                <a:latin typeface="Bookman Old Style" pitchFamily="18" charset="0"/>
              </a:rPr>
              <a:t>Eliminates non-recyclable or reusable materials from entering the installation</a:t>
            </a:r>
            <a:endParaRPr lang="en-US" sz="2000" b="1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>
              <a:buFontTx/>
              <a:buChar char="•"/>
            </a:pPr>
            <a:endParaRPr lang="en-US" sz="2000" b="1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marL="0" lvl="1" algn="l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Illegal Dumping Program implemented in 2005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marL="0" lvl="1" algn="l">
              <a:buFont typeface="Arial" pitchFamily="34" charset="0"/>
              <a:buChar char="•"/>
              <a:defRPr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0" lvl="1" algn="l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 A monetary claim is issued by the OJA Claims Office to cover all clean-up costs  </a:t>
            </a:r>
          </a:p>
          <a:p>
            <a:pPr marL="0" lvl="1" algn="l">
              <a:defRPr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0" lvl="1" algn="l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 3900+ illegal dump sites investigated; 1875 sites cleaned up</a:t>
            </a:r>
          </a:p>
          <a:p>
            <a:pPr marL="0" lvl="1" algn="l">
              <a:buFont typeface="Arial" pitchFamily="34" charset="0"/>
              <a:buChar char="•"/>
              <a:defRPr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0" lvl="1" algn="l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 OJA claims = 490+; approx. 125+ claims filed annually</a:t>
            </a:r>
          </a:p>
          <a:p>
            <a:pPr marL="0" lvl="1" algn="l">
              <a:buFont typeface="Arial" pitchFamily="34" charset="0"/>
              <a:buChar char="•"/>
              <a:defRPr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0" lvl="1" algn="l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 Cost avoidance averaging $125-150K/yr</a:t>
            </a:r>
          </a:p>
          <a:p>
            <a:pPr marL="0" lvl="1" algn="l">
              <a:buFont typeface="Arial" pitchFamily="34" charset="0"/>
              <a:buChar char="•"/>
              <a:defRPr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0" lvl="1" algn="l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 JBLM is #1 in claims recovered in the Army</a:t>
            </a:r>
            <a:endParaRPr lang="en-US" sz="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endParaRPr lang="en-US" sz="80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59955-BE58-481E-BF7C-417D33FAED57}" type="slidenum">
              <a:rPr lang="en-US"/>
              <a:pPr/>
              <a:t>5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9788" cy="3487737"/>
          </a:xfrm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518" y="4415275"/>
            <a:ext cx="5608957" cy="418314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C60AA-F50D-4105-ADD1-D7C612F90ECE}" type="slidenum">
              <a:rPr lang="en-US"/>
              <a:pPr/>
              <a:t>6</a:t>
            </a:fld>
            <a:endParaRPr lang="en-US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968902" y="8862345"/>
            <a:ext cx="3054224" cy="45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9" tIns="45089" rIns="90179" bIns="45089" anchor="b"/>
          <a:lstStyle/>
          <a:p>
            <a:pPr algn="r" defTabSz="901089" eaLnBrk="0" hangingPunct="0"/>
            <a:fld id="{415000C5-CE95-44DD-98F1-E2CD97C8B658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defTabSz="901089" eaLnBrk="0" hangingPunct="0"/>
              <a:t>6</a:t>
            </a:fld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77863"/>
            <a:ext cx="4651375" cy="3489325"/>
          </a:xfrm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223" y="4388243"/>
            <a:ext cx="5161956" cy="4229250"/>
          </a:xfrm>
          <a:noFill/>
          <a:ln/>
        </p:spPr>
        <p:txBody>
          <a:bodyPr lIns="92226" tIns="46111" rIns="92226" bIns="46111"/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UESC</a:t>
            </a:r>
          </a:p>
          <a:p>
            <a:pPr marL="457200" lvl="3" indent="-285750" algn="l" eaLnBrk="0" hangingPunct="0">
              <a:lnSpc>
                <a:spcPct val="10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66"/>
                </a:solidFill>
              </a:rPr>
              <a:t>$18M investment for $39M in improvements</a:t>
            </a:r>
          </a:p>
          <a:p>
            <a:pPr marL="457200" lvl="3" indent="-285750" algn="l" eaLnBrk="0" hangingPunct="0">
              <a:lnSpc>
                <a:spcPct val="10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66"/>
                </a:solidFill>
              </a:rPr>
              <a:t>~456K MBTU/yr savings and ~$4.3M/yr cost savings</a:t>
            </a:r>
          </a:p>
          <a:p>
            <a:pPr marL="457200" lvl="3" indent="-285750" algn="l" eaLnBrk="0" hangingPunct="0">
              <a:lnSpc>
                <a:spcPct val="10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66"/>
                </a:solidFill>
              </a:rPr>
              <a:t>~28% energy savings</a:t>
            </a:r>
          </a:p>
          <a:p>
            <a:pPr marL="457200" lvl="3" indent="-285750" algn="l" eaLnBrk="0" hangingPunct="0">
              <a:lnSpc>
                <a:spcPct val="105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800" b="1" dirty="0" smtClean="0">
              <a:solidFill>
                <a:srgbClr val="000066"/>
              </a:solidFill>
            </a:endParaRPr>
          </a:p>
          <a:p>
            <a:pPr marL="0" lvl="2" indent="-285750" algn="l" eaLnBrk="0" hangingPunct="0">
              <a:lnSpc>
                <a:spcPct val="10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66"/>
                </a:solidFill>
              </a:rPr>
              <a:t>Energy</a:t>
            </a:r>
            <a:r>
              <a:rPr lang="en-US" sz="1800" b="1" baseline="0" dirty="0" smtClean="0">
                <a:solidFill>
                  <a:srgbClr val="000066"/>
                </a:solidFill>
              </a:rPr>
              <a:t> Audits</a:t>
            </a:r>
          </a:p>
          <a:p>
            <a:pPr marL="457200" lvl="3" indent="-285750" algn="l" eaLnBrk="0" hangingPunct="0">
              <a:lnSpc>
                <a:spcPct val="10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66"/>
                </a:solidFill>
              </a:rPr>
              <a:t>Lighting retrofits</a:t>
            </a:r>
          </a:p>
          <a:p>
            <a:pPr marL="457200" lvl="3" indent="-285750" algn="l" eaLnBrk="0" hangingPunct="0">
              <a:lnSpc>
                <a:spcPct val="10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66"/>
                </a:solidFill>
              </a:rPr>
              <a:t>HVAC repairs and controls modernization</a:t>
            </a:r>
          </a:p>
          <a:p>
            <a:pPr marL="457200" lvl="3" indent="-285750" algn="l" eaLnBrk="0" hangingPunct="0">
              <a:lnSpc>
                <a:spcPct val="10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66"/>
                </a:solidFill>
              </a:rPr>
              <a:t>Building insulation</a:t>
            </a:r>
          </a:p>
          <a:p>
            <a:pPr marL="457200" lvl="3" indent="-285750" algn="l" eaLnBrk="0" hangingPunct="0">
              <a:lnSpc>
                <a:spcPct val="10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66"/>
                </a:solidFill>
              </a:rPr>
              <a:t>Boiler and steam system repairs and upgrades</a:t>
            </a:r>
          </a:p>
          <a:p>
            <a:pPr marL="0" lvl="2" indent="-285750" algn="l" eaLnBrk="0" hangingPunct="0">
              <a:lnSpc>
                <a:spcPct val="105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800" b="1" dirty="0" smtClean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endParaRPr lang="en-US" sz="1200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589D4B-982C-4904-B0FA-056083FFADDC}" type="slidenum">
              <a:rPr lang="en-US"/>
              <a:pPr/>
              <a:t>7</a:t>
            </a:fld>
            <a:endParaRPr lang="en-US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68902" y="8862345"/>
            <a:ext cx="3054224" cy="45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9" tIns="45089" rIns="90179" bIns="45089" anchor="b"/>
          <a:lstStyle/>
          <a:p>
            <a:pPr algn="r" defTabSz="901089" eaLnBrk="0" hangingPunct="0"/>
            <a:fld id="{1C1B11C5-61B6-4F75-8764-B01C5A354405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defTabSz="901089" eaLnBrk="0" hangingPunct="0"/>
              <a:t>7</a:t>
            </a:fld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77863"/>
            <a:ext cx="4651375" cy="3489325"/>
          </a:xfrm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223" y="4388243"/>
            <a:ext cx="5161956" cy="4229250"/>
          </a:xfrm>
          <a:noFill/>
          <a:ln/>
        </p:spPr>
        <p:txBody>
          <a:bodyPr lIns="92226" tIns="46111" rIns="92226" bIns="46111"/>
          <a:lstStyle/>
          <a:p>
            <a:endParaRPr lang="en-US" sz="1400" b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3E13-6494-4B21-839E-B5C034DAC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1AA0F-F8A3-462C-A267-D10137896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868C0-D279-4055-A923-AC6653097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5A8C8-2597-4327-99E0-F79E9AE53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C:\Users\craig.mccollum\Desktop\jblm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1" y="0"/>
            <a:ext cx="1447800" cy="1295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69419-8E3D-4CD1-81F6-6E763F8BD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97B01-221A-426F-9F68-365B2F9F3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078F1-1CDD-4A45-9CC0-C6EF8A3E5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12F2-17A8-45C1-A724-437F81B6F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72C6-A302-4015-A794-C4C41F01E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506CE-7811-4EE0-BE00-9D75185E1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C:\Users\craig.mccollum\Desktop\jblm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447800" cy="1295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45221-AA7F-4B80-AB17-1DC37278E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F4AC3-592C-4A4F-85D4-2D4ED5D73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E9D4"/>
            </a:gs>
            <a:gs pos="50000">
              <a:srgbClr val="FFCC99"/>
            </a:gs>
            <a:gs pos="100000">
              <a:srgbClr val="FFE9D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457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40E5534-0047-4746-B99D-869EDAA25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43009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0" y="0"/>
          <a:ext cx="21590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CorelDRAW" r:id="rId16" imgW="2350800" imgH="1407960" progId="">
                  <p:embed/>
                </p:oleObj>
              </mc:Choice>
              <mc:Fallback>
                <p:oleObj name="CorelDRAW" r:id="rId16" imgW="2350800" imgH="140796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lum brigh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C:\Users\craig.mccollum\Desktop\jblm.jpg"/>
          <p:cNvPicPr/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96200" y="0"/>
            <a:ext cx="1447800" cy="1295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Bookman Old Style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Bookman Old Style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Bookman Old Style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Bookman Old Style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8534400" cy="39755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6661" tIns="48331" rIns="96661" bIns="48331">
            <a:spAutoFit/>
          </a:bodyPr>
          <a:lstStyle/>
          <a:p>
            <a:pPr defTabSz="966788"/>
            <a:r>
              <a:rPr lang="en-US" sz="4400" b="1" dirty="0" smtClean="0"/>
              <a:t>Joint Base Lewis-</a:t>
            </a:r>
            <a:r>
              <a:rPr lang="en-US" sz="4400" b="1" dirty="0" err="1" smtClean="0"/>
              <a:t>McChord</a:t>
            </a:r>
            <a:r>
              <a:rPr lang="en-US" sz="4400" b="1" dirty="0" smtClean="0"/>
              <a:t> Installation Sustainability Program </a:t>
            </a:r>
          </a:p>
          <a:p>
            <a:pPr defTabSz="966788"/>
            <a:endParaRPr lang="en-US" sz="3200" b="1" dirty="0" smtClean="0"/>
          </a:p>
          <a:p>
            <a:pPr defTabSz="966788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~</a:t>
            </a:r>
            <a:r>
              <a:rPr lang="en-US" sz="4400" b="1" dirty="0" smtClean="0"/>
              <a:t> </a:t>
            </a:r>
            <a:r>
              <a:rPr lang="en-US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Net Zero Water, Waste and Energy</a:t>
            </a:r>
            <a:endParaRPr lang="en-US" sz="4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65767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Paul Steucke, Jr.</a:t>
            </a:r>
          </a:p>
          <a:p>
            <a:r>
              <a:rPr lang="en-US" sz="1800" b="1" dirty="0" smtClean="0"/>
              <a:t>Environmental Division Chief</a:t>
            </a:r>
          </a:p>
          <a:p>
            <a:r>
              <a:rPr lang="en-US" sz="1800" b="1" dirty="0" smtClean="0"/>
              <a:t>Joint Base Lewis-</a:t>
            </a:r>
            <a:r>
              <a:rPr lang="en-US" sz="1800" b="1" dirty="0" err="1" smtClean="0"/>
              <a:t>McChord</a:t>
            </a:r>
            <a:endParaRPr lang="en-US" sz="1800" b="1" dirty="0" smtClean="0"/>
          </a:p>
          <a:p>
            <a:r>
              <a:rPr lang="en-US" sz="1800" b="1" dirty="0" smtClean="0"/>
              <a:t>7 December 2011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6661" tIns="48331" rIns="96661" bIns="48331" anchor="ctr">
            <a:spAutoFit/>
          </a:bodyPr>
          <a:lstStyle/>
          <a:p>
            <a:endParaRPr lang="en-US"/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0" y="762000"/>
            <a:ext cx="5029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182880" algn="l" eaLnBrk="0" hangingPunct="0">
              <a:buFontTx/>
              <a:buChar char="•"/>
            </a:pPr>
            <a:r>
              <a:rPr lang="en-US" sz="2000" b="1" dirty="0" smtClean="0"/>
              <a:t> Military members – 40,228</a:t>
            </a:r>
          </a:p>
          <a:p>
            <a:pPr indent="-182880" algn="l" eaLnBrk="0" hangingPunct="0">
              <a:buFontTx/>
              <a:buChar char="•"/>
            </a:pPr>
            <a:r>
              <a:rPr lang="en-US" sz="2000" b="1" dirty="0" smtClean="0"/>
              <a:t> Civilian Workforce ~ 15,000</a:t>
            </a:r>
          </a:p>
          <a:p>
            <a:pPr indent="-182880" algn="l" eaLnBrk="0" hangingPunct="0">
              <a:buFontTx/>
              <a:buChar char="•"/>
            </a:pPr>
            <a:r>
              <a:rPr lang="en-US" sz="2000" b="1" dirty="0" smtClean="0"/>
              <a:t> Family Members – 61,147</a:t>
            </a:r>
          </a:p>
          <a:p>
            <a:pPr indent="-182880" algn="l" eaLnBrk="0" hangingPunct="0">
              <a:buFontTx/>
              <a:buChar char="•"/>
            </a:pPr>
            <a:r>
              <a:rPr lang="en-US" sz="2000" b="1" dirty="0" smtClean="0"/>
              <a:t> </a:t>
            </a:r>
            <a:r>
              <a:rPr lang="en-US" sz="2000" b="1" dirty="0"/>
              <a:t>Industry – </a:t>
            </a:r>
            <a:r>
              <a:rPr lang="en-US" sz="2000" b="1" dirty="0" smtClean="0"/>
              <a:t>training &amp; maintenance</a:t>
            </a:r>
            <a:endParaRPr lang="en-US" sz="2000" b="1" dirty="0"/>
          </a:p>
          <a:p>
            <a:pPr indent="-182880" algn="l" eaLnBrk="0" hangingPunct="0">
              <a:buFontTx/>
              <a:buChar char="•"/>
            </a:pPr>
            <a:r>
              <a:rPr lang="en-US" sz="2000" b="1" dirty="0"/>
              <a:t> Major utilities </a:t>
            </a:r>
          </a:p>
          <a:p>
            <a:pPr indent="-182880" algn="l" eaLnBrk="0" hangingPunct="0">
              <a:buFontTx/>
              <a:buChar char="•"/>
            </a:pPr>
            <a:r>
              <a:rPr lang="en-US" sz="2000" b="1" dirty="0"/>
              <a:t> Hospital (</a:t>
            </a:r>
            <a:r>
              <a:rPr lang="en-US" sz="2000" b="1" dirty="0" smtClean="0"/>
              <a:t>Madigan)</a:t>
            </a:r>
            <a:endParaRPr lang="en-US" sz="2000" b="1" dirty="0"/>
          </a:p>
          <a:p>
            <a:pPr indent="-182880" algn="l" eaLnBrk="0" hangingPunct="0">
              <a:buFontTx/>
              <a:buChar char="•"/>
            </a:pPr>
            <a:r>
              <a:rPr lang="en-US" sz="2000" b="1" dirty="0"/>
              <a:t> Housing - family and single </a:t>
            </a:r>
            <a:r>
              <a:rPr lang="en-US" sz="2000" b="1" dirty="0" smtClean="0"/>
              <a:t>soldiers</a:t>
            </a:r>
            <a:endParaRPr lang="en-US" sz="2000" b="1" dirty="0"/>
          </a:p>
        </p:txBody>
      </p:sp>
      <p:sp>
        <p:nvSpPr>
          <p:cNvPr id="1539078" name="Text Box 6"/>
          <p:cNvSpPr txBox="1">
            <a:spLocks noChangeArrowheads="1"/>
          </p:cNvSpPr>
          <p:nvPr/>
        </p:nvSpPr>
        <p:spPr bwMode="auto">
          <a:xfrm>
            <a:off x="1447800" y="228600"/>
            <a:ext cx="6172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FFFF00"/>
                </a:solidFill>
              </a:rPr>
              <a:t>JBLM and Sustainability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267200" y="609600"/>
            <a:ext cx="4876800" cy="594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182880" algn="l" eaLnBrk="0" hangingPunct="0">
              <a:spcBef>
                <a:spcPts val="0"/>
              </a:spcBef>
              <a:buFontTx/>
              <a:buChar char="•"/>
            </a:pPr>
            <a:r>
              <a:rPr lang="en-US" sz="2000" b="1" dirty="0" smtClean="0">
                <a:solidFill>
                  <a:srgbClr val="FFC000"/>
                </a:solidFill>
              </a:rPr>
              <a:t>Sustainability Program developed in 2002</a:t>
            </a:r>
          </a:p>
          <a:p>
            <a:pPr indent="-182880" algn="l" eaLnBrk="0" hangingPunct="0">
              <a:spcBef>
                <a:spcPts val="0"/>
              </a:spcBef>
              <a:buFontTx/>
              <a:buChar char="•"/>
            </a:pPr>
            <a:endParaRPr lang="en-US" sz="800" b="1" dirty="0" smtClean="0">
              <a:solidFill>
                <a:srgbClr val="FFC000"/>
              </a:solidFill>
            </a:endParaRPr>
          </a:p>
          <a:p>
            <a:pPr indent="-182880" algn="l" eaLnBrk="0" hangingPunct="0">
              <a:spcBef>
                <a:spcPts val="0"/>
              </a:spcBef>
              <a:buFontTx/>
              <a:buChar char="•"/>
            </a:pPr>
            <a:r>
              <a:rPr lang="en-US" sz="2000" b="1" dirty="0" smtClean="0">
                <a:solidFill>
                  <a:srgbClr val="FFC000"/>
                </a:solidFill>
              </a:rPr>
              <a:t>Winner of the 2010 Sec Army and Sec Defense Sustainability Awards</a:t>
            </a:r>
          </a:p>
          <a:p>
            <a:pPr indent="-182880" algn="l" eaLnBrk="0" hangingPunct="0">
              <a:spcBef>
                <a:spcPts val="0"/>
              </a:spcBef>
              <a:buFontTx/>
              <a:buChar char="•"/>
            </a:pPr>
            <a:endParaRPr lang="en-US" sz="800" b="1" dirty="0" smtClean="0">
              <a:solidFill>
                <a:srgbClr val="FFC000"/>
              </a:solidFill>
            </a:endParaRPr>
          </a:p>
          <a:p>
            <a:pPr indent="-182880" algn="l" eaLnBrk="0" hangingPunct="0">
              <a:spcBef>
                <a:spcPts val="0"/>
              </a:spcBef>
              <a:buFontTx/>
              <a:buChar char="•"/>
            </a:pPr>
            <a:r>
              <a:rPr lang="en-US" sz="2000" b="1" dirty="0" smtClean="0">
                <a:solidFill>
                  <a:srgbClr val="FFC000"/>
                </a:solidFill>
              </a:rPr>
              <a:t>Strategic and operational:</a:t>
            </a:r>
          </a:p>
          <a:p>
            <a:pPr lvl="1" indent="-182880" algn="l" eaLnBrk="0" hangingPunct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1700" b="1" dirty="0" smtClean="0">
                <a:solidFill>
                  <a:srgbClr val="FFC000"/>
                </a:solidFill>
              </a:rPr>
              <a:t> </a:t>
            </a:r>
            <a:r>
              <a:rPr lang="en-US" sz="1700" b="1" dirty="0" smtClean="0">
                <a:solidFill>
                  <a:srgbClr val="FF0000"/>
                </a:solidFill>
              </a:rPr>
              <a:t>6 planning teams, </a:t>
            </a:r>
            <a:r>
              <a:rPr lang="en-US" sz="1700" b="1" dirty="0" smtClean="0">
                <a:solidFill>
                  <a:srgbClr val="FFC000"/>
                </a:solidFill>
              </a:rPr>
              <a:t>working across all</a:t>
            </a:r>
          </a:p>
          <a:p>
            <a:pPr lvl="1" indent="-182880" algn="l" eaLnBrk="0" hangingPunct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1700" b="1" dirty="0" smtClean="0">
                <a:solidFill>
                  <a:srgbClr val="FFC000"/>
                </a:solidFill>
              </a:rPr>
              <a:t> </a:t>
            </a:r>
            <a:r>
              <a:rPr lang="en-US" sz="1700" b="1" dirty="0" smtClean="0">
                <a:solidFill>
                  <a:srgbClr val="FF0000"/>
                </a:solidFill>
              </a:rPr>
              <a:t>7 “lines of effort” </a:t>
            </a:r>
            <a:r>
              <a:rPr lang="en-US" sz="1700" b="1" dirty="0" smtClean="0">
                <a:solidFill>
                  <a:srgbClr val="FFC000"/>
                </a:solidFill>
              </a:rPr>
              <a:t>in the JBLM Strategic Plan, pursuing</a:t>
            </a:r>
          </a:p>
          <a:p>
            <a:pPr lvl="1" indent="-182880" algn="l" eaLnBrk="0" hangingPunct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1700" b="1" dirty="0" smtClean="0">
                <a:solidFill>
                  <a:srgbClr val="FFC000"/>
                </a:solidFill>
              </a:rPr>
              <a:t> </a:t>
            </a:r>
            <a:r>
              <a:rPr lang="en-US" sz="1700" b="1" dirty="0" smtClean="0">
                <a:solidFill>
                  <a:srgbClr val="FF0000"/>
                </a:solidFill>
              </a:rPr>
              <a:t>8 aggressive goals, </a:t>
            </a:r>
            <a:r>
              <a:rPr lang="en-US" sz="1700" b="1" dirty="0" smtClean="0">
                <a:solidFill>
                  <a:srgbClr val="FFC000"/>
                </a:solidFill>
              </a:rPr>
              <a:t>striving for military mission, community and environmental sustainability,</a:t>
            </a:r>
          </a:p>
          <a:p>
            <a:pPr lvl="1" indent="-182880" algn="l" eaLnBrk="0" hangingPunct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1700" b="1" dirty="0" smtClean="0">
                <a:solidFill>
                  <a:srgbClr val="FFC000"/>
                </a:solidFill>
              </a:rPr>
              <a:t> All overseen by the Installation Sustainability Board (ISB),</a:t>
            </a:r>
          </a:p>
          <a:p>
            <a:pPr lvl="1" indent="-182880" algn="l" eaLnBrk="0" hangingPunct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1700" b="1" dirty="0" smtClean="0">
                <a:solidFill>
                  <a:srgbClr val="FFC000"/>
                </a:solidFill>
              </a:rPr>
              <a:t> And driven by an ISO 14001 Environmental Management System</a:t>
            </a:r>
          </a:p>
          <a:p>
            <a:pPr indent="-182880" algn="l" eaLnBrk="0" hangingPunct="0">
              <a:spcBef>
                <a:spcPts val="0"/>
              </a:spcBef>
              <a:buFontTx/>
              <a:buChar char="•"/>
            </a:pPr>
            <a:endParaRPr lang="en-US" sz="800" b="1" dirty="0" smtClean="0">
              <a:solidFill>
                <a:srgbClr val="FFC000"/>
              </a:solidFill>
            </a:endParaRPr>
          </a:p>
          <a:p>
            <a:pPr indent="-182880" algn="l" eaLnBrk="0" hangingPunct="0">
              <a:spcBef>
                <a:spcPts val="0"/>
              </a:spcBef>
              <a:buFontTx/>
              <a:buChar char="•"/>
            </a:pPr>
            <a:r>
              <a:rPr lang="en-US" sz="2000" b="1" dirty="0" smtClean="0">
                <a:solidFill>
                  <a:srgbClr val="FFC000"/>
                </a:solidFill>
              </a:rPr>
              <a:t>Designated as one of the Army’s Net Zero Installations for water and waste</a:t>
            </a:r>
          </a:p>
          <a:p>
            <a:pPr indent="-182880" algn="l" eaLnBrk="0" hangingPunct="0">
              <a:spcBef>
                <a:spcPts val="0"/>
              </a:spcBef>
              <a:buFontTx/>
              <a:buChar char="•"/>
            </a:pPr>
            <a:endParaRPr lang="en-US" sz="800" b="1" dirty="0" smtClean="0">
              <a:solidFill>
                <a:srgbClr val="FFC000"/>
              </a:solidFill>
            </a:endParaRPr>
          </a:p>
          <a:p>
            <a:pPr indent="-182880" algn="l" eaLnBrk="0" hangingPunct="0">
              <a:spcBef>
                <a:spcPts val="0"/>
              </a:spcBef>
              <a:buFontTx/>
              <a:buChar char="•"/>
            </a:pPr>
            <a:r>
              <a:rPr lang="en-US" sz="2000" b="1" dirty="0" smtClean="0">
                <a:solidFill>
                  <a:srgbClr val="FFC000"/>
                </a:solidFill>
              </a:rPr>
              <a:t>Will compete for Net Zero Energy as well</a:t>
            </a:r>
          </a:p>
        </p:txBody>
      </p:sp>
      <p:pic>
        <p:nvPicPr>
          <p:cNvPr id="23" name="Picture 7" descr="LandSat 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0"/>
            <a:ext cx="3352800" cy="2632181"/>
          </a:xfrm>
          <a:prstGeom prst="rect">
            <a:avLst/>
          </a:prstGeom>
          <a:noFill/>
        </p:spPr>
      </p:pic>
      <p:grpSp>
        <p:nvGrpSpPr>
          <p:cNvPr id="24" name="Group 8"/>
          <p:cNvGrpSpPr>
            <a:grpSpLocks/>
          </p:cNvGrpSpPr>
          <p:nvPr/>
        </p:nvGrpSpPr>
        <p:grpSpPr bwMode="auto">
          <a:xfrm>
            <a:off x="929640" y="3916680"/>
            <a:ext cx="2346960" cy="2179320"/>
            <a:chOff x="1334" y="1130"/>
            <a:chExt cx="2863" cy="2578"/>
          </a:xfrm>
        </p:grpSpPr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1987" y="1130"/>
              <a:ext cx="1964" cy="1057"/>
            </a:xfrm>
            <a:custGeom>
              <a:avLst/>
              <a:gdLst/>
              <a:ahLst/>
              <a:cxnLst>
                <a:cxn ang="0">
                  <a:pos x="122" y="1039"/>
                </a:cxn>
                <a:cxn ang="0">
                  <a:pos x="56" y="970"/>
                </a:cxn>
                <a:cxn ang="0">
                  <a:pos x="20" y="955"/>
                </a:cxn>
                <a:cxn ang="0">
                  <a:pos x="2" y="940"/>
                </a:cxn>
                <a:cxn ang="0">
                  <a:pos x="17" y="907"/>
                </a:cxn>
                <a:cxn ang="0">
                  <a:pos x="47" y="862"/>
                </a:cxn>
                <a:cxn ang="0">
                  <a:pos x="140" y="820"/>
                </a:cxn>
                <a:cxn ang="0">
                  <a:pos x="185" y="793"/>
                </a:cxn>
                <a:cxn ang="0">
                  <a:pos x="203" y="757"/>
                </a:cxn>
                <a:cxn ang="0">
                  <a:pos x="239" y="688"/>
                </a:cxn>
                <a:cxn ang="0">
                  <a:pos x="269" y="649"/>
                </a:cxn>
                <a:cxn ang="0">
                  <a:pos x="317" y="658"/>
                </a:cxn>
                <a:cxn ang="0">
                  <a:pos x="326" y="616"/>
                </a:cxn>
                <a:cxn ang="0">
                  <a:pos x="383" y="637"/>
                </a:cxn>
                <a:cxn ang="0">
                  <a:pos x="443" y="628"/>
                </a:cxn>
                <a:cxn ang="0">
                  <a:pos x="401" y="493"/>
                </a:cxn>
                <a:cxn ang="0">
                  <a:pos x="374" y="523"/>
                </a:cxn>
                <a:cxn ang="0">
                  <a:pos x="356" y="502"/>
                </a:cxn>
                <a:cxn ang="0">
                  <a:pos x="371" y="490"/>
                </a:cxn>
                <a:cxn ang="0">
                  <a:pos x="377" y="481"/>
                </a:cxn>
                <a:cxn ang="0">
                  <a:pos x="443" y="409"/>
                </a:cxn>
                <a:cxn ang="0">
                  <a:pos x="413" y="358"/>
                </a:cxn>
                <a:cxn ang="0">
                  <a:pos x="314" y="337"/>
                </a:cxn>
                <a:cxn ang="0">
                  <a:pos x="413" y="283"/>
                </a:cxn>
                <a:cxn ang="0">
                  <a:pos x="446" y="259"/>
                </a:cxn>
                <a:cxn ang="0">
                  <a:pos x="446" y="265"/>
                </a:cxn>
                <a:cxn ang="0">
                  <a:pos x="509" y="217"/>
                </a:cxn>
                <a:cxn ang="0">
                  <a:pos x="554" y="76"/>
                </a:cxn>
                <a:cxn ang="0">
                  <a:pos x="596" y="25"/>
                </a:cxn>
                <a:cxn ang="0">
                  <a:pos x="638" y="19"/>
                </a:cxn>
                <a:cxn ang="0">
                  <a:pos x="689" y="28"/>
                </a:cxn>
                <a:cxn ang="0">
                  <a:pos x="710" y="46"/>
                </a:cxn>
                <a:cxn ang="0">
                  <a:pos x="719" y="76"/>
                </a:cxn>
                <a:cxn ang="0">
                  <a:pos x="803" y="133"/>
                </a:cxn>
                <a:cxn ang="0">
                  <a:pos x="860" y="172"/>
                </a:cxn>
                <a:cxn ang="0">
                  <a:pos x="866" y="232"/>
                </a:cxn>
                <a:cxn ang="0">
                  <a:pos x="821" y="367"/>
                </a:cxn>
                <a:cxn ang="0">
                  <a:pos x="803" y="508"/>
                </a:cxn>
                <a:cxn ang="0">
                  <a:pos x="893" y="481"/>
                </a:cxn>
                <a:cxn ang="0">
                  <a:pos x="920" y="463"/>
                </a:cxn>
                <a:cxn ang="0">
                  <a:pos x="935" y="451"/>
                </a:cxn>
                <a:cxn ang="0">
                  <a:pos x="965" y="421"/>
                </a:cxn>
                <a:cxn ang="0">
                  <a:pos x="1016" y="364"/>
                </a:cxn>
                <a:cxn ang="0">
                  <a:pos x="1082" y="388"/>
                </a:cxn>
                <a:cxn ang="0">
                  <a:pos x="1211" y="388"/>
                </a:cxn>
                <a:cxn ang="0">
                  <a:pos x="1328" y="382"/>
                </a:cxn>
                <a:cxn ang="0">
                  <a:pos x="1373" y="406"/>
                </a:cxn>
                <a:cxn ang="0">
                  <a:pos x="1442" y="391"/>
                </a:cxn>
                <a:cxn ang="0">
                  <a:pos x="1472" y="487"/>
                </a:cxn>
                <a:cxn ang="0">
                  <a:pos x="1583" y="613"/>
                </a:cxn>
                <a:cxn ang="0">
                  <a:pos x="1745" y="664"/>
                </a:cxn>
                <a:cxn ang="0">
                  <a:pos x="1778" y="763"/>
                </a:cxn>
                <a:cxn ang="0">
                  <a:pos x="1778" y="799"/>
                </a:cxn>
                <a:cxn ang="0">
                  <a:pos x="1784" y="856"/>
                </a:cxn>
                <a:cxn ang="0">
                  <a:pos x="1928" y="865"/>
                </a:cxn>
                <a:cxn ang="0">
                  <a:pos x="1964" y="922"/>
                </a:cxn>
              </a:cxnLst>
              <a:rect l="0" t="0" r="r" b="b"/>
              <a:pathLst>
                <a:path w="1964" h="1057">
                  <a:moveTo>
                    <a:pt x="131" y="1057"/>
                  </a:moveTo>
                  <a:cubicBezTo>
                    <a:pt x="135" y="1046"/>
                    <a:pt x="138" y="1034"/>
                    <a:pt x="122" y="1039"/>
                  </a:cubicBezTo>
                  <a:cubicBezTo>
                    <a:pt x="107" y="1016"/>
                    <a:pt x="87" y="1002"/>
                    <a:pt x="59" y="997"/>
                  </a:cubicBezTo>
                  <a:cubicBezTo>
                    <a:pt x="58" y="988"/>
                    <a:pt x="59" y="978"/>
                    <a:pt x="56" y="970"/>
                  </a:cubicBezTo>
                  <a:cubicBezTo>
                    <a:pt x="55" y="967"/>
                    <a:pt x="50" y="968"/>
                    <a:pt x="47" y="967"/>
                  </a:cubicBezTo>
                  <a:cubicBezTo>
                    <a:pt x="38" y="963"/>
                    <a:pt x="20" y="955"/>
                    <a:pt x="20" y="955"/>
                  </a:cubicBezTo>
                  <a:cubicBezTo>
                    <a:pt x="17" y="952"/>
                    <a:pt x="14" y="949"/>
                    <a:pt x="11" y="946"/>
                  </a:cubicBezTo>
                  <a:cubicBezTo>
                    <a:pt x="8" y="944"/>
                    <a:pt x="0" y="943"/>
                    <a:pt x="2" y="940"/>
                  </a:cubicBezTo>
                  <a:cubicBezTo>
                    <a:pt x="6" y="935"/>
                    <a:pt x="20" y="934"/>
                    <a:pt x="20" y="934"/>
                  </a:cubicBezTo>
                  <a:cubicBezTo>
                    <a:pt x="23" y="925"/>
                    <a:pt x="17" y="907"/>
                    <a:pt x="17" y="907"/>
                  </a:cubicBezTo>
                  <a:cubicBezTo>
                    <a:pt x="18" y="899"/>
                    <a:pt x="17" y="890"/>
                    <a:pt x="20" y="883"/>
                  </a:cubicBezTo>
                  <a:cubicBezTo>
                    <a:pt x="22" y="877"/>
                    <a:pt x="41" y="866"/>
                    <a:pt x="47" y="862"/>
                  </a:cubicBezTo>
                  <a:cubicBezTo>
                    <a:pt x="68" y="847"/>
                    <a:pt x="89" y="840"/>
                    <a:pt x="113" y="832"/>
                  </a:cubicBezTo>
                  <a:cubicBezTo>
                    <a:pt x="123" y="829"/>
                    <a:pt x="130" y="824"/>
                    <a:pt x="140" y="820"/>
                  </a:cubicBezTo>
                  <a:cubicBezTo>
                    <a:pt x="146" y="817"/>
                    <a:pt x="158" y="814"/>
                    <a:pt x="158" y="814"/>
                  </a:cubicBezTo>
                  <a:cubicBezTo>
                    <a:pt x="178" y="794"/>
                    <a:pt x="168" y="799"/>
                    <a:pt x="185" y="793"/>
                  </a:cubicBezTo>
                  <a:cubicBezTo>
                    <a:pt x="187" y="787"/>
                    <a:pt x="187" y="780"/>
                    <a:pt x="191" y="775"/>
                  </a:cubicBezTo>
                  <a:cubicBezTo>
                    <a:pt x="195" y="769"/>
                    <a:pt x="203" y="757"/>
                    <a:pt x="203" y="757"/>
                  </a:cubicBezTo>
                  <a:cubicBezTo>
                    <a:pt x="202" y="742"/>
                    <a:pt x="200" y="727"/>
                    <a:pt x="200" y="712"/>
                  </a:cubicBezTo>
                  <a:cubicBezTo>
                    <a:pt x="200" y="698"/>
                    <a:pt x="228" y="696"/>
                    <a:pt x="239" y="688"/>
                  </a:cubicBezTo>
                  <a:cubicBezTo>
                    <a:pt x="233" y="669"/>
                    <a:pt x="226" y="641"/>
                    <a:pt x="248" y="634"/>
                  </a:cubicBezTo>
                  <a:cubicBezTo>
                    <a:pt x="262" y="639"/>
                    <a:pt x="281" y="631"/>
                    <a:pt x="269" y="649"/>
                  </a:cubicBezTo>
                  <a:cubicBezTo>
                    <a:pt x="280" y="657"/>
                    <a:pt x="288" y="658"/>
                    <a:pt x="302" y="661"/>
                  </a:cubicBezTo>
                  <a:cubicBezTo>
                    <a:pt x="307" y="660"/>
                    <a:pt x="313" y="662"/>
                    <a:pt x="317" y="658"/>
                  </a:cubicBezTo>
                  <a:cubicBezTo>
                    <a:pt x="321" y="654"/>
                    <a:pt x="323" y="640"/>
                    <a:pt x="323" y="640"/>
                  </a:cubicBezTo>
                  <a:cubicBezTo>
                    <a:pt x="324" y="632"/>
                    <a:pt x="322" y="623"/>
                    <a:pt x="326" y="616"/>
                  </a:cubicBezTo>
                  <a:cubicBezTo>
                    <a:pt x="330" y="610"/>
                    <a:pt x="335" y="628"/>
                    <a:pt x="341" y="631"/>
                  </a:cubicBezTo>
                  <a:cubicBezTo>
                    <a:pt x="353" y="637"/>
                    <a:pt x="375" y="636"/>
                    <a:pt x="383" y="637"/>
                  </a:cubicBezTo>
                  <a:cubicBezTo>
                    <a:pt x="397" y="636"/>
                    <a:pt x="411" y="636"/>
                    <a:pt x="425" y="634"/>
                  </a:cubicBezTo>
                  <a:cubicBezTo>
                    <a:pt x="431" y="633"/>
                    <a:pt x="443" y="628"/>
                    <a:pt x="443" y="628"/>
                  </a:cubicBezTo>
                  <a:cubicBezTo>
                    <a:pt x="441" y="602"/>
                    <a:pt x="439" y="578"/>
                    <a:pt x="431" y="553"/>
                  </a:cubicBezTo>
                  <a:cubicBezTo>
                    <a:pt x="436" y="520"/>
                    <a:pt x="439" y="506"/>
                    <a:pt x="401" y="493"/>
                  </a:cubicBezTo>
                  <a:cubicBezTo>
                    <a:pt x="395" y="497"/>
                    <a:pt x="389" y="501"/>
                    <a:pt x="383" y="505"/>
                  </a:cubicBezTo>
                  <a:cubicBezTo>
                    <a:pt x="377" y="509"/>
                    <a:pt x="379" y="518"/>
                    <a:pt x="374" y="523"/>
                  </a:cubicBezTo>
                  <a:cubicBezTo>
                    <a:pt x="368" y="529"/>
                    <a:pt x="363" y="530"/>
                    <a:pt x="356" y="532"/>
                  </a:cubicBezTo>
                  <a:cubicBezTo>
                    <a:pt x="338" y="526"/>
                    <a:pt x="342" y="511"/>
                    <a:pt x="356" y="502"/>
                  </a:cubicBezTo>
                  <a:cubicBezTo>
                    <a:pt x="358" y="499"/>
                    <a:pt x="359" y="495"/>
                    <a:pt x="362" y="493"/>
                  </a:cubicBezTo>
                  <a:cubicBezTo>
                    <a:pt x="364" y="491"/>
                    <a:pt x="368" y="491"/>
                    <a:pt x="371" y="490"/>
                  </a:cubicBezTo>
                  <a:lnTo>
                    <a:pt x="359" y="487"/>
                  </a:lnTo>
                  <a:cubicBezTo>
                    <a:pt x="359" y="487"/>
                    <a:pt x="377" y="481"/>
                    <a:pt x="377" y="481"/>
                  </a:cubicBezTo>
                  <a:cubicBezTo>
                    <a:pt x="384" y="470"/>
                    <a:pt x="396" y="458"/>
                    <a:pt x="407" y="451"/>
                  </a:cubicBezTo>
                  <a:cubicBezTo>
                    <a:pt x="417" y="436"/>
                    <a:pt x="435" y="426"/>
                    <a:pt x="443" y="409"/>
                  </a:cubicBezTo>
                  <a:cubicBezTo>
                    <a:pt x="447" y="400"/>
                    <a:pt x="452" y="382"/>
                    <a:pt x="452" y="382"/>
                  </a:cubicBezTo>
                  <a:cubicBezTo>
                    <a:pt x="445" y="360"/>
                    <a:pt x="436" y="361"/>
                    <a:pt x="413" y="358"/>
                  </a:cubicBezTo>
                  <a:cubicBezTo>
                    <a:pt x="405" y="353"/>
                    <a:pt x="386" y="346"/>
                    <a:pt x="386" y="346"/>
                  </a:cubicBezTo>
                  <a:cubicBezTo>
                    <a:pt x="362" y="349"/>
                    <a:pt x="329" y="360"/>
                    <a:pt x="314" y="337"/>
                  </a:cubicBezTo>
                  <a:cubicBezTo>
                    <a:pt x="324" y="330"/>
                    <a:pt x="327" y="323"/>
                    <a:pt x="338" y="319"/>
                  </a:cubicBezTo>
                  <a:cubicBezTo>
                    <a:pt x="354" y="295"/>
                    <a:pt x="387" y="290"/>
                    <a:pt x="413" y="283"/>
                  </a:cubicBezTo>
                  <a:cubicBezTo>
                    <a:pt x="423" y="281"/>
                    <a:pt x="440" y="268"/>
                    <a:pt x="440" y="268"/>
                  </a:cubicBezTo>
                  <a:cubicBezTo>
                    <a:pt x="442" y="265"/>
                    <a:pt x="443" y="261"/>
                    <a:pt x="446" y="259"/>
                  </a:cubicBezTo>
                  <a:cubicBezTo>
                    <a:pt x="448" y="257"/>
                    <a:pt x="457" y="254"/>
                    <a:pt x="455" y="256"/>
                  </a:cubicBezTo>
                  <a:cubicBezTo>
                    <a:pt x="445" y="266"/>
                    <a:pt x="426" y="272"/>
                    <a:pt x="446" y="265"/>
                  </a:cubicBezTo>
                  <a:cubicBezTo>
                    <a:pt x="454" y="257"/>
                    <a:pt x="473" y="244"/>
                    <a:pt x="473" y="244"/>
                  </a:cubicBezTo>
                  <a:cubicBezTo>
                    <a:pt x="482" y="230"/>
                    <a:pt x="495" y="226"/>
                    <a:pt x="509" y="217"/>
                  </a:cubicBezTo>
                  <a:cubicBezTo>
                    <a:pt x="513" y="206"/>
                    <a:pt x="520" y="202"/>
                    <a:pt x="524" y="190"/>
                  </a:cubicBezTo>
                  <a:cubicBezTo>
                    <a:pt x="536" y="153"/>
                    <a:pt x="546" y="114"/>
                    <a:pt x="554" y="76"/>
                  </a:cubicBezTo>
                  <a:cubicBezTo>
                    <a:pt x="555" y="69"/>
                    <a:pt x="572" y="35"/>
                    <a:pt x="578" y="31"/>
                  </a:cubicBezTo>
                  <a:cubicBezTo>
                    <a:pt x="583" y="28"/>
                    <a:pt x="596" y="25"/>
                    <a:pt x="596" y="25"/>
                  </a:cubicBezTo>
                  <a:cubicBezTo>
                    <a:pt x="617" y="29"/>
                    <a:pt x="606" y="30"/>
                    <a:pt x="629" y="22"/>
                  </a:cubicBezTo>
                  <a:cubicBezTo>
                    <a:pt x="632" y="21"/>
                    <a:pt x="638" y="19"/>
                    <a:pt x="638" y="19"/>
                  </a:cubicBezTo>
                  <a:cubicBezTo>
                    <a:pt x="644" y="0"/>
                    <a:pt x="652" y="4"/>
                    <a:pt x="671" y="7"/>
                  </a:cubicBezTo>
                  <a:cubicBezTo>
                    <a:pt x="686" y="12"/>
                    <a:pt x="680" y="19"/>
                    <a:pt x="689" y="28"/>
                  </a:cubicBezTo>
                  <a:cubicBezTo>
                    <a:pt x="694" y="33"/>
                    <a:pt x="701" y="33"/>
                    <a:pt x="707" y="37"/>
                  </a:cubicBezTo>
                  <a:cubicBezTo>
                    <a:pt x="708" y="40"/>
                    <a:pt x="709" y="43"/>
                    <a:pt x="710" y="46"/>
                  </a:cubicBezTo>
                  <a:cubicBezTo>
                    <a:pt x="711" y="50"/>
                    <a:pt x="712" y="54"/>
                    <a:pt x="713" y="58"/>
                  </a:cubicBezTo>
                  <a:cubicBezTo>
                    <a:pt x="715" y="64"/>
                    <a:pt x="719" y="76"/>
                    <a:pt x="719" y="76"/>
                  </a:cubicBezTo>
                  <a:cubicBezTo>
                    <a:pt x="750" y="73"/>
                    <a:pt x="756" y="70"/>
                    <a:pt x="788" y="73"/>
                  </a:cubicBezTo>
                  <a:cubicBezTo>
                    <a:pt x="799" y="90"/>
                    <a:pt x="786" y="116"/>
                    <a:pt x="803" y="133"/>
                  </a:cubicBezTo>
                  <a:cubicBezTo>
                    <a:pt x="814" y="144"/>
                    <a:pt x="848" y="145"/>
                    <a:pt x="848" y="145"/>
                  </a:cubicBezTo>
                  <a:cubicBezTo>
                    <a:pt x="851" y="155"/>
                    <a:pt x="857" y="162"/>
                    <a:pt x="860" y="172"/>
                  </a:cubicBezTo>
                  <a:cubicBezTo>
                    <a:pt x="861" y="189"/>
                    <a:pt x="861" y="206"/>
                    <a:pt x="863" y="223"/>
                  </a:cubicBezTo>
                  <a:cubicBezTo>
                    <a:pt x="863" y="226"/>
                    <a:pt x="866" y="229"/>
                    <a:pt x="866" y="232"/>
                  </a:cubicBezTo>
                  <a:cubicBezTo>
                    <a:pt x="863" y="259"/>
                    <a:pt x="847" y="289"/>
                    <a:pt x="839" y="316"/>
                  </a:cubicBezTo>
                  <a:cubicBezTo>
                    <a:pt x="834" y="333"/>
                    <a:pt x="826" y="349"/>
                    <a:pt x="821" y="367"/>
                  </a:cubicBezTo>
                  <a:cubicBezTo>
                    <a:pt x="819" y="373"/>
                    <a:pt x="815" y="385"/>
                    <a:pt x="815" y="385"/>
                  </a:cubicBezTo>
                  <a:cubicBezTo>
                    <a:pt x="813" y="441"/>
                    <a:pt x="811" y="463"/>
                    <a:pt x="803" y="508"/>
                  </a:cubicBezTo>
                  <a:cubicBezTo>
                    <a:pt x="838" y="520"/>
                    <a:pt x="857" y="498"/>
                    <a:pt x="884" y="484"/>
                  </a:cubicBezTo>
                  <a:cubicBezTo>
                    <a:pt x="887" y="483"/>
                    <a:pt x="890" y="483"/>
                    <a:pt x="893" y="481"/>
                  </a:cubicBezTo>
                  <a:cubicBezTo>
                    <a:pt x="899" y="477"/>
                    <a:pt x="905" y="473"/>
                    <a:pt x="911" y="469"/>
                  </a:cubicBezTo>
                  <a:cubicBezTo>
                    <a:pt x="914" y="467"/>
                    <a:pt x="920" y="463"/>
                    <a:pt x="920" y="463"/>
                  </a:cubicBezTo>
                  <a:cubicBezTo>
                    <a:pt x="922" y="460"/>
                    <a:pt x="923" y="456"/>
                    <a:pt x="926" y="454"/>
                  </a:cubicBezTo>
                  <a:cubicBezTo>
                    <a:pt x="928" y="452"/>
                    <a:pt x="933" y="453"/>
                    <a:pt x="935" y="451"/>
                  </a:cubicBezTo>
                  <a:cubicBezTo>
                    <a:pt x="937" y="449"/>
                    <a:pt x="936" y="444"/>
                    <a:pt x="938" y="442"/>
                  </a:cubicBezTo>
                  <a:cubicBezTo>
                    <a:pt x="944" y="434"/>
                    <a:pt x="957" y="428"/>
                    <a:pt x="965" y="421"/>
                  </a:cubicBezTo>
                  <a:cubicBezTo>
                    <a:pt x="971" y="415"/>
                    <a:pt x="983" y="403"/>
                    <a:pt x="983" y="403"/>
                  </a:cubicBezTo>
                  <a:cubicBezTo>
                    <a:pt x="987" y="390"/>
                    <a:pt x="1004" y="372"/>
                    <a:pt x="1016" y="364"/>
                  </a:cubicBezTo>
                  <a:cubicBezTo>
                    <a:pt x="1023" y="353"/>
                    <a:pt x="1029" y="353"/>
                    <a:pt x="1040" y="346"/>
                  </a:cubicBezTo>
                  <a:cubicBezTo>
                    <a:pt x="1073" y="357"/>
                    <a:pt x="1063" y="359"/>
                    <a:pt x="1082" y="388"/>
                  </a:cubicBezTo>
                  <a:cubicBezTo>
                    <a:pt x="1087" y="396"/>
                    <a:pt x="1109" y="397"/>
                    <a:pt x="1109" y="397"/>
                  </a:cubicBezTo>
                  <a:cubicBezTo>
                    <a:pt x="1144" y="395"/>
                    <a:pt x="1176" y="390"/>
                    <a:pt x="1211" y="388"/>
                  </a:cubicBezTo>
                  <a:cubicBezTo>
                    <a:pt x="1223" y="385"/>
                    <a:pt x="1235" y="381"/>
                    <a:pt x="1247" y="379"/>
                  </a:cubicBezTo>
                  <a:cubicBezTo>
                    <a:pt x="1274" y="380"/>
                    <a:pt x="1301" y="380"/>
                    <a:pt x="1328" y="382"/>
                  </a:cubicBezTo>
                  <a:cubicBezTo>
                    <a:pt x="1342" y="383"/>
                    <a:pt x="1353" y="392"/>
                    <a:pt x="1364" y="400"/>
                  </a:cubicBezTo>
                  <a:cubicBezTo>
                    <a:pt x="1367" y="402"/>
                    <a:pt x="1373" y="406"/>
                    <a:pt x="1373" y="406"/>
                  </a:cubicBezTo>
                  <a:cubicBezTo>
                    <a:pt x="1380" y="426"/>
                    <a:pt x="1395" y="417"/>
                    <a:pt x="1415" y="415"/>
                  </a:cubicBezTo>
                  <a:cubicBezTo>
                    <a:pt x="1423" y="392"/>
                    <a:pt x="1420" y="398"/>
                    <a:pt x="1442" y="391"/>
                  </a:cubicBezTo>
                  <a:cubicBezTo>
                    <a:pt x="1454" y="395"/>
                    <a:pt x="1456" y="400"/>
                    <a:pt x="1460" y="412"/>
                  </a:cubicBezTo>
                  <a:cubicBezTo>
                    <a:pt x="1462" y="439"/>
                    <a:pt x="1466" y="461"/>
                    <a:pt x="1472" y="487"/>
                  </a:cubicBezTo>
                  <a:cubicBezTo>
                    <a:pt x="1473" y="504"/>
                    <a:pt x="1466" y="604"/>
                    <a:pt x="1493" y="622"/>
                  </a:cubicBezTo>
                  <a:cubicBezTo>
                    <a:pt x="1523" y="616"/>
                    <a:pt x="1552" y="615"/>
                    <a:pt x="1583" y="613"/>
                  </a:cubicBezTo>
                  <a:cubicBezTo>
                    <a:pt x="1633" y="605"/>
                    <a:pt x="1679" y="608"/>
                    <a:pt x="1730" y="610"/>
                  </a:cubicBezTo>
                  <a:cubicBezTo>
                    <a:pt x="1752" y="625"/>
                    <a:pt x="1739" y="612"/>
                    <a:pt x="1745" y="664"/>
                  </a:cubicBezTo>
                  <a:cubicBezTo>
                    <a:pt x="1747" y="681"/>
                    <a:pt x="1757" y="701"/>
                    <a:pt x="1763" y="718"/>
                  </a:cubicBezTo>
                  <a:cubicBezTo>
                    <a:pt x="1768" y="733"/>
                    <a:pt x="1773" y="748"/>
                    <a:pt x="1778" y="763"/>
                  </a:cubicBezTo>
                  <a:cubicBezTo>
                    <a:pt x="1780" y="769"/>
                    <a:pt x="1784" y="781"/>
                    <a:pt x="1784" y="781"/>
                  </a:cubicBezTo>
                  <a:cubicBezTo>
                    <a:pt x="1782" y="787"/>
                    <a:pt x="1780" y="793"/>
                    <a:pt x="1778" y="799"/>
                  </a:cubicBezTo>
                  <a:cubicBezTo>
                    <a:pt x="1777" y="802"/>
                    <a:pt x="1775" y="808"/>
                    <a:pt x="1775" y="808"/>
                  </a:cubicBezTo>
                  <a:cubicBezTo>
                    <a:pt x="1775" y="810"/>
                    <a:pt x="1777" y="851"/>
                    <a:pt x="1784" y="856"/>
                  </a:cubicBezTo>
                  <a:cubicBezTo>
                    <a:pt x="1789" y="860"/>
                    <a:pt x="1802" y="862"/>
                    <a:pt x="1802" y="862"/>
                  </a:cubicBezTo>
                  <a:cubicBezTo>
                    <a:pt x="1842" y="849"/>
                    <a:pt x="1888" y="852"/>
                    <a:pt x="1928" y="865"/>
                  </a:cubicBezTo>
                  <a:cubicBezTo>
                    <a:pt x="1933" y="881"/>
                    <a:pt x="1934" y="891"/>
                    <a:pt x="1949" y="901"/>
                  </a:cubicBezTo>
                  <a:cubicBezTo>
                    <a:pt x="1952" y="911"/>
                    <a:pt x="1955" y="917"/>
                    <a:pt x="1964" y="922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2343" y="2052"/>
              <a:ext cx="1854" cy="1158"/>
            </a:xfrm>
            <a:custGeom>
              <a:avLst/>
              <a:gdLst/>
              <a:ahLst/>
              <a:cxnLst>
                <a:cxn ang="0">
                  <a:pos x="1620" y="42"/>
                </a:cxn>
                <a:cxn ang="0">
                  <a:pos x="1692" y="99"/>
                </a:cxn>
                <a:cxn ang="0">
                  <a:pos x="1737" y="168"/>
                </a:cxn>
                <a:cxn ang="0">
                  <a:pos x="1782" y="237"/>
                </a:cxn>
                <a:cxn ang="0">
                  <a:pos x="1797" y="252"/>
                </a:cxn>
                <a:cxn ang="0">
                  <a:pos x="1746" y="249"/>
                </a:cxn>
                <a:cxn ang="0">
                  <a:pos x="1728" y="261"/>
                </a:cxn>
                <a:cxn ang="0">
                  <a:pos x="1797" y="267"/>
                </a:cxn>
                <a:cxn ang="0">
                  <a:pos x="1794" y="291"/>
                </a:cxn>
                <a:cxn ang="0">
                  <a:pos x="1755" y="288"/>
                </a:cxn>
                <a:cxn ang="0">
                  <a:pos x="1794" y="333"/>
                </a:cxn>
                <a:cxn ang="0">
                  <a:pos x="1842" y="339"/>
                </a:cxn>
                <a:cxn ang="0">
                  <a:pos x="1845" y="375"/>
                </a:cxn>
                <a:cxn ang="0">
                  <a:pos x="1527" y="396"/>
                </a:cxn>
                <a:cxn ang="0">
                  <a:pos x="1533" y="552"/>
                </a:cxn>
                <a:cxn ang="0">
                  <a:pos x="1491" y="633"/>
                </a:cxn>
                <a:cxn ang="0">
                  <a:pos x="1035" y="639"/>
                </a:cxn>
                <a:cxn ang="0">
                  <a:pos x="876" y="576"/>
                </a:cxn>
                <a:cxn ang="0">
                  <a:pos x="804" y="525"/>
                </a:cxn>
                <a:cxn ang="0">
                  <a:pos x="774" y="498"/>
                </a:cxn>
                <a:cxn ang="0">
                  <a:pos x="735" y="507"/>
                </a:cxn>
                <a:cxn ang="0">
                  <a:pos x="699" y="570"/>
                </a:cxn>
                <a:cxn ang="0">
                  <a:pos x="690" y="597"/>
                </a:cxn>
                <a:cxn ang="0">
                  <a:pos x="639" y="624"/>
                </a:cxn>
                <a:cxn ang="0">
                  <a:pos x="633" y="633"/>
                </a:cxn>
                <a:cxn ang="0">
                  <a:pos x="609" y="858"/>
                </a:cxn>
                <a:cxn ang="0">
                  <a:pos x="567" y="927"/>
                </a:cxn>
                <a:cxn ang="0">
                  <a:pos x="582" y="963"/>
                </a:cxn>
                <a:cxn ang="0">
                  <a:pos x="486" y="957"/>
                </a:cxn>
                <a:cxn ang="0">
                  <a:pos x="432" y="975"/>
                </a:cxn>
                <a:cxn ang="0">
                  <a:pos x="411" y="1011"/>
                </a:cxn>
                <a:cxn ang="0">
                  <a:pos x="381" y="966"/>
                </a:cxn>
                <a:cxn ang="0">
                  <a:pos x="192" y="948"/>
                </a:cxn>
                <a:cxn ang="0">
                  <a:pos x="138" y="924"/>
                </a:cxn>
                <a:cxn ang="0">
                  <a:pos x="90" y="912"/>
                </a:cxn>
                <a:cxn ang="0">
                  <a:pos x="87" y="960"/>
                </a:cxn>
                <a:cxn ang="0">
                  <a:pos x="45" y="978"/>
                </a:cxn>
                <a:cxn ang="0">
                  <a:pos x="9" y="1113"/>
                </a:cxn>
                <a:cxn ang="0">
                  <a:pos x="12" y="1146"/>
                </a:cxn>
                <a:cxn ang="0">
                  <a:pos x="27" y="1065"/>
                </a:cxn>
              </a:cxnLst>
              <a:rect l="0" t="0" r="r" b="b"/>
              <a:pathLst>
                <a:path w="1854" h="1158">
                  <a:moveTo>
                    <a:pt x="1611" y="0"/>
                  </a:moveTo>
                  <a:cubicBezTo>
                    <a:pt x="1613" y="11"/>
                    <a:pt x="1613" y="33"/>
                    <a:pt x="1620" y="42"/>
                  </a:cubicBezTo>
                  <a:cubicBezTo>
                    <a:pt x="1626" y="50"/>
                    <a:pt x="1647" y="54"/>
                    <a:pt x="1647" y="54"/>
                  </a:cubicBezTo>
                  <a:cubicBezTo>
                    <a:pt x="1653" y="71"/>
                    <a:pt x="1676" y="89"/>
                    <a:pt x="1692" y="99"/>
                  </a:cubicBezTo>
                  <a:cubicBezTo>
                    <a:pt x="1697" y="115"/>
                    <a:pt x="1705" y="132"/>
                    <a:pt x="1719" y="141"/>
                  </a:cubicBezTo>
                  <a:cubicBezTo>
                    <a:pt x="1723" y="153"/>
                    <a:pt x="1728" y="159"/>
                    <a:pt x="1737" y="168"/>
                  </a:cubicBezTo>
                  <a:cubicBezTo>
                    <a:pt x="1744" y="188"/>
                    <a:pt x="1734" y="166"/>
                    <a:pt x="1749" y="183"/>
                  </a:cubicBezTo>
                  <a:cubicBezTo>
                    <a:pt x="1763" y="199"/>
                    <a:pt x="1770" y="220"/>
                    <a:pt x="1782" y="237"/>
                  </a:cubicBezTo>
                  <a:cubicBezTo>
                    <a:pt x="1784" y="240"/>
                    <a:pt x="1785" y="244"/>
                    <a:pt x="1788" y="246"/>
                  </a:cubicBezTo>
                  <a:cubicBezTo>
                    <a:pt x="1791" y="248"/>
                    <a:pt x="1797" y="248"/>
                    <a:pt x="1797" y="252"/>
                  </a:cubicBezTo>
                  <a:cubicBezTo>
                    <a:pt x="1797" y="255"/>
                    <a:pt x="1791" y="250"/>
                    <a:pt x="1788" y="249"/>
                  </a:cubicBezTo>
                  <a:cubicBezTo>
                    <a:pt x="1768" y="253"/>
                    <a:pt x="1771" y="254"/>
                    <a:pt x="1746" y="249"/>
                  </a:cubicBezTo>
                  <a:cubicBezTo>
                    <a:pt x="1740" y="248"/>
                    <a:pt x="1728" y="243"/>
                    <a:pt x="1728" y="243"/>
                  </a:cubicBezTo>
                  <a:cubicBezTo>
                    <a:pt x="1728" y="244"/>
                    <a:pt x="1720" y="260"/>
                    <a:pt x="1728" y="261"/>
                  </a:cubicBezTo>
                  <a:cubicBezTo>
                    <a:pt x="1734" y="262"/>
                    <a:pt x="1746" y="255"/>
                    <a:pt x="1746" y="255"/>
                  </a:cubicBezTo>
                  <a:cubicBezTo>
                    <a:pt x="1767" y="257"/>
                    <a:pt x="1780" y="256"/>
                    <a:pt x="1797" y="267"/>
                  </a:cubicBezTo>
                  <a:cubicBezTo>
                    <a:pt x="1800" y="277"/>
                    <a:pt x="1806" y="284"/>
                    <a:pt x="1809" y="294"/>
                  </a:cubicBezTo>
                  <a:cubicBezTo>
                    <a:pt x="1803" y="312"/>
                    <a:pt x="1800" y="298"/>
                    <a:pt x="1794" y="291"/>
                  </a:cubicBezTo>
                  <a:cubicBezTo>
                    <a:pt x="1790" y="286"/>
                    <a:pt x="1782" y="284"/>
                    <a:pt x="1776" y="282"/>
                  </a:cubicBezTo>
                  <a:cubicBezTo>
                    <a:pt x="1769" y="284"/>
                    <a:pt x="1758" y="281"/>
                    <a:pt x="1755" y="288"/>
                  </a:cubicBezTo>
                  <a:cubicBezTo>
                    <a:pt x="1746" y="305"/>
                    <a:pt x="1759" y="315"/>
                    <a:pt x="1740" y="321"/>
                  </a:cubicBezTo>
                  <a:cubicBezTo>
                    <a:pt x="1725" y="365"/>
                    <a:pt x="1760" y="337"/>
                    <a:pt x="1794" y="333"/>
                  </a:cubicBezTo>
                  <a:cubicBezTo>
                    <a:pt x="1806" y="329"/>
                    <a:pt x="1818" y="328"/>
                    <a:pt x="1830" y="324"/>
                  </a:cubicBezTo>
                  <a:cubicBezTo>
                    <a:pt x="1847" y="335"/>
                    <a:pt x="1833" y="324"/>
                    <a:pt x="1842" y="339"/>
                  </a:cubicBezTo>
                  <a:cubicBezTo>
                    <a:pt x="1846" y="345"/>
                    <a:pt x="1854" y="357"/>
                    <a:pt x="1854" y="357"/>
                  </a:cubicBezTo>
                  <a:cubicBezTo>
                    <a:pt x="1853" y="361"/>
                    <a:pt x="1849" y="373"/>
                    <a:pt x="1845" y="375"/>
                  </a:cubicBezTo>
                  <a:cubicBezTo>
                    <a:pt x="1819" y="384"/>
                    <a:pt x="1783" y="384"/>
                    <a:pt x="1755" y="387"/>
                  </a:cubicBezTo>
                  <a:cubicBezTo>
                    <a:pt x="1678" y="383"/>
                    <a:pt x="1603" y="386"/>
                    <a:pt x="1527" y="396"/>
                  </a:cubicBezTo>
                  <a:cubicBezTo>
                    <a:pt x="1523" y="408"/>
                    <a:pt x="1525" y="416"/>
                    <a:pt x="1512" y="420"/>
                  </a:cubicBezTo>
                  <a:cubicBezTo>
                    <a:pt x="1526" y="462"/>
                    <a:pt x="1524" y="509"/>
                    <a:pt x="1533" y="552"/>
                  </a:cubicBezTo>
                  <a:cubicBezTo>
                    <a:pt x="1532" y="575"/>
                    <a:pt x="1536" y="599"/>
                    <a:pt x="1530" y="621"/>
                  </a:cubicBezTo>
                  <a:cubicBezTo>
                    <a:pt x="1530" y="623"/>
                    <a:pt x="1497" y="633"/>
                    <a:pt x="1491" y="633"/>
                  </a:cubicBezTo>
                  <a:cubicBezTo>
                    <a:pt x="1466" y="635"/>
                    <a:pt x="1441" y="635"/>
                    <a:pt x="1416" y="636"/>
                  </a:cubicBezTo>
                  <a:cubicBezTo>
                    <a:pt x="1289" y="634"/>
                    <a:pt x="1162" y="634"/>
                    <a:pt x="1035" y="639"/>
                  </a:cubicBezTo>
                  <a:cubicBezTo>
                    <a:pt x="1028" y="619"/>
                    <a:pt x="1036" y="580"/>
                    <a:pt x="1014" y="573"/>
                  </a:cubicBezTo>
                  <a:cubicBezTo>
                    <a:pt x="958" y="592"/>
                    <a:pt x="1002" y="579"/>
                    <a:pt x="876" y="576"/>
                  </a:cubicBezTo>
                  <a:cubicBezTo>
                    <a:pt x="851" y="568"/>
                    <a:pt x="867" y="524"/>
                    <a:pt x="843" y="516"/>
                  </a:cubicBezTo>
                  <a:cubicBezTo>
                    <a:pt x="829" y="518"/>
                    <a:pt x="817" y="521"/>
                    <a:pt x="804" y="525"/>
                  </a:cubicBezTo>
                  <a:cubicBezTo>
                    <a:pt x="792" y="543"/>
                    <a:pt x="786" y="529"/>
                    <a:pt x="801" y="519"/>
                  </a:cubicBezTo>
                  <a:cubicBezTo>
                    <a:pt x="795" y="501"/>
                    <a:pt x="794" y="501"/>
                    <a:pt x="774" y="498"/>
                  </a:cubicBezTo>
                  <a:cubicBezTo>
                    <a:pt x="767" y="499"/>
                    <a:pt x="760" y="499"/>
                    <a:pt x="753" y="501"/>
                  </a:cubicBezTo>
                  <a:cubicBezTo>
                    <a:pt x="747" y="502"/>
                    <a:pt x="735" y="507"/>
                    <a:pt x="735" y="507"/>
                  </a:cubicBezTo>
                  <a:cubicBezTo>
                    <a:pt x="728" y="518"/>
                    <a:pt x="728" y="524"/>
                    <a:pt x="717" y="531"/>
                  </a:cubicBezTo>
                  <a:cubicBezTo>
                    <a:pt x="713" y="547"/>
                    <a:pt x="704" y="555"/>
                    <a:pt x="699" y="570"/>
                  </a:cubicBezTo>
                  <a:cubicBezTo>
                    <a:pt x="697" y="576"/>
                    <a:pt x="695" y="582"/>
                    <a:pt x="693" y="588"/>
                  </a:cubicBezTo>
                  <a:cubicBezTo>
                    <a:pt x="692" y="591"/>
                    <a:pt x="693" y="596"/>
                    <a:pt x="690" y="597"/>
                  </a:cubicBezTo>
                  <a:cubicBezTo>
                    <a:pt x="674" y="602"/>
                    <a:pt x="659" y="606"/>
                    <a:pt x="645" y="615"/>
                  </a:cubicBezTo>
                  <a:cubicBezTo>
                    <a:pt x="643" y="618"/>
                    <a:pt x="642" y="623"/>
                    <a:pt x="639" y="624"/>
                  </a:cubicBezTo>
                  <a:cubicBezTo>
                    <a:pt x="636" y="625"/>
                    <a:pt x="629" y="618"/>
                    <a:pt x="630" y="621"/>
                  </a:cubicBezTo>
                  <a:cubicBezTo>
                    <a:pt x="631" y="625"/>
                    <a:pt x="632" y="629"/>
                    <a:pt x="633" y="633"/>
                  </a:cubicBezTo>
                  <a:cubicBezTo>
                    <a:pt x="634" y="638"/>
                    <a:pt x="635" y="643"/>
                    <a:pt x="636" y="648"/>
                  </a:cubicBezTo>
                  <a:cubicBezTo>
                    <a:pt x="621" y="692"/>
                    <a:pt x="653" y="828"/>
                    <a:pt x="609" y="858"/>
                  </a:cubicBezTo>
                  <a:cubicBezTo>
                    <a:pt x="602" y="878"/>
                    <a:pt x="612" y="856"/>
                    <a:pt x="597" y="873"/>
                  </a:cubicBezTo>
                  <a:cubicBezTo>
                    <a:pt x="585" y="887"/>
                    <a:pt x="573" y="909"/>
                    <a:pt x="567" y="927"/>
                  </a:cubicBezTo>
                  <a:cubicBezTo>
                    <a:pt x="568" y="933"/>
                    <a:pt x="568" y="939"/>
                    <a:pt x="570" y="945"/>
                  </a:cubicBezTo>
                  <a:cubicBezTo>
                    <a:pt x="573" y="952"/>
                    <a:pt x="582" y="963"/>
                    <a:pt x="582" y="963"/>
                  </a:cubicBezTo>
                  <a:cubicBezTo>
                    <a:pt x="566" y="974"/>
                    <a:pt x="546" y="984"/>
                    <a:pt x="528" y="990"/>
                  </a:cubicBezTo>
                  <a:cubicBezTo>
                    <a:pt x="517" y="982"/>
                    <a:pt x="498" y="961"/>
                    <a:pt x="486" y="957"/>
                  </a:cubicBezTo>
                  <a:cubicBezTo>
                    <a:pt x="480" y="955"/>
                    <a:pt x="468" y="951"/>
                    <a:pt x="468" y="951"/>
                  </a:cubicBezTo>
                  <a:cubicBezTo>
                    <a:pt x="457" y="958"/>
                    <a:pt x="444" y="971"/>
                    <a:pt x="432" y="975"/>
                  </a:cubicBezTo>
                  <a:cubicBezTo>
                    <a:pt x="411" y="968"/>
                    <a:pt x="418" y="964"/>
                    <a:pt x="408" y="978"/>
                  </a:cubicBezTo>
                  <a:cubicBezTo>
                    <a:pt x="409" y="989"/>
                    <a:pt x="405" y="1002"/>
                    <a:pt x="411" y="1011"/>
                  </a:cubicBezTo>
                  <a:cubicBezTo>
                    <a:pt x="414" y="1016"/>
                    <a:pt x="417" y="993"/>
                    <a:pt x="417" y="993"/>
                  </a:cubicBezTo>
                  <a:cubicBezTo>
                    <a:pt x="411" y="970"/>
                    <a:pt x="408" y="967"/>
                    <a:pt x="381" y="966"/>
                  </a:cubicBezTo>
                  <a:cubicBezTo>
                    <a:pt x="323" y="963"/>
                    <a:pt x="265" y="963"/>
                    <a:pt x="207" y="960"/>
                  </a:cubicBezTo>
                  <a:cubicBezTo>
                    <a:pt x="184" y="952"/>
                    <a:pt x="211" y="964"/>
                    <a:pt x="192" y="948"/>
                  </a:cubicBezTo>
                  <a:cubicBezTo>
                    <a:pt x="187" y="944"/>
                    <a:pt x="180" y="943"/>
                    <a:pt x="174" y="939"/>
                  </a:cubicBezTo>
                  <a:cubicBezTo>
                    <a:pt x="164" y="924"/>
                    <a:pt x="156" y="927"/>
                    <a:pt x="138" y="924"/>
                  </a:cubicBezTo>
                  <a:cubicBezTo>
                    <a:pt x="117" y="917"/>
                    <a:pt x="122" y="924"/>
                    <a:pt x="117" y="909"/>
                  </a:cubicBezTo>
                  <a:cubicBezTo>
                    <a:pt x="108" y="910"/>
                    <a:pt x="99" y="909"/>
                    <a:pt x="90" y="912"/>
                  </a:cubicBezTo>
                  <a:cubicBezTo>
                    <a:pt x="83" y="914"/>
                    <a:pt x="72" y="924"/>
                    <a:pt x="72" y="924"/>
                  </a:cubicBezTo>
                  <a:cubicBezTo>
                    <a:pt x="76" y="937"/>
                    <a:pt x="83" y="947"/>
                    <a:pt x="87" y="960"/>
                  </a:cubicBezTo>
                  <a:cubicBezTo>
                    <a:pt x="88" y="963"/>
                    <a:pt x="90" y="969"/>
                    <a:pt x="90" y="969"/>
                  </a:cubicBezTo>
                  <a:cubicBezTo>
                    <a:pt x="75" y="972"/>
                    <a:pt x="60" y="975"/>
                    <a:pt x="45" y="978"/>
                  </a:cubicBezTo>
                  <a:cubicBezTo>
                    <a:pt x="18" y="974"/>
                    <a:pt x="9" y="979"/>
                    <a:pt x="0" y="1005"/>
                  </a:cubicBezTo>
                  <a:cubicBezTo>
                    <a:pt x="5" y="1043"/>
                    <a:pt x="7" y="1072"/>
                    <a:pt x="9" y="1113"/>
                  </a:cubicBezTo>
                  <a:cubicBezTo>
                    <a:pt x="8" y="1121"/>
                    <a:pt x="3" y="1145"/>
                    <a:pt x="9" y="1155"/>
                  </a:cubicBezTo>
                  <a:cubicBezTo>
                    <a:pt x="11" y="1158"/>
                    <a:pt x="11" y="1149"/>
                    <a:pt x="12" y="1146"/>
                  </a:cubicBezTo>
                  <a:cubicBezTo>
                    <a:pt x="13" y="1142"/>
                    <a:pt x="14" y="1138"/>
                    <a:pt x="15" y="1134"/>
                  </a:cubicBezTo>
                  <a:cubicBezTo>
                    <a:pt x="19" y="1111"/>
                    <a:pt x="27" y="1065"/>
                    <a:pt x="27" y="106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1334" y="2530"/>
              <a:ext cx="1159" cy="1178"/>
            </a:xfrm>
            <a:custGeom>
              <a:avLst/>
              <a:gdLst/>
              <a:ahLst/>
              <a:cxnLst>
                <a:cxn ang="0">
                  <a:pos x="1018" y="719"/>
                </a:cxn>
                <a:cxn ang="0">
                  <a:pos x="982" y="761"/>
                </a:cxn>
                <a:cxn ang="0">
                  <a:pos x="880" y="770"/>
                </a:cxn>
                <a:cxn ang="0">
                  <a:pos x="883" y="884"/>
                </a:cxn>
                <a:cxn ang="0">
                  <a:pos x="829" y="977"/>
                </a:cxn>
                <a:cxn ang="0">
                  <a:pos x="781" y="1040"/>
                </a:cxn>
                <a:cxn ang="0">
                  <a:pos x="628" y="1067"/>
                </a:cxn>
                <a:cxn ang="0">
                  <a:pos x="613" y="1088"/>
                </a:cxn>
                <a:cxn ang="0">
                  <a:pos x="586" y="1169"/>
                </a:cxn>
                <a:cxn ang="0">
                  <a:pos x="409" y="1169"/>
                </a:cxn>
                <a:cxn ang="0">
                  <a:pos x="346" y="1130"/>
                </a:cxn>
                <a:cxn ang="0">
                  <a:pos x="283" y="1088"/>
                </a:cxn>
                <a:cxn ang="0">
                  <a:pos x="139" y="1067"/>
                </a:cxn>
                <a:cxn ang="0">
                  <a:pos x="64" y="992"/>
                </a:cxn>
                <a:cxn ang="0">
                  <a:pos x="4" y="764"/>
                </a:cxn>
                <a:cxn ang="0">
                  <a:pos x="76" y="632"/>
                </a:cxn>
                <a:cxn ang="0">
                  <a:pos x="319" y="620"/>
                </a:cxn>
                <a:cxn ang="0">
                  <a:pos x="517" y="569"/>
                </a:cxn>
                <a:cxn ang="0">
                  <a:pos x="613" y="554"/>
                </a:cxn>
                <a:cxn ang="0">
                  <a:pos x="637" y="488"/>
                </a:cxn>
                <a:cxn ang="0">
                  <a:pos x="643" y="326"/>
                </a:cxn>
                <a:cxn ang="0">
                  <a:pos x="715" y="278"/>
                </a:cxn>
                <a:cxn ang="0">
                  <a:pos x="697" y="143"/>
                </a:cxn>
                <a:cxn ang="0">
                  <a:pos x="742" y="71"/>
                </a:cxn>
                <a:cxn ang="0">
                  <a:pos x="862" y="140"/>
                </a:cxn>
                <a:cxn ang="0">
                  <a:pos x="982" y="209"/>
                </a:cxn>
                <a:cxn ang="0">
                  <a:pos x="1138" y="212"/>
                </a:cxn>
                <a:cxn ang="0">
                  <a:pos x="1144" y="191"/>
                </a:cxn>
                <a:cxn ang="0">
                  <a:pos x="1060" y="143"/>
                </a:cxn>
                <a:cxn ang="0">
                  <a:pos x="982" y="95"/>
                </a:cxn>
                <a:cxn ang="0">
                  <a:pos x="919" y="62"/>
                </a:cxn>
                <a:cxn ang="0">
                  <a:pos x="871" y="29"/>
                </a:cxn>
                <a:cxn ang="0">
                  <a:pos x="850" y="41"/>
                </a:cxn>
                <a:cxn ang="0">
                  <a:pos x="763" y="35"/>
                </a:cxn>
              </a:cxnLst>
              <a:rect l="0" t="0" r="r" b="b"/>
              <a:pathLst>
                <a:path w="1159" h="1178">
                  <a:moveTo>
                    <a:pt x="1021" y="680"/>
                  </a:moveTo>
                  <a:cubicBezTo>
                    <a:pt x="1025" y="693"/>
                    <a:pt x="1020" y="705"/>
                    <a:pt x="1018" y="719"/>
                  </a:cubicBezTo>
                  <a:cubicBezTo>
                    <a:pt x="1016" y="731"/>
                    <a:pt x="1019" y="745"/>
                    <a:pt x="1012" y="755"/>
                  </a:cubicBezTo>
                  <a:cubicBezTo>
                    <a:pt x="1006" y="763"/>
                    <a:pt x="992" y="760"/>
                    <a:pt x="982" y="761"/>
                  </a:cubicBezTo>
                  <a:cubicBezTo>
                    <a:pt x="956" y="763"/>
                    <a:pt x="930" y="763"/>
                    <a:pt x="904" y="764"/>
                  </a:cubicBezTo>
                  <a:cubicBezTo>
                    <a:pt x="896" y="767"/>
                    <a:pt x="883" y="762"/>
                    <a:pt x="880" y="770"/>
                  </a:cubicBezTo>
                  <a:cubicBezTo>
                    <a:pt x="878" y="776"/>
                    <a:pt x="886" y="788"/>
                    <a:pt x="886" y="788"/>
                  </a:cubicBezTo>
                  <a:cubicBezTo>
                    <a:pt x="882" y="831"/>
                    <a:pt x="880" y="833"/>
                    <a:pt x="883" y="884"/>
                  </a:cubicBezTo>
                  <a:cubicBezTo>
                    <a:pt x="878" y="930"/>
                    <a:pt x="871" y="906"/>
                    <a:pt x="829" y="911"/>
                  </a:cubicBezTo>
                  <a:cubicBezTo>
                    <a:pt x="834" y="938"/>
                    <a:pt x="835" y="936"/>
                    <a:pt x="829" y="977"/>
                  </a:cubicBezTo>
                  <a:cubicBezTo>
                    <a:pt x="827" y="991"/>
                    <a:pt x="790" y="995"/>
                    <a:pt x="790" y="995"/>
                  </a:cubicBezTo>
                  <a:cubicBezTo>
                    <a:pt x="781" y="1009"/>
                    <a:pt x="789" y="1024"/>
                    <a:pt x="781" y="1040"/>
                  </a:cubicBezTo>
                  <a:cubicBezTo>
                    <a:pt x="775" y="1051"/>
                    <a:pt x="739" y="1051"/>
                    <a:pt x="733" y="1052"/>
                  </a:cubicBezTo>
                  <a:cubicBezTo>
                    <a:pt x="698" y="1061"/>
                    <a:pt x="663" y="1063"/>
                    <a:pt x="628" y="1067"/>
                  </a:cubicBezTo>
                  <a:cubicBezTo>
                    <a:pt x="625" y="1068"/>
                    <a:pt x="621" y="1067"/>
                    <a:pt x="619" y="1070"/>
                  </a:cubicBezTo>
                  <a:cubicBezTo>
                    <a:pt x="615" y="1075"/>
                    <a:pt x="613" y="1088"/>
                    <a:pt x="613" y="1088"/>
                  </a:cubicBezTo>
                  <a:cubicBezTo>
                    <a:pt x="610" y="1107"/>
                    <a:pt x="608" y="1145"/>
                    <a:pt x="604" y="1160"/>
                  </a:cubicBezTo>
                  <a:cubicBezTo>
                    <a:pt x="603" y="1164"/>
                    <a:pt x="589" y="1168"/>
                    <a:pt x="586" y="1169"/>
                  </a:cubicBezTo>
                  <a:cubicBezTo>
                    <a:pt x="563" y="1173"/>
                    <a:pt x="540" y="1174"/>
                    <a:pt x="517" y="1178"/>
                  </a:cubicBezTo>
                  <a:cubicBezTo>
                    <a:pt x="481" y="1176"/>
                    <a:pt x="445" y="1173"/>
                    <a:pt x="409" y="1169"/>
                  </a:cubicBezTo>
                  <a:cubicBezTo>
                    <a:pt x="391" y="1163"/>
                    <a:pt x="381" y="1157"/>
                    <a:pt x="361" y="1154"/>
                  </a:cubicBezTo>
                  <a:cubicBezTo>
                    <a:pt x="347" y="1144"/>
                    <a:pt x="353" y="1151"/>
                    <a:pt x="346" y="1130"/>
                  </a:cubicBezTo>
                  <a:cubicBezTo>
                    <a:pt x="344" y="1123"/>
                    <a:pt x="303" y="1117"/>
                    <a:pt x="295" y="1115"/>
                  </a:cubicBezTo>
                  <a:cubicBezTo>
                    <a:pt x="292" y="1105"/>
                    <a:pt x="286" y="1098"/>
                    <a:pt x="283" y="1088"/>
                  </a:cubicBezTo>
                  <a:cubicBezTo>
                    <a:pt x="276" y="1037"/>
                    <a:pt x="288" y="1070"/>
                    <a:pt x="190" y="1070"/>
                  </a:cubicBezTo>
                  <a:cubicBezTo>
                    <a:pt x="173" y="1070"/>
                    <a:pt x="156" y="1068"/>
                    <a:pt x="139" y="1067"/>
                  </a:cubicBezTo>
                  <a:cubicBezTo>
                    <a:pt x="124" y="1044"/>
                    <a:pt x="135" y="1040"/>
                    <a:pt x="127" y="1007"/>
                  </a:cubicBezTo>
                  <a:cubicBezTo>
                    <a:pt x="124" y="993"/>
                    <a:pt x="68" y="992"/>
                    <a:pt x="64" y="992"/>
                  </a:cubicBezTo>
                  <a:cubicBezTo>
                    <a:pt x="80" y="944"/>
                    <a:pt x="67" y="793"/>
                    <a:pt x="67" y="773"/>
                  </a:cubicBezTo>
                  <a:cubicBezTo>
                    <a:pt x="47" y="776"/>
                    <a:pt x="12" y="788"/>
                    <a:pt x="4" y="764"/>
                  </a:cubicBezTo>
                  <a:cubicBezTo>
                    <a:pt x="6" y="733"/>
                    <a:pt x="0" y="687"/>
                    <a:pt x="19" y="659"/>
                  </a:cubicBezTo>
                  <a:cubicBezTo>
                    <a:pt x="11" y="620"/>
                    <a:pt x="26" y="635"/>
                    <a:pt x="76" y="632"/>
                  </a:cubicBezTo>
                  <a:cubicBezTo>
                    <a:pt x="100" y="624"/>
                    <a:pt x="86" y="628"/>
                    <a:pt x="136" y="626"/>
                  </a:cubicBezTo>
                  <a:cubicBezTo>
                    <a:pt x="197" y="624"/>
                    <a:pt x="319" y="620"/>
                    <a:pt x="319" y="620"/>
                  </a:cubicBezTo>
                  <a:cubicBezTo>
                    <a:pt x="360" y="621"/>
                    <a:pt x="461" y="631"/>
                    <a:pt x="520" y="623"/>
                  </a:cubicBezTo>
                  <a:cubicBezTo>
                    <a:pt x="515" y="609"/>
                    <a:pt x="508" y="582"/>
                    <a:pt x="517" y="569"/>
                  </a:cubicBezTo>
                  <a:cubicBezTo>
                    <a:pt x="521" y="564"/>
                    <a:pt x="529" y="564"/>
                    <a:pt x="535" y="563"/>
                  </a:cubicBezTo>
                  <a:cubicBezTo>
                    <a:pt x="563" y="557"/>
                    <a:pt x="581" y="556"/>
                    <a:pt x="613" y="554"/>
                  </a:cubicBezTo>
                  <a:cubicBezTo>
                    <a:pt x="608" y="540"/>
                    <a:pt x="601" y="502"/>
                    <a:pt x="613" y="494"/>
                  </a:cubicBezTo>
                  <a:cubicBezTo>
                    <a:pt x="620" y="489"/>
                    <a:pt x="629" y="491"/>
                    <a:pt x="637" y="488"/>
                  </a:cubicBezTo>
                  <a:cubicBezTo>
                    <a:pt x="651" y="446"/>
                    <a:pt x="643" y="476"/>
                    <a:pt x="640" y="395"/>
                  </a:cubicBezTo>
                  <a:cubicBezTo>
                    <a:pt x="641" y="372"/>
                    <a:pt x="642" y="349"/>
                    <a:pt x="643" y="326"/>
                  </a:cubicBezTo>
                  <a:cubicBezTo>
                    <a:pt x="645" y="287"/>
                    <a:pt x="635" y="286"/>
                    <a:pt x="655" y="293"/>
                  </a:cubicBezTo>
                  <a:cubicBezTo>
                    <a:pt x="674" y="287"/>
                    <a:pt x="695" y="281"/>
                    <a:pt x="715" y="278"/>
                  </a:cubicBezTo>
                  <a:cubicBezTo>
                    <a:pt x="704" y="245"/>
                    <a:pt x="703" y="207"/>
                    <a:pt x="700" y="173"/>
                  </a:cubicBezTo>
                  <a:cubicBezTo>
                    <a:pt x="699" y="163"/>
                    <a:pt x="697" y="143"/>
                    <a:pt x="697" y="143"/>
                  </a:cubicBezTo>
                  <a:cubicBezTo>
                    <a:pt x="701" y="123"/>
                    <a:pt x="691" y="100"/>
                    <a:pt x="700" y="80"/>
                  </a:cubicBezTo>
                  <a:cubicBezTo>
                    <a:pt x="703" y="74"/>
                    <a:pt x="741" y="71"/>
                    <a:pt x="742" y="71"/>
                  </a:cubicBezTo>
                  <a:cubicBezTo>
                    <a:pt x="776" y="73"/>
                    <a:pt x="811" y="68"/>
                    <a:pt x="844" y="77"/>
                  </a:cubicBezTo>
                  <a:cubicBezTo>
                    <a:pt x="853" y="80"/>
                    <a:pt x="860" y="129"/>
                    <a:pt x="862" y="140"/>
                  </a:cubicBezTo>
                  <a:cubicBezTo>
                    <a:pt x="866" y="223"/>
                    <a:pt x="852" y="206"/>
                    <a:pt x="904" y="197"/>
                  </a:cubicBezTo>
                  <a:cubicBezTo>
                    <a:pt x="931" y="199"/>
                    <a:pt x="956" y="207"/>
                    <a:pt x="982" y="209"/>
                  </a:cubicBezTo>
                  <a:cubicBezTo>
                    <a:pt x="1026" y="212"/>
                    <a:pt x="1114" y="215"/>
                    <a:pt x="1114" y="215"/>
                  </a:cubicBezTo>
                  <a:cubicBezTo>
                    <a:pt x="1122" y="214"/>
                    <a:pt x="1130" y="214"/>
                    <a:pt x="1138" y="212"/>
                  </a:cubicBezTo>
                  <a:cubicBezTo>
                    <a:pt x="1144" y="211"/>
                    <a:pt x="1156" y="206"/>
                    <a:pt x="1156" y="206"/>
                  </a:cubicBezTo>
                  <a:cubicBezTo>
                    <a:pt x="1149" y="186"/>
                    <a:pt x="1159" y="208"/>
                    <a:pt x="1144" y="191"/>
                  </a:cubicBezTo>
                  <a:cubicBezTo>
                    <a:pt x="1139" y="186"/>
                    <a:pt x="1139" y="175"/>
                    <a:pt x="1132" y="173"/>
                  </a:cubicBezTo>
                  <a:cubicBezTo>
                    <a:pt x="1117" y="168"/>
                    <a:pt x="1074" y="152"/>
                    <a:pt x="1060" y="143"/>
                  </a:cubicBezTo>
                  <a:cubicBezTo>
                    <a:pt x="1048" y="135"/>
                    <a:pt x="1038" y="127"/>
                    <a:pt x="1024" y="122"/>
                  </a:cubicBezTo>
                  <a:cubicBezTo>
                    <a:pt x="1014" y="107"/>
                    <a:pt x="999" y="98"/>
                    <a:pt x="982" y="95"/>
                  </a:cubicBezTo>
                  <a:cubicBezTo>
                    <a:pt x="971" y="93"/>
                    <a:pt x="949" y="86"/>
                    <a:pt x="949" y="86"/>
                  </a:cubicBezTo>
                  <a:cubicBezTo>
                    <a:pt x="944" y="71"/>
                    <a:pt x="931" y="70"/>
                    <a:pt x="919" y="62"/>
                  </a:cubicBezTo>
                  <a:cubicBezTo>
                    <a:pt x="915" y="56"/>
                    <a:pt x="896" y="38"/>
                    <a:pt x="889" y="35"/>
                  </a:cubicBezTo>
                  <a:cubicBezTo>
                    <a:pt x="883" y="32"/>
                    <a:pt x="877" y="31"/>
                    <a:pt x="871" y="29"/>
                  </a:cubicBezTo>
                  <a:cubicBezTo>
                    <a:pt x="868" y="28"/>
                    <a:pt x="862" y="26"/>
                    <a:pt x="862" y="26"/>
                  </a:cubicBezTo>
                  <a:cubicBezTo>
                    <a:pt x="859" y="36"/>
                    <a:pt x="861" y="36"/>
                    <a:pt x="850" y="41"/>
                  </a:cubicBezTo>
                  <a:cubicBezTo>
                    <a:pt x="844" y="44"/>
                    <a:pt x="832" y="47"/>
                    <a:pt x="832" y="47"/>
                  </a:cubicBezTo>
                  <a:cubicBezTo>
                    <a:pt x="810" y="45"/>
                    <a:pt x="782" y="47"/>
                    <a:pt x="763" y="35"/>
                  </a:cubicBezTo>
                  <a:cubicBezTo>
                    <a:pt x="754" y="0"/>
                    <a:pt x="674" y="34"/>
                    <a:pt x="691" y="17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1959" y="2164"/>
              <a:ext cx="224" cy="392"/>
            </a:xfrm>
            <a:custGeom>
              <a:avLst/>
              <a:gdLst/>
              <a:ahLst/>
              <a:cxnLst>
                <a:cxn ang="0">
                  <a:pos x="72" y="392"/>
                </a:cxn>
                <a:cxn ang="0">
                  <a:pos x="63" y="353"/>
                </a:cxn>
                <a:cxn ang="0">
                  <a:pos x="54" y="326"/>
                </a:cxn>
                <a:cxn ang="0">
                  <a:pos x="48" y="308"/>
                </a:cxn>
                <a:cxn ang="0">
                  <a:pos x="30" y="251"/>
                </a:cxn>
                <a:cxn ang="0">
                  <a:pos x="9" y="230"/>
                </a:cxn>
                <a:cxn ang="0">
                  <a:pos x="12" y="191"/>
                </a:cxn>
                <a:cxn ang="0">
                  <a:pos x="114" y="197"/>
                </a:cxn>
                <a:cxn ang="0">
                  <a:pos x="204" y="188"/>
                </a:cxn>
                <a:cxn ang="0">
                  <a:pos x="207" y="158"/>
                </a:cxn>
                <a:cxn ang="0">
                  <a:pos x="219" y="155"/>
                </a:cxn>
                <a:cxn ang="0">
                  <a:pos x="204" y="125"/>
                </a:cxn>
                <a:cxn ang="0">
                  <a:pos x="174" y="98"/>
                </a:cxn>
                <a:cxn ang="0">
                  <a:pos x="168" y="80"/>
                </a:cxn>
                <a:cxn ang="0">
                  <a:pos x="165" y="71"/>
                </a:cxn>
                <a:cxn ang="0">
                  <a:pos x="162" y="32"/>
                </a:cxn>
                <a:cxn ang="0">
                  <a:pos x="150" y="8"/>
                </a:cxn>
              </a:cxnLst>
              <a:rect l="0" t="0" r="r" b="b"/>
              <a:pathLst>
                <a:path w="224" h="392">
                  <a:moveTo>
                    <a:pt x="72" y="392"/>
                  </a:moveTo>
                  <a:cubicBezTo>
                    <a:pt x="74" y="376"/>
                    <a:pt x="81" y="359"/>
                    <a:pt x="63" y="353"/>
                  </a:cubicBezTo>
                  <a:cubicBezTo>
                    <a:pt x="52" y="336"/>
                    <a:pt x="60" y="352"/>
                    <a:pt x="54" y="326"/>
                  </a:cubicBezTo>
                  <a:cubicBezTo>
                    <a:pt x="52" y="320"/>
                    <a:pt x="48" y="308"/>
                    <a:pt x="48" y="308"/>
                  </a:cubicBezTo>
                  <a:cubicBezTo>
                    <a:pt x="47" y="290"/>
                    <a:pt x="55" y="245"/>
                    <a:pt x="30" y="251"/>
                  </a:cubicBezTo>
                  <a:cubicBezTo>
                    <a:pt x="21" y="248"/>
                    <a:pt x="9" y="230"/>
                    <a:pt x="9" y="230"/>
                  </a:cubicBezTo>
                  <a:cubicBezTo>
                    <a:pt x="10" y="217"/>
                    <a:pt x="0" y="197"/>
                    <a:pt x="12" y="191"/>
                  </a:cubicBezTo>
                  <a:cubicBezTo>
                    <a:pt x="18" y="188"/>
                    <a:pt x="93" y="195"/>
                    <a:pt x="114" y="197"/>
                  </a:cubicBezTo>
                  <a:cubicBezTo>
                    <a:pt x="186" y="190"/>
                    <a:pt x="156" y="193"/>
                    <a:pt x="204" y="188"/>
                  </a:cubicBezTo>
                  <a:cubicBezTo>
                    <a:pt x="205" y="178"/>
                    <a:pt x="203" y="167"/>
                    <a:pt x="207" y="158"/>
                  </a:cubicBezTo>
                  <a:cubicBezTo>
                    <a:pt x="209" y="154"/>
                    <a:pt x="217" y="159"/>
                    <a:pt x="219" y="155"/>
                  </a:cubicBezTo>
                  <a:cubicBezTo>
                    <a:pt x="224" y="142"/>
                    <a:pt x="214" y="128"/>
                    <a:pt x="204" y="125"/>
                  </a:cubicBezTo>
                  <a:cubicBezTo>
                    <a:pt x="184" y="132"/>
                    <a:pt x="181" y="114"/>
                    <a:pt x="174" y="98"/>
                  </a:cubicBezTo>
                  <a:cubicBezTo>
                    <a:pt x="171" y="92"/>
                    <a:pt x="170" y="86"/>
                    <a:pt x="168" y="80"/>
                  </a:cubicBezTo>
                  <a:cubicBezTo>
                    <a:pt x="167" y="77"/>
                    <a:pt x="165" y="71"/>
                    <a:pt x="165" y="71"/>
                  </a:cubicBezTo>
                  <a:cubicBezTo>
                    <a:pt x="164" y="58"/>
                    <a:pt x="164" y="45"/>
                    <a:pt x="162" y="32"/>
                  </a:cubicBezTo>
                  <a:cubicBezTo>
                    <a:pt x="162" y="30"/>
                    <a:pt x="158" y="0"/>
                    <a:pt x="150" y="8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228600" y="4419600"/>
            <a:ext cx="84582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</a:pPr>
            <a:r>
              <a:rPr lang="en-US" sz="1800" b="1" dirty="0" smtClean="0">
                <a:solidFill>
                  <a:srgbClr val="000066"/>
                </a:solidFill>
              </a:rPr>
              <a:t>5.  Maintain </a:t>
            </a:r>
            <a:r>
              <a:rPr lang="en-US" sz="1800" b="1" dirty="0">
                <a:solidFill>
                  <a:srgbClr val="000066"/>
                </a:solidFill>
              </a:rPr>
              <a:t>the ability of </a:t>
            </a:r>
            <a:r>
              <a:rPr lang="en-US" sz="1800" b="1" dirty="0" smtClean="0">
                <a:solidFill>
                  <a:srgbClr val="000066"/>
                </a:solidFill>
              </a:rPr>
              <a:t>JBLM to </a:t>
            </a:r>
            <a:r>
              <a:rPr lang="en-US" sz="1800" b="1" dirty="0">
                <a:solidFill>
                  <a:srgbClr val="000066"/>
                </a:solidFill>
              </a:rPr>
              <a:t>meet its current and future military missions without compromising the integrity of natural and cultural resources, both on the installation and </a:t>
            </a:r>
            <a:r>
              <a:rPr lang="en-US" sz="1800" b="1" dirty="0" smtClean="0">
                <a:solidFill>
                  <a:srgbClr val="000066"/>
                </a:solidFill>
              </a:rPr>
              <a:t>regionally</a:t>
            </a:r>
            <a:endParaRPr lang="en-US" sz="1800" b="1" dirty="0">
              <a:solidFill>
                <a:srgbClr val="00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75821" y="6172200"/>
            <a:ext cx="4419221" cy="381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00" b="1" dirty="0" smtClean="0">
                <a:solidFill>
                  <a:srgbClr val="000066"/>
                </a:solidFill>
              </a:rPr>
              <a:t>7. NET ZERO WATER by 2020</a:t>
            </a:r>
            <a:endParaRPr lang="en-US" sz="1800" b="1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2400" y="2209800"/>
            <a:ext cx="46492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00" b="1" dirty="0" smtClean="0">
                <a:solidFill>
                  <a:srgbClr val="000066"/>
                </a:solidFill>
              </a:rPr>
              <a:t>2. NET ZERO ENERGY by 2020</a:t>
            </a:r>
            <a:endParaRPr lang="en-US" sz="1800" b="1" dirty="0">
              <a:solidFill>
                <a:srgbClr val="000066"/>
              </a:solidFill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95400" y="226469"/>
            <a:ext cx="6629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JBLM Sustainability Goals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52400" y="3897868"/>
            <a:ext cx="44233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00" b="1" dirty="0" smtClean="0">
                <a:solidFill>
                  <a:srgbClr val="000066"/>
                </a:solidFill>
              </a:rPr>
              <a:t>4. NET ZERO WASTE by 2020</a:t>
            </a:r>
            <a:endParaRPr lang="en-US" sz="1800" b="1" dirty="0">
              <a:solidFill>
                <a:srgbClr val="000066"/>
              </a:solidFill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11775" y="1143000"/>
            <a:ext cx="611282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FontTx/>
              <a:buAutoNum type="arabicPeriod"/>
            </a:pPr>
            <a:r>
              <a:rPr lang="en-US" sz="1800" b="1" dirty="0">
                <a:solidFill>
                  <a:srgbClr val="000066"/>
                </a:solidFill>
              </a:rPr>
              <a:t>Reduce installation stationary source and non-source motor vehicle air emissions 85% by </a:t>
            </a:r>
            <a:r>
              <a:rPr lang="en-US" sz="1800" b="1" dirty="0" smtClean="0">
                <a:solidFill>
                  <a:srgbClr val="000066"/>
                </a:solidFill>
              </a:rPr>
              <a:t>2025</a:t>
            </a:r>
            <a:endParaRPr lang="en-US" sz="1800" b="1" dirty="0">
              <a:solidFill>
                <a:srgbClr val="000066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28600" y="2743200"/>
            <a:ext cx="570906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</a:pPr>
            <a:r>
              <a:rPr lang="en-US" sz="1800" b="1" dirty="0" smtClean="0">
                <a:solidFill>
                  <a:srgbClr val="000066"/>
                </a:solidFill>
              </a:rPr>
              <a:t>3. Create </a:t>
            </a:r>
            <a:r>
              <a:rPr lang="en-US" sz="1800" b="1" dirty="0">
                <a:solidFill>
                  <a:srgbClr val="000066"/>
                </a:solidFill>
              </a:rPr>
              <a:t>sustainable neighborhoods for a livable </a:t>
            </a:r>
            <a:r>
              <a:rPr lang="en-US" sz="1800" b="1" dirty="0" smtClean="0">
                <a:solidFill>
                  <a:srgbClr val="000066"/>
                </a:solidFill>
              </a:rPr>
              <a:t>JBLM community </a:t>
            </a:r>
            <a:r>
              <a:rPr lang="en-US" sz="1800" b="1" dirty="0">
                <a:solidFill>
                  <a:srgbClr val="000066"/>
                </a:solidFill>
              </a:rPr>
              <a:t>that enhances the Puget Sound </a:t>
            </a:r>
            <a:r>
              <a:rPr lang="en-US" sz="1800" b="1" dirty="0" smtClean="0">
                <a:solidFill>
                  <a:srgbClr val="000066"/>
                </a:solidFill>
              </a:rPr>
              <a:t>Region</a:t>
            </a:r>
            <a:endParaRPr lang="en-US" sz="1800" b="1" dirty="0">
              <a:solidFill>
                <a:srgbClr val="000066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28600" y="5345668"/>
            <a:ext cx="8534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</a:pPr>
            <a:r>
              <a:rPr lang="en-US" sz="1800" b="1" dirty="0" smtClean="0">
                <a:solidFill>
                  <a:srgbClr val="000066"/>
                </a:solidFill>
              </a:rPr>
              <a:t>6.  Recover </a:t>
            </a:r>
            <a:r>
              <a:rPr lang="en-US" sz="1800" b="1" dirty="0">
                <a:solidFill>
                  <a:srgbClr val="000066"/>
                </a:solidFill>
              </a:rPr>
              <a:t>all listed and candidate federal species in the Puget Sound </a:t>
            </a:r>
            <a:r>
              <a:rPr lang="en-US" sz="1800" b="1" dirty="0" smtClean="0">
                <a:solidFill>
                  <a:srgbClr val="000066"/>
                </a:solidFill>
              </a:rPr>
              <a:t>Region</a:t>
            </a:r>
            <a:endParaRPr lang="en-US" sz="1800" b="1" dirty="0">
              <a:solidFill>
                <a:srgbClr val="000066"/>
              </a:solidFill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5612026" y="1013249"/>
            <a:ext cx="3733800" cy="3352799"/>
            <a:chOff x="761032" y="-354039"/>
            <a:chExt cx="7772400" cy="7315199"/>
          </a:xfrm>
        </p:grpSpPr>
        <p:pic>
          <p:nvPicPr>
            <p:cNvPr id="40" name="Picture 5" descr="EnvStrat_logo_all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61032" y="-354039"/>
              <a:ext cx="7772400" cy="7315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/>
            <p:nvPr/>
          </p:nvGrpSpPr>
          <p:grpSpPr>
            <a:xfrm>
              <a:off x="2265779" y="1641411"/>
              <a:ext cx="4769559" cy="4036398"/>
              <a:chOff x="3817172" y="2396166"/>
              <a:chExt cx="1371600" cy="1316633"/>
            </a:xfrm>
          </p:grpSpPr>
          <p:sp>
            <p:nvSpPr>
              <p:cNvPr id="42" name="Flowchart: Merge 41"/>
              <p:cNvSpPr/>
              <p:nvPr/>
            </p:nvSpPr>
            <p:spPr>
              <a:xfrm>
                <a:off x="4191000" y="2819400"/>
                <a:ext cx="685800" cy="609600"/>
              </a:xfrm>
              <a:prstGeom prst="flowChartMerge">
                <a:avLst/>
              </a:prstGeom>
              <a:gradFill flip="none" rotWithShape="1">
                <a:gsLst>
                  <a:gs pos="17000">
                    <a:srgbClr val="03D4A8">
                      <a:alpha val="61000"/>
                    </a:srgbClr>
                  </a:gs>
                  <a:gs pos="63000">
                    <a:srgbClr val="21D6E0"/>
                  </a:gs>
                  <a:gs pos="97000">
                    <a:srgbClr val="0087E6">
                      <a:alpha val="98000"/>
                    </a:srgbClr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rot="19133310">
                <a:off x="3828165" y="2633760"/>
                <a:ext cx="644155" cy="240945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i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ENERGY</a:t>
                </a:r>
                <a:endParaRPr lang="en-US" sz="16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3040211">
                <a:off x="4565318" y="2665661"/>
                <a:ext cx="741655" cy="202666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i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WASTE</a:t>
                </a:r>
                <a:endParaRPr lang="en-US" sz="16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817172" y="3471854"/>
                <a:ext cx="1371600" cy="240945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i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WATER</a:t>
                </a:r>
                <a:endParaRPr lang="en-US" sz="1600" b="1" i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182092" y="2821087"/>
                <a:ext cx="684227" cy="591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NET</a:t>
                </a:r>
                <a:r>
                  <a:rPr lang="en-US" sz="1600" b="1" dirty="0" smtClean="0">
                    <a:solidFill>
                      <a:schemeClr val="accent3"/>
                    </a:solidFill>
                  </a:rPr>
                  <a:t> </a:t>
                </a:r>
              </a:p>
              <a:p>
                <a:pPr algn="ctr"/>
                <a:r>
                  <a:rPr lang="en-US" sz="32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0</a:t>
                </a:r>
                <a:endPara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38" name="Picture 14" descr="EnvStrat_logo_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9969" y="951469"/>
            <a:ext cx="3734765" cy="35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5"/>
          <p:cNvGrpSpPr/>
          <p:nvPr/>
        </p:nvGrpSpPr>
        <p:grpSpPr>
          <a:xfrm>
            <a:off x="5759532" y="1138941"/>
            <a:ext cx="3384468" cy="3367727"/>
            <a:chOff x="3048000" y="-1502600"/>
            <a:chExt cx="8402164" cy="8360600"/>
          </a:xfrm>
        </p:grpSpPr>
        <p:pic>
          <p:nvPicPr>
            <p:cNvPr id="23" name="Picture 15" descr="C:\Users\lana.leiding\AppData\Local\Microsoft\Windows\Temporary Internet Files\Content.Outlook\ZIZI61LU\new logo v1.png"/>
            <p:cNvPicPr>
              <a:picLocks noChangeAspect="1" noChangeArrowheads="1"/>
            </p:cNvPicPr>
            <p:nvPr/>
          </p:nvPicPr>
          <p:blipFill>
            <a:blip r:embed="rId5" cstate="print"/>
            <a:srcRect l="12282" r="12390"/>
            <a:stretch>
              <a:fillRect/>
            </a:stretch>
          </p:blipFill>
          <p:spPr bwMode="auto">
            <a:xfrm>
              <a:off x="3048000" y="-1502600"/>
              <a:ext cx="8402164" cy="836060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1"/>
            <p:cNvGrpSpPr/>
            <p:nvPr/>
          </p:nvGrpSpPr>
          <p:grpSpPr>
            <a:xfrm>
              <a:off x="5334003" y="2188583"/>
              <a:ext cx="2291260" cy="1931700"/>
              <a:chOff x="3817172" y="2396166"/>
              <a:chExt cx="1371600" cy="1374768"/>
            </a:xfrm>
          </p:grpSpPr>
          <p:sp>
            <p:nvSpPr>
              <p:cNvPr id="25" name="Flowchart: Merge 24"/>
              <p:cNvSpPr/>
              <p:nvPr/>
            </p:nvSpPr>
            <p:spPr>
              <a:xfrm>
                <a:off x="4191000" y="2819400"/>
                <a:ext cx="685800" cy="609600"/>
              </a:xfrm>
              <a:prstGeom prst="flowChartMerge">
                <a:avLst/>
              </a:prstGeom>
              <a:gradFill flip="none" rotWithShape="1">
                <a:gsLst>
                  <a:gs pos="17000">
                    <a:srgbClr val="03D4A8">
                      <a:alpha val="61000"/>
                    </a:srgbClr>
                  </a:gs>
                  <a:gs pos="63000">
                    <a:srgbClr val="21D6E0"/>
                  </a:gs>
                  <a:gs pos="97000">
                    <a:srgbClr val="0087E6">
                      <a:alpha val="98000"/>
                    </a:srgbClr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9133310">
                <a:off x="3821418" y="2583301"/>
                <a:ext cx="698885" cy="29908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i="1" kern="500" spc="2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cs typeface="Times New Roman" pitchFamily="18" charset="0"/>
                  </a:rPr>
                  <a:t>ENERGY</a:t>
                </a:r>
                <a:endParaRPr lang="en-US" sz="500" i="1" kern="500" spc="2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3040211">
                <a:off x="4565318" y="2641210"/>
                <a:ext cx="741653" cy="251566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i="1" kern="500" spc="2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</a:rPr>
                  <a:t>WASTE</a:t>
                </a:r>
                <a:endParaRPr lang="en-US" sz="500" i="1" kern="500" spc="2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17172" y="3471853"/>
                <a:ext cx="1371600" cy="29908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i="1" kern="500" spc="2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</a:rPr>
                  <a:t>WATER</a:t>
                </a:r>
                <a:endParaRPr lang="en-US" sz="500" i="1" kern="500" spc="2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182092" y="2821086"/>
                <a:ext cx="684228" cy="611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NET</a:t>
                </a:r>
                <a:r>
                  <a:rPr lang="en-US" sz="600" dirty="0" smtClean="0">
                    <a:solidFill>
                      <a:schemeClr val="accent3"/>
                    </a:solidFill>
                  </a:rPr>
                  <a:t> </a:t>
                </a:r>
              </a:p>
              <a:p>
                <a:pPr algn="ctr"/>
                <a:r>
                  <a:rPr lang="en-US" sz="105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0</a:t>
                </a:r>
                <a:endParaRPr lang="en-US" sz="105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5" descr="DSCN0096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2438400" y="4876800"/>
            <a:ext cx="2209800" cy="165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295400" y="304800"/>
            <a:ext cx="6553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en-US" sz="3600" b="1" dirty="0" smtClean="0">
                <a:solidFill>
                  <a:srgbClr val="006600"/>
                </a:solidFill>
              </a:rPr>
              <a:t>Achieve Net Zero </a:t>
            </a:r>
            <a:r>
              <a:rPr lang="en-US" sz="3600" b="1" dirty="0">
                <a:solidFill>
                  <a:srgbClr val="006600"/>
                </a:solidFill>
              </a:rPr>
              <a:t>Waste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57200" y="2514600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 b="1">
              <a:solidFill>
                <a:schemeClr val="tx1"/>
              </a:solidFill>
            </a:endParaRPr>
          </a:p>
        </p:txBody>
      </p:sp>
      <p:pic>
        <p:nvPicPr>
          <p:cNvPr id="23" name="Picture 22" descr="C:\Users\craig.mccollum\Desktop\jbl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1" y="0"/>
            <a:ext cx="1447800" cy="1295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143000" y="457200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</a:rPr>
              <a:t>The Strategy Involves Reduction and Diversion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934200" y="1752600"/>
            <a:ext cx="1939078" cy="2799332"/>
            <a:chOff x="6705600" y="2133600"/>
            <a:chExt cx="1939078" cy="2799332"/>
          </a:xfrm>
        </p:grpSpPr>
        <p:pic>
          <p:nvPicPr>
            <p:cNvPr id="7" name="Picture 21" descr="bulk tank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5600" y="2133600"/>
              <a:ext cx="1895929" cy="1417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3" descr="transfer tank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05600" y="3505200"/>
              <a:ext cx="1939078" cy="1427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6324600" y="4495800"/>
            <a:ext cx="3121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0066"/>
                </a:solidFill>
              </a:rPr>
              <a:t>Hazardous Material Management</a:t>
            </a: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3810000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0066"/>
                </a:solidFill>
              </a:rPr>
              <a:t>Green Procurement</a:t>
            </a:r>
            <a:endParaRPr lang="en-US" sz="1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28600" y="2057398"/>
            <a:ext cx="2917256" cy="1828802"/>
            <a:chOff x="110275" y="2535822"/>
            <a:chExt cx="1781806" cy="1319481"/>
          </a:xfrm>
        </p:grpSpPr>
        <p:sp>
          <p:nvSpPr>
            <p:cNvPr id="31" name="Freeform 30"/>
            <p:cNvSpPr/>
            <p:nvPr/>
          </p:nvSpPr>
          <p:spPr>
            <a:xfrm>
              <a:off x="342983" y="3250541"/>
              <a:ext cx="689313" cy="604762"/>
            </a:xfrm>
            <a:custGeom>
              <a:avLst/>
              <a:gdLst>
                <a:gd name="connsiteX0" fmla="*/ 0 w 922020"/>
                <a:gd name="connsiteY0" fmla="*/ 0 h 530428"/>
                <a:gd name="connsiteX1" fmla="*/ 922020 w 922020"/>
                <a:gd name="connsiteY1" fmla="*/ 0 h 530428"/>
                <a:gd name="connsiteX2" fmla="*/ 922020 w 922020"/>
                <a:gd name="connsiteY2" fmla="*/ 530428 h 530428"/>
                <a:gd name="connsiteX3" fmla="*/ 0 w 922020"/>
                <a:gd name="connsiteY3" fmla="*/ 530428 h 530428"/>
                <a:gd name="connsiteX4" fmla="*/ 0 w 922020"/>
                <a:gd name="connsiteY4" fmla="*/ 0 h 53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020" h="530428">
                  <a:moveTo>
                    <a:pt x="0" y="0"/>
                  </a:moveTo>
                  <a:lnTo>
                    <a:pt x="922020" y="0"/>
                  </a:lnTo>
                  <a:lnTo>
                    <a:pt x="922020" y="530428"/>
                  </a:lnTo>
                  <a:lnTo>
                    <a:pt x="0" y="530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75000"/>
              </a:srgbClr>
            </a:solidFill>
            <a:ln w="6350"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baseline="0" dirty="0" smtClean="0">
                  <a:solidFill>
                    <a:schemeClr val="tx1"/>
                  </a:solidFill>
                </a:rPr>
                <a:t>Biobased Products (Plant-Derived)</a:t>
              </a:r>
              <a:endParaRPr lang="en-US" sz="1400" b="1" kern="1200" baseline="0" dirty="0">
                <a:solidFill>
                  <a:schemeClr val="tx1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994564" y="2590801"/>
              <a:ext cx="897517" cy="524792"/>
            </a:xfrm>
            <a:custGeom>
              <a:avLst/>
              <a:gdLst>
                <a:gd name="connsiteX0" fmla="*/ 0 w 854964"/>
                <a:gd name="connsiteY0" fmla="*/ 0 h 579770"/>
                <a:gd name="connsiteX1" fmla="*/ 854964 w 854964"/>
                <a:gd name="connsiteY1" fmla="*/ 0 h 579770"/>
                <a:gd name="connsiteX2" fmla="*/ 854964 w 854964"/>
                <a:gd name="connsiteY2" fmla="*/ 579770 h 579770"/>
                <a:gd name="connsiteX3" fmla="*/ 0 w 854964"/>
                <a:gd name="connsiteY3" fmla="*/ 579770 h 579770"/>
                <a:gd name="connsiteX4" fmla="*/ 0 w 854964"/>
                <a:gd name="connsiteY4" fmla="*/ 0 h 57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964" h="579770">
                  <a:moveTo>
                    <a:pt x="0" y="0"/>
                  </a:moveTo>
                  <a:lnTo>
                    <a:pt x="854964" y="0"/>
                  </a:lnTo>
                  <a:lnTo>
                    <a:pt x="854964" y="579770"/>
                  </a:lnTo>
                  <a:lnTo>
                    <a:pt x="0" y="579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FF">
                <a:alpha val="81000"/>
              </a:srgbClr>
            </a:solidFill>
            <a:ln w="6350"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</a:rPr>
                <a:t>Water Efficient Products (WaterSense)</a:t>
              </a:r>
              <a:endParaRPr lang="en-US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0275" y="2535822"/>
              <a:ext cx="930831" cy="714718"/>
            </a:xfrm>
            <a:custGeom>
              <a:avLst/>
              <a:gdLst>
                <a:gd name="connsiteX0" fmla="*/ 0 w 922020"/>
                <a:gd name="connsiteY0" fmla="*/ 0 h 493421"/>
                <a:gd name="connsiteX1" fmla="*/ 922020 w 922020"/>
                <a:gd name="connsiteY1" fmla="*/ 0 h 493421"/>
                <a:gd name="connsiteX2" fmla="*/ 922020 w 922020"/>
                <a:gd name="connsiteY2" fmla="*/ 493421 h 493421"/>
                <a:gd name="connsiteX3" fmla="*/ 0 w 922020"/>
                <a:gd name="connsiteY3" fmla="*/ 493421 h 493421"/>
                <a:gd name="connsiteX4" fmla="*/ 0 w 922020"/>
                <a:gd name="connsiteY4" fmla="*/ 0 h 4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020" h="493421">
                  <a:moveTo>
                    <a:pt x="0" y="0"/>
                  </a:moveTo>
                  <a:lnTo>
                    <a:pt x="922020" y="0"/>
                  </a:lnTo>
                  <a:lnTo>
                    <a:pt x="922020" y="493421"/>
                  </a:lnTo>
                  <a:lnTo>
                    <a:pt x="0" y="49342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baseline="0" dirty="0" smtClean="0">
                  <a:solidFill>
                    <a:schemeClr val="tx1"/>
                  </a:solidFill>
                </a:rPr>
                <a:t>Recycled Content Products (Affirmative Procurement)</a:t>
              </a:r>
              <a:endParaRPr lang="en-US" sz="1400" b="1" kern="1200" baseline="0" dirty="0">
                <a:solidFill>
                  <a:schemeClr val="tx1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994564" y="3140584"/>
              <a:ext cx="828937" cy="659740"/>
            </a:xfrm>
            <a:custGeom>
              <a:avLst/>
              <a:gdLst>
                <a:gd name="connsiteX0" fmla="*/ 0 w 922020"/>
                <a:gd name="connsiteY0" fmla="*/ 0 h 530428"/>
                <a:gd name="connsiteX1" fmla="*/ 922020 w 922020"/>
                <a:gd name="connsiteY1" fmla="*/ 0 h 530428"/>
                <a:gd name="connsiteX2" fmla="*/ 922020 w 922020"/>
                <a:gd name="connsiteY2" fmla="*/ 530428 h 530428"/>
                <a:gd name="connsiteX3" fmla="*/ 0 w 922020"/>
                <a:gd name="connsiteY3" fmla="*/ 530428 h 530428"/>
                <a:gd name="connsiteX4" fmla="*/ 0 w 922020"/>
                <a:gd name="connsiteY4" fmla="*/ 0 h 53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020" h="530428">
                  <a:moveTo>
                    <a:pt x="0" y="0"/>
                  </a:moveTo>
                  <a:lnTo>
                    <a:pt x="922020" y="0"/>
                  </a:lnTo>
                  <a:lnTo>
                    <a:pt x="922020" y="530428"/>
                  </a:lnTo>
                  <a:lnTo>
                    <a:pt x="0" y="530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46000"/>
              </a:srgbClr>
            </a:solidFill>
            <a:ln w="6350"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</a:rPr>
                <a:t>Energy Efficient Products (Energy Star, FEMP)</a:t>
              </a:r>
              <a:endParaRPr lang="en-US" sz="1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143000" y="10668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1" dirty="0" smtClean="0">
                <a:solidFill>
                  <a:srgbClr val="006600"/>
                </a:solidFill>
              </a:rPr>
              <a:t>~ Diverted in excess of 70% Solid Waste in 2010</a:t>
            </a:r>
          </a:p>
          <a:p>
            <a:pPr algn="l"/>
            <a:r>
              <a:rPr lang="en-US" sz="1800" b="1" i="1" dirty="0" smtClean="0">
                <a:solidFill>
                  <a:srgbClr val="006600"/>
                </a:solidFill>
              </a:rPr>
              <a:t>~ Produced in excess of 15,000 tons of products</a:t>
            </a:r>
          </a:p>
          <a:p>
            <a:pPr algn="l"/>
            <a:r>
              <a:rPr lang="en-US" sz="1800" b="1" i="1" dirty="0" smtClean="0">
                <a:solidFill>
                  <a:srgbClr val="006600"/>
                </a:solidFill>
              </a:rPr>
              <a:t>~  Saved over $1.6M</a:t>
            </a:r>
            <a:endParaRPr lang="en-US" sz="1800" b="1" i="1" dirty="0">
              <a:solidFill>
                <a:srgbClr val="006600"/>
              </a:solidFill>
            </a:endParaRPr>
          </a:p>
        </p:txBody>
      </p:sp>
      <p:pic>
        <p:nvPicPr>
          <p:cNvPr id="25" name="Picture 4" descr="P:\PHOTOS\Deployment Waste Diversion\201st\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267200"/>
            <a:ext cx="2171700" cy="144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28600" y="5715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66"/>
                </a:solidFill>
              </a:rPr>
              <a:t>Repurpose</a:t>
            </a:r>
            <a:endParaRPr lang="en-US" sz="2000" dirty="0"/>
          </a:p>
        </p:txBody>
      </p:sp>
      <p:pic>
        <p:nvPicPr>
          <p:cNvPr id="27" name="Picture 1" descr="H:\Photos\ConcreteAsphalt\BrickMasonry\pile%20of%20brickdebri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2057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 descr="H:\Photos\concrete asphalt\Ligettconc\DSCN039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2514600"/>
            <a:ext cx="2139950" cy="160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048000" y="3657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66"/>
                </a:solidFill>
              </a:rPr>
              <a:t>Recycle</a:t>
            </a:r>
            <a:endParaRPr lang="en-US" sz="2000" dirty="0"/>
          </a:p>
        </p:txBody>
      </p:sp>
      <p:pic>
        <p:nvPicPr>
          <p:cNvPr id="32" name="Picture 9" descr="H:\Photos2\DSCN030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4724400"/>
            <a:ext cx="1985097" cy="148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4" descr="H:\Photos\mulch\wpmulc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2200" y="5257800"/>
            <a:ext cx="22154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4419600" y="6172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66"/>
                </a:solidFill>
              </a:rPr>
              <a:t>Compost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324600" cy="914400"/>
          </a:xfrm>
          <a:noFill/>
          <a:ln/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3600" dirty="0" smtClean="0"/>
              <a:t>Achieve Net Zero Water</a:t>
            </a:r>
            <a:endParaRPr lang="en-US" sz="3600" dirty="0"/>
          </a:p>
        </p:txBody>
      </p:sp>
      <p:sp>
        <p:nvSpPr>
          <p:cNvPr id="1208324" name="Text Box 4"/>
          <p:cNvSpPr txBox="1">
            <a:spLocks noChangeArrowheads="1"/>
          </p:cNvSpPr>
          <p:nvPr/>
        </p:nvSpPr>
        <p:spPr bwMode="auto">
          <a:xfrm>
            <a:off x="0" y="2209800"/>
            <a:ext cx="4114800" cy="336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6661" tIns="48331" rIns="96661" bIns="48331">
            <a:spAutoFit/>
          </a:bodyPr>
          <a:lstStyle/>
          <a:p>
            <a:pPr marL="0" lvl="2" algn="l" defTabSz="966788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</a:rPr>
              <a:t>  </a:t>
            </a:r>
            <a:r>
              <a:rPr lang="en-US" sz="1600" b="1" dirty="0" smtClean="0">
                <a:solidFill>
                  <a:srgbClr val="000066"/>
                </a:solidFill>
              </a:rPr>
              <a:t>Current facility uses outdated technology</a:t>
            </a:r>
          </a:p>
          <a:p>
            <a:pPr marL="0" lvl="2" algn="l" defTabSz="966788">
              <a:buFont typeface="Arial" pitchFamily="34" charset="0"/>
              <a:buChar char="•"/>
            </a:pPr>
            <a:endParaRPr lang="en-US" sz="1600" b="1" dirty="0" smtClean="0">
              <a:solidFill>
                <a:srgbClr val="000066"/>
              </a:solidFill>
            </a:endParaRPr>
          </a:p>
          <a:p>
            <a:pPr marL="0" lvl="2" algn="l" defTabSz="966788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66"/>
                </a:solidFill>
              </a:rPr>
              <a:t> New facility will be capable of producing class A reclaimed water</a:t>
            </a:r>
          </a:p>
          <a:p>
            <a:pPr marL="0" lvl="2" algn="l" defTabSz="966788">
              <a:buFont typeface="Arial" pitchFamily="34" charset="0"/>
              <a:buChar char="•"/>
            </a:pPr>
            <a:endParaRPr lang="en-US" sz="1600" b="1" dirty="0" smtClean="0">
              <a:solidFill>
                <a:srgbClr val="000066"/>
              </a:solidFill>
            </a:endParaRPr>
          </a:p>
          <a:p>
            <a:pPr marL="0" lvl="2" algn="l" defTabSz="966788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66"/>
                </a:solidFill>
              </a:rPr>
              <a:t> Phase I (new plant) in the FY13 MCA program</a:t>
            </a:r>
          </a:p>
          <a:p>
            <a:pPr marL="0" lvl="2" algn="l" defTabSz="966788">
              <a:buFont typeface="Arial" pitchFamily="34" charset="0"/>
              <a:buChar char="•"/>
            </a:pPr>
            <a:endParaRPr lang="en-US" sz="1600" b="1" dirty="0" smtClean="0">
              <a:solidFill>
                <a:srgbClr val="000066"/>
              </a:solidFill>
            </a:endParaRPr>
          </a:p>
          <a:p>
            <a:pPr marL="0" lvl="2" algn="l" defTabSz="966788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66"/>
                </a:solidFill>
              </a:rPr>
              <a:t> Phase II  (TBD) would convey treated water back upstream for reuse and infiltration into the aquifer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66"/>
                </a:solidFill>
              </a:rPr>
              <a:t>Treat all Wastewater Treatment Plant effluent to Class A reclaimed water standards and reuse</a:t>
            </a:r>
          </a:p>
        </p:txBody>
      </p:sp>
      <p:pic>
        <p:nvPicPr>
          <p:cNvPr id="9" name="Picture 3" descr="Storm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19200"/>
            <a:ext cx="2714332" cy="2037445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620000" y="1371600"/>
            <a:ext cx="152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tx2"/>
                </a:solidFill>
              </a:rPr>
              <a:t>Stormwater</a:t>
            </a:r>
            <a:r>
              <a:rPr lang="en-US" sz="1200" b="1" dirty="0" smtClean="0">
                <a:solidFill>
                  <a:schemeClr val="tx2"/>
                </a:solidFill>
              </a:rPr>
              <a:t> diversion from JBLM North turns  a former landfill borrow pit into a wetlands area and infiltrates  runoff into the local aquifer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343400" y="3429268"/>
            <a:ext cx="4953000" cy="312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0066"/>
                </a:solidFill>
              </a:rPr>
              <a:t>Manage </a:t>
            </a:r>
            <a:r>
              <a:rPr lang="en-US" sz="2000" b="1" dirty="0">
                <a:solidFill>
                  <a:srgbClr val="000066"/>
                </a:solidFill>
              </a:rPr>
              <a:t>storm </a:t>
            </a:r>
            <a:r>
              <a:rPr lang="en-US" sz="2000" b="1" dirty="0" smtClean="0">
                <a:solidFill>
                  <a:srgbClr val="000066"/>
                </a:solidFill>
              </a:rPr>
              <a:t>water</a:t>
            </a:r>
          </a:p>
          <a:p>
            <a:pPr lvl="1" algn="l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600" b="1" dirty="0" smtClean="0">
                <a:solidFill>
                  <a:srgbClr val="000066"/>
                </a:solidFill>
              </a:rPr>
              <a:t>Low Impact Development</a:t>
            </a:r>
          </a:p>
          <a:p>
            <a:pPr lvl="1" algn="l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66"/>
                </a:solidFill>
              </a:rPr>
              <a:t> Onsite infiltration</a:t>
            </a:r>
          </a:p>
          <a:p>
            <a:pPr lvl="1" algn="l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66"/>
                </a:solidFill>
              </a:rPr>
              <a:t> </a:t>
            </a:r>
            <a:r>
              <a:rPr lang="en-US" sz="1600" b="1" dirty="0" err="1" smtClean="0">
                <a:solidFill>
                  <a:srgbClr val="000066"/>
                </a:solidFill>
              </a:rPr>
              <a:t>Stormwater</a:t>
            </a:r>
            <a:r>
              <a:rPr lang="en-US" sz="1600" b="1" dirty="0" smtClean="0">
                <a:solidFill>
                  <a:srgbClr val="000066"/>
                </a:solidFill>
              </a:rPr>
              <a:t> reused to create wetlands</a:t>
            </a:r>
            <a:endParaRPr lang="en-US" sz="2000" b="1" dirty="0" smtClean="0">
              <a:solidFill>
                <a:srgbClr val="000066"/>
              </a:solidFill>
            </a:endParaRPr>
          </a:p>
          <a:p>
            <a:pPr algn="l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0066"/>
                </a:solidFill>
              </a:rPr>
              <a:t>Reuse process water</a:t>
            </a:r>
          </a:p>
          <a:p>
            <a:pPr lvl="1" algn="l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66"/>
                </a:solidFill>
              </a:rPr>
              <a:t> Water from Superfund pump &amp; treat site provides cooling water for Madigan HVAC system and infiltrates to groundwater</a:t>
            </a:r>
            <a:endParaRPr lang="en-US" sz="1600" b="1" dirty="0">
              <a:solidFill>
                <a:srgbClr val="000066"/>
              </a:solidFill>
            </a:endParaRPr>
          </a:p>
        </p:txBody>
      </p:sp>
      <p:pic>
        <p:nvPicPr>
          <p:cNvPr id="8" name="Picture 3" descr="watkins rai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4812" y="5377128"/>
            <a:ext cx="1594188" cy="94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66800" y="6324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Irrigation of main parade field – prime opportunity for water reuse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VC-015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267200"/>
            <a:ext cx="1520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69342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006600"/>
                </a:solidFill>
              </a:rPr>
              <a:t>Achieve Net Zero Energy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6200" y="1285793"/>
            <a:ext cx="3581400" cy="54960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6661" tIns="48331" rIns="96661" bIns="48331">
            <a:spAutoFit/>
          </a:bodyPr>
          <a:lstStyle/>
          <a:p>
            <a:pPr algn="l" defTabSz="966788">
              <a:spcBef>
                <a:spcPts val="0"/>
              </a:spcBef>
            </a:pPr>
            <a:r>
              <a:rPr lang="en-US" sz="2000" b="1" dirty="0" smtClean="0">
                <a:solidFill>
                  <a:srgbClr val="000066"/>
                </a:solidFill>
              </a:rPr>
              <a:t>Energy </a:t>
            </a:r>
            <a:r>
              <a:rPr lang="en-US" sz="2000" b="1" dirty="0">
                <a:solidFill>
                  <a:srgbClr val="000066"/>
                </a:solidFill>
              </a:rPr>
              <a:t>Conservation </a:t>
            </a:r>
            <a:r>
              <a:rPr lang="en-US" sz="1600" b="1" i="1" dirty="0" smtClean="0">
                <a:solidFill>
                  <a:srgbClr val="000066"/>
                </a:solidFill>
              </a:rPr>
              <a:t>- reduce demand by &gt;30%</a:t>
            </a:r>
          </a:p>
          <a:p>
            <a:pPr algn="l" defTabSz="966788">
              <a:spcBef>
                <a:spcPts val="0"/>
              </a:spcBef>
            </a:pPr>
            <a:endParaRPr lang="en-US" sz="1400" b="1" dirty="0">
              <a:solidFill>
                <a:srgbClr val="000066"/>
              </a:solidFill>
            </a:endParaRPr>
          </a:p>
          <a:p>
            <a:pPr marL="0" lvl="1" algn="l" defTabSz="96678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1800" b="1" dirty="0" smtClean="0">
                <a:solidFill>
                  <a:srgbClr val="000066"/>
                </a:solidFill>
              </a:rPr>
              <a:t>Partnership with Bonneville Power Admin - </a:t>
            </a:r>
            <a:r>
              <a:rPr lang="en-US" sz="1800" b="1" dirty="0">
                <a:solidFill>
                  <a:srgbClr val="000066"/>
                </a:solidFill>
              </a:rPr>
              <a:t>Utility Energy Services Contract (UESC</a:t>
            </a:r>
            <a:r>
              <a:rPr lang="en-US" sz="1800" b="1" dirty="0" smtClean="0">
                <a:solidFill>
                  <a:srgbClr val="000066"/>
                </a:solidFill>
              </a:rPr>
              <a:t>)</a:t>
            </a:r>
          </a:p>
          <a:p>
            <a:pPr marL="457200" lvl="3" indent="-285750" algn="l" eaLnBrk="0" hangingPunct="0">
              <a:lnSpc>
                <a:spcPct val="105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800" b="1" dirty="0" smtClean="0">
              <a:solidFill>
                <a:srgbClr val="000066"/>
              </a:solidFill>
            </a:endParaRPr>
          </a:p>
          <a:p>
            <a:pPr marL="0" lvl="2" algn="l" eaLnBrk="0" hangingPunct="0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66"/>
                </a:solidFill>
              </a:rPr>
              <a:t> Energy audits identified energy saving opportunities</a:t>
            </a:r>
          </a:p>
          <a:p>
            <a:pPr marL="0" lvl="2" algn="l" eaLnBrk="0" hangingPunct="0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800" b="1" dirty="0" smtClean="0">
              <a:solidFill>
                <a:srgbClr val="000066"/>
              </a:solidFill>
            </a:endParaRPr>
          </a:p>
          <a:p>
            <a:pPr marL="0" lvl="2" algn="l" eaLnBrk="0" hangingPunct="0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66"/>
                </a:solidFill>
              </a:rPr>
              <a:t>$18M investment reaps $39M in improvements via rebates</a:t>
            </a:r>
          </a:p>
          <a:p>
            <a:pPr marL="457200" lvl="3" indent="-285750" algn="l" eaLnBrk="0" hangingPunct="0">
              <a:lnSpc>
                <a:spcPct val="105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800" b="1" dirty="0" smtClean="0">
              <a:solidFill>
                <a:srgbClr val="000066"/>
              </a:solidFill>
            </a:endParaRPr>
          </a:p>
          <a:p>
            <a:pPr marL="0" lvl="2" indent="-285750" algn="l" eaLnBrk="0" hangingPunct="0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66"/>
                </a:solidFill>
              </a:rPr>
              <a:t>Improve energy performance via MCA construction to LEED gold and platinum, or better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105400" y="1143000"/>
            <a:ext cx="3962400" cy="5686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6661" tIns="48331" rIns="96661" bIns="48331">
            <a:spAutoFit/>
          </a:bodyPr>
          <a:lstStyle/>
          <a:p>
            <a:pPr algn="l" defTabSz="966788">
              <a:spcBef>
                <a:spcPts val="0"/>
              </a:spcBef>
            </a:pP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000" b="1" dirty="0">
                <a:solidFill>
                  <a:srgbClr val="000066"/>
                </a:solidFill>
              </a:rPr>
              <a:t>Renewable </a:t>
            </a:r>
            <a:r>
              <a:rPr lang="en-US" sz="2000" b="1" dirty="0" smtClean="0">
                <a:solidFill>
                  <a:srgbClr val="000066"/>
                </a:solidFill>
              </a:rPr>
              <a:t>Energy </a:t>
            </a:r>
            <a:r>
              <a:rPr lang="en-US" sz="1600" b="1" dirty="0" smtClean="0">
                <a:solidFill>
                  <a:srgbClr val="000066"/>
                </a:solidFill>
              </a:rPr>
              <a:t>– </a:t>
            </a:r>
            <a:r>
              <a:rPr lang="en-US" sz="1600" b="1" i="1" dirty="0" smtClean="0">
                <a:solidFill>
                  <a:srgbClr val="000066"/>
                </a:solidFill>
              </a:rPr>
              <a:t>transition from fossil fuels and fulfill energy needs via </a:t>
            </a:r>
            <a:r>
              <a:rPr lang="en-US" sz="1600" b="1" i="1" dirty="0" err="1" smtClean="0">
                <a:solidFill>
                  <a:srgbClr val="000066"/>
                </a:solidFill>
              </a:rPr>
              <a:t>renewables</a:t>
            </a:r>
            <a:endParaRPr lang="en-US" sz="1600" b="1" i="1" dirty="0" smtClean="0">
              <a:solidFill>
                <a:srgbClr val="000066"/>
              </a:solidFill>
            </a:endParaRPr>
          </a:p>
          <a:p>
            <a:pPr algn="l" defTabSz="966788">
              <a:spcBef>
                <a:spcPts val="0"/>
              </a:spcBef>
            </a:pPr>
            <a:endParaRPr lang="en-US" sz="1600" b="1" dirty="0">
              <a:solidFill>
                <a:srgbClr val="000066"/>
              </a:solidFill>
            </a:endParaRPr>
          </a:p>
          <a:p>
            <a:pPr algn="l" defTabSz="966788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66"/>
                </a:solidFill>
              </a:rPr>
              <a:t> </a:t>
            </a:r>
            <a:r>
              <a:rPr lang="en-US" sz="1800" b="1" dirty="0" smtClean="0">
                <a:solidFill>
                  <a:srgbClr val="000066"/>
                </a:solidFill>
              </a:rPr>
              <a:t>Renewable Energy Sources</a:t>
            </a:r>
          </a:p>
          <a:p>
            <a:pPr lvl="1" algn="l" defTabSz="966788"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66"/>
                </a:solidFill>
              </a:rPr>
              <a:t> </a:t>
            </a:r>
            <a:r>
              <a:rPr lang="en-US" sz="1600" b="1" dirty="0" smtClean="0">
                <a:solidFill>
                  <a:srgbClr val="000066"/>
                </a:solidFill>
              </a:rPr>
              <a:t>JBLM potential – biomass and possibly others</a:t>
            </a:r>
          </a:p>
          <a:p>
            <a:pPr lvl="1" algn="l" defTabSz="966788">
              <a:spcBef>
                <a:spcPts val="0"/>
              </a:spcBef>
              <a:buFont typeface="Wingdings" pitchFamily="2" charset="2"/>
              <a:buChar char="Ø"/>
            </a:pPr>
            <a:endParaRPr lang="en-US" sz="1600" b="1" dirty="0" smtClean="0">
              <a:solidFill>
                <a:srgbClr val="000066"/>
              </a:solidFill>
            </a:endParaRPr>
          </a:p>
          <a:p>
            <a:pPr lvl="1" algn="l" defTabSz="966788">
              <a:spcBef>
                <a:spcPts val="0"/>
              </a:spcBef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0066"/>
                </a:solidFill>
              </a:rPr>
              <a:t> JBLM Yakima potential – solar and wind</a:t>
            </a:r>
          </a:p>
          <a:p>
            <a:pPr lvl="2" algn="l" defTabSz="966788">
              <a:spcBef>
                <a:spcPts val="0"/>
              </a:spcBef>
              <a:buFont typeface="Arial" pitchFamily="34" charset="0"/>
              <a:buChar char="•"/>
            </a:pPr>
            <a:endParaRPr lang="en-US" sz="1800" b="1" dirty="0" smtClean="0">
              <a:solidFill>
                <a:srgbClr val="000066"/>
              </a:solidFill>
            </a:endParaRPr>
          </a:p>
          <a:p>
            <a:pPr algn="l" defTabSz="966788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66"/>
                </a:solidFill>
              </a:rPr>
              <a:t> Innovative energy systems</a:t>
            </a:r>
          </a:p>
          <a:p>
            <a:pPr marL="742950" lvl="1" indent="-285750" algn="l" eaLnBrk="0" hangingPunct="0">
              <a:lnSpc>
                <a:spcPct val="10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0066"/>
                </a:solidFill>
              </a:rPr>
              <a:t>Solar wall – preheats air flow into maintenance building </a:t>
            </a:r>
          </a:p>
          <a:p>
            <a:pPr marL="742950" lvl="1" indent="-285750" algn="l" eaLnBrk="0" hangingPunct="0">
              <a:lnSpc>
                <a:spcPct val="105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1600" b="1" dirty="0" smtClean="0">
              <a:solidFill>
                <a:srgbClr val="000066"/>
              </a:solidFill>
            </a:endParaRPr>
          </a:p>
          <a:p>
            <a:pPr marL="742950" lvl="1" indent="-285750" algn="l" eaLnBrk="0" hangingPunct="0">
              <a:lnSpc>
                <a:spcPct val="10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0066"/>
                </a:solidFill>
              </a:rPr>
              <a:t>Wastewater treatment plant digester gas reformed into hydrogen and powering forklifts and a 37 foot shuttle bus</a:t>
            </a:r>
          </a:p>
        </p:txBody>
      </p:sp>
      <p:pic>
        <p:nvPicPr>
          <p:cNvPr id="6" name="Picture 5" descr="Wind Turb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590800"/>
            <a:ext cx="10410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008 09 28 0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5257800"/>
            <a:ext cx="172218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Photo of the sun striking photovoltaic panels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295400"/>
            <a:ext cx="99732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086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4200" b="1" dirty="0" smtClean="0">
                <a:solidFill>
                  <a:srgbClr val="006600"/>
                </a:solidFill>
              </a:rPr>
              <a:t>Other Team Activities</a:t>
            </a:r>
            <a:endParaRPr lang="en-US" sz="2800" b="1" dirty="0" smtClean="0">
              <a:solidFill>
                <a:srgbClr val="006600"/>
              </a:solidFill>
            </a:endParaRPr>
          </a:p>
        </p:txBody>
      </p:sp>
      <p:pic>
        <p:nvPicPr>
          <p:cNvPr id="17413" name="Picture 5" descr="Rideshar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447800"/>
            <a:ext cx="187234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52400" y="1219200"/>
            <a:ext cx="6400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FontTx/>
              <a:buChar char="•"/>
            </a:pPr>
            <a:r>
              <a:rPr lang="en-US" sz="2400" b="1" dirty="0" smtClean="0">
                <a:solidFill>
                  <a:srgbClr val="000066"/>
                </a:solidFill>
              </a:rPr>
              <a:t> Air Quality ~ Reduce Air Emissions by 85%</a:t>
            </a:r>
          </a:p>
          <a:p>
            <a:pPr marL="457200" lvl="2" algn="l" eaLnBrk="0" hangingPunct="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66"/>
                </a:solidFill>
              </a:rPr>
              <a:t> Alternate Fuels (E85, Biodiesel, CNG)</a:t>
            </a:r>
            <a:endParaRPr lang="en-US" sz="2000" b="1" dirty="0">
              <a:solidFill>
                <a:srgbClr val="000066"/>
              </a:solidFill>
            </a:endParaRPr>
          </a:p>
          <a:p>
            <a:pPr marL="457200" lvl="2" algn="l" eaLnBrk="0" hangingPunct="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66"/>
                </a:solidFill>
              </a:rPr>
              <a:t> Commute Trip Reduction program</a:t>
            </a:r>
          </a:p>
          <a:p>
            <a:pPr marL="457200" lvl="2" algn="l" eaLnBrk="0" hangingPunct="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66"/>
                </a:solidFill>
              </a:rPr>
              <a:t> Electric Vehicles</a:t>
            </a:r>
          </a:p>
          <a:p>
            <a:pPr algn="l" eaLnBrk="0" hangingPunct="0">
              <a:buFontTx/>
              <a:buChar char="•"/>
            </a:pPr>
            <a:endParaRPr lang="en-US" sz="2400" b="1" dirty="0">
              <a:solidFill>
                <a:srgbClr val="000066"/>
              </a:solidFill>
            </a:endParaRPr>
          </a:p>
          <a:p>
            <a:pPr algn="l" eaLnBrk="0" hangingPunct="0">
              <a:buFontTx/>
              <a:buChar char="•"/>
            </a:pPr>
            <a:r>
              <a:rPr lang="en-US" sz="2400" b="1" dirty="0" smtClean="0">
                <a:solidFill>
                  <a:srgbClr val="000066"/>
                </a:solidFill>
              </a:rPr>
              <a:t> Sustainable Community</a:t>
            </a:r>
          </a:p>
          <a:p>
            <a:pPr marL="457200" lvl="2" algn="l" eaLnBrk="0" hangingPunct="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66"/>
                </a:solidFill>
              </a:rPr>
              <a:t> Sustainable Master Plan</a:t>
            </a:r>
          </a:p>
          <a:p>
            <a:pPr marL="457200" lvl="2" algn="l" eaLnBrk="0" hangingPunct="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</a:rPr>
              <a:t>Walkable</a:t>
            </a:r>
            <a:r>
              <a:rPr lang="en-US" sz="2000" b="1" dirty="0" smtClean="0">
                <a:solidFill>
                  <a:srgbClr val="000066"/>
                </a:solidFill>
              </a:rPr>
              <a:t> neighborhoods, mixed use development, transportation options</a:t>
            </a:r>
          </a:p>
          <a:p>
            <a:pPr algn="l" eaLnBrk="0" hangingPunct="0">
              <a:buFontTx/>
              <a:buChar char="•"/>
            </a:pPr>
            <a:endParaRPr lang="en-US" sz="2800" b="1" dirty="0" smtClean="0">
              <a:solidFill>
                <a:srgbClr val="000066"/>
              </a:solidFill>
            </a:endParaRPr>
          </a:p>
          <a:p>
            <a:pPr algn="l" eaLnBrk="0" hangingPunct="0">
              <a:buFontTx/>
              <a:buChar char="•"/>
            </a:pPr>
            <a:r>
              <a:rPr lang="en-US" sz="2400" b="1" dirty="0" smtClean="0">
                <a:solidFill>
                  <a:srgbClr val="000066"/>
                </a:solidFill>
              </a:rPr>
              <a:t> Sustainable Training Lands</a:t>
            </a:r>
          </a:p>
          <a:p>
            <a:pPr marL="457200" lvl="2" algn="l" eaLnBrk="0" hangingPunct="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66"/>
                </a:solidFill>
              </a:rPr>
              <a:t> Army Compatible Use Buffer Program</a:t>
            </a:r>
          </a:p>
          <a:p>
            <a:pPr marL="457200" lvl="2" algn="l" eaLnBrk="0" hangingPunct="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66"/>
                </a:solidFill>
              </a:rPr>
              <a:t> Habitat preservation = training preservation</a:t>
            </a:r>
          </a:p>
        </p:txBody>
      </p:sp>
      <p:pic>
        <p:nvPicPr>
          <p:cNvPr id="13" name="Picture 6" descr="452387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267201"/>
            <a:ext cx="1828800" cy="142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DSC_01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5486400"/>
            <a:ext cx="1981200" cy="135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UC- Fort Lewis-Downtown_0004_Fina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0668" y="2362200"/>
            <a:ext cx="296333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4600" y="1524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</a:rPr>
              <a:t>Questions?</a:t>
            </a:r>
            <a:endParaRPr lang="en-US" sz="4400" b="1" dirty="0">
              <a:solidFill>
                <a:srgbClr val="006600"/>
              </a:solidFill>
            </a:endParaRPr>
          </a:p>
        </p:txBody>
      </p:sp>
      <p:sp>
        <p:nvSpPr>
          <p:cNvPr id="10" name="Text Box 143"/>
          <p:cNvSpPr txBox="1">
            <a:spLocks noChangeArrowheads="1"/>
          </p:cNvSpPr>
          <p:nvPr/>
        </p:nvSpPr>
        <p:spPr bwMode="auto">
          <a:xfrm>
            <a:off x="1371600" y="5305961"/>
            <a:ext cx="76200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b="1" dirty="0">
                <a:solidFill>
                  <a:srgbClr val="000066"/>
                </a:solidFill>
              </a:rPr>
              <a:t>Paul </a:t>
            </a:r>
            <a:r>
              <a:rPr lang="en-US" sz="2000" b="1" dirty="0" smtClean="0">
                <a:solidFill>
                  <a:srgbClr val="000066"/>
                </a:solidFill>
              </a:rPr>
              <a:t>Steucke</a:t>
            </a:r>
            <a:endParaRPr lang="en-US" sz="2000" b="1" dirty="0">
              <a:solidFill>
                <a:srgbClr val="000066"/>
              </a:solidFill>
            </a:endParaRPr>
          </a:p>
          <a:p>
            <a:pPr algn="r">
              <a:lnSpc>
                <a:spcPct val="80000"/>
              </a:lnSpc>
            </a:pP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en-US" sz="2000" b="1" dirty="0">
                <a:solidFill>
                  <a:srgbClr val="000066"/>
                </a:solidFill>
              </a:rPr>
              <a:t>Environmental Division</a:t>
            </a:r>
          </a:p>
          <a:p>
            <a:pPr algn="r">
              <a:lnSpc>
                <a:spcPct val="80000"/>
              </a:lnSpc>
            </a:pPr>
            <a:r>
              <a:rPr lang="en-US" sz="2000" b="1" dirty="0">
                <a:solidFill>
                  <a:srgbClr val="000066"/>
                </a:solidFill>
              </a:rPr>
              <a:t>Public Works, </a:t>
            </a:r>
            <a:r>
              <a:rPr lang="en-US" sz="2000" b="1" dirty="0" smtClean="0">
                <a:solidFill>
                  <a:srgbClr val="000066"/>
                </a:solidFill>
              </a:rPr>
              <a:t>JBLM, </a:t>
            </a:r>
            <a:r>
              <a:rPr lang="en-US" sz="2000" b="1" dirty="0">
                <a:solidFill>
                  <a:srgbClr val="000066"/>
                </a:solidFill>
              </a:rPr>
              <a:t>WA</a:t>
            </a:r>
          </a:p>
          <a:p>
            <a:pPr algn="r">
              <a:lnSpc>
                <a:spcPct val="80000"/>
              </a:lnSpc>
            </a:pPr>
            <a:r>
              <a:rPr lang="en-US" sz="2000" b="1" dirty="0">
                <a:solidFill>
                  <a:srgbClr val="000066"/>
                </a:solidFill>
              </a:rPr>
              <a:t>(253) </a:t>
            </a:r>
            <a:r>
              <a:rPr lang="en-US" sz="2000" b="1" dirty="0" smtClean="0">
                <a:solidFill>
                  <a:srgbClr val="000066"/>
                </a:solidFill>
              </a:rPr>
              <a:t>966-1760/6463</a:t>
            </a:r>
          </a:p>
          <a:p>
            <a:pPr algn="r">
              <a:lnSpc>
                <a:spcPct val="80000"/>
              </a:lnSpc>
            </a:pPr>
            <a:r>
              <a:rPr lang="en-US" sz="2000" b="1" dirty="0" smtClean="0">
                <a:solidFill>
                  <a:srgbClr val="000066"/>
                </a:solidFill>
              </a:rPr>
              <a:t> paul.steucke@us.army.mil</a:t>
            </a:r>
            <a:endParaRPr lang="en-US" sz="2000" b="1" dirty="0">
              <a:solidFill>
                <a:srgbClr val="000066"/>
              </a:solidFill>
            </a:endParaRPr>
          </a:p>
        </p:txBody>
      </p:sp>
      <p:sp>
        <p:nvSpPr>
          <p:cNvPr id="11" name="Text Box 234"/>
          <p:cNvSpPr txBox="1">
            <a:spLocks noChangeArrowheads="1"/>
          </p:cNvSpPr>
          <p:nvPr/>
        </p:nvSpPr>
        <p:spPr bwMode="auto">
          <a:xfrm>
            <a:off x="152400" y="4180582"/>
            <a:ext cx="37338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0066"/>
                </a:solidFill>
              </a:rPr>
              <a:t>“Argue for your limitations, and sure enough, they are yours”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000066"/>
                </a:solidFill>
              </a:rPr>
              <a:t>	-Richard Bach</a:t>
            </a:r>
            <a:endParaRPr lang="en-US" sz="16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36055" t="29473" r="34999" b="48421"/>
          <a:stretch>
            <a:fillRect/>
          </a:stretch>
        </p:blipFill>
        <p:spPr bwMode="auto">
          <a:xfrm>
            <a:off x="3200400" y="1295400"/>
            <a:ext cx="2895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5368" t="29473" r="64163" b="48421"/>
          <a:stretch>
            <a:fillRect/>
          </a:stretch>
        </p:blipFill>
        <p:spPr bwMode="auto">
          <a:xfrm>
            <a:off x="152400" y="1295400"/>
            <a:ext cx="3048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64783" t="29473" r="6053" b="48421"/>
          <a:stretch>
            <a:fillRect/>
          </a:stretch>
        </p:blipFill>
        <p:spPr bwMode="auto">
          <a:xfrm>
            <a:off x="6074228" y="1295400"/>
            <a:ext cx="291737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3011" name="Picture 3"/>
          <p:cNvPicPr>
            <a:picLocks noChangeAspect="1" noChangeArrowheads="1"/>
          </p:cNvPicPr>
          <p:nvPr/>
        </p:nvPicPr>
        <p:blipFill>
          <a:blip r:embed="rId2" cstate="print"/>
          <a:srcRect l="5368" t="29473" r="6053" b="48421"/>
          <a:stretch>
            <a:fillRect/>
          </a:stretch>
        </p:blipFill>
        <p:spPr bwMode="auto">
          <a:xfrm>
            <a:off x="152400" y="1295400"/>
            <a:ext cx="886097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2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6661" tIns="48331" rIns="96661" bIns="48331" numCol="1" anchor="t" anchorCtr="0" compatLnSpc="1">
        <a:prstTxWarp prst="textNoShape">
          <a:avLst/>
        </a:prstTxWarp>
        <a:spAutoFit/>
      </a:bodyPr>
      <a:lstStyle>
        <a:defPPr marL="0" marR="0" indent="0" algn="ctr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6661" tIns="48331" rIns="96661" bIns="48331" numCol="1" anchor="t" anchorCtr="0" compatLnSpc="1">
        <a:prstTxWarp prst="textNoShape">
          <a:avLst/>
        </a:prstTxWarp>
        <a:spAutoFit/>
      </a:bodyPr>
      <a:lstStyle>
        <a:defPPr marL="0" marR="0" indent="0" algn="ctr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man Old Style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24016</TotalTime>
  <Words>1061</Words>
  <Application>Microsoft Office PowerPoint</Application>
  <PresentationFormat>On-screen Show (4:3)</PresentationFormat>
  <Paragraphs>180</Paragraphs>
  <Slides>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Achieve Net Zero Water</vt:lpstr>
      <vt:lpstr>PowerPoint Presentation</vt:lpstr>
      <vt:lpstr>PowerPoint Presentation</vt:lpstr>
      <vt:lpstr>PowerPoint Presentation</vt:lpstr>
    </vt:vector>
  </TitlesOfParts>
  <Company>PW-ENRD Fort Lewis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2005</dc:title>
  <dc:creator>Terry Austin</dc:creator>
  <cp:lastModifiedBy>J. Thomas Ranken</cp:lastModifiedBy>
  <cp:revision>1103</cp:revision>
  <cp:lastPrinted>2003-01-17T23:33:46Z</cp:lastPrinted>
  <dcterms:created xsi:type="dcterms:W3CDTF">2000-03-10T01:37:54Z</dcterms:created>
  <dcterms:modified xsi:type="dcterms:W3CDTF">2011-12-15T00:55:18Z</dcterms:modified>
</cp:coreProperties>
</file>