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9"/>
  </p:notesMasterIdLst>
  <p:handoutMasterIdLst>
    <p:handoutMasterId r:id="rId30"/>
  </p:handoutMasterIdLst>
  <p:sldIdLst>
    <p:sldId id="280" r:id="rId3"/>
    <p:sldId id="367" r:id="rId4"/>
    <p:sldId id="359" r:id="rId5"/>
    <p:sldId id="380" r:id="rId6"/>
    <p:sldId id="299" r:id="rId7"/>
    <p:sldId id="356" r:id="rId8"/>
    <p:sldId id="278" r:id="rId9"/>
    <p:sldId id="288" r:id="rId10"/>
    <p:sldId id="395" r:id="rId11"/>
    <p:sldId id="389" r:id="rId12"/>
    <p:sldId id="369" r:id="rId13"/>
    <p:sldId id="284" r:id="rId14"/>
    <p:sldId id="386" r:id="rId15"/>
    <p:sldId id="372" r:id="rId16"/>
    <p:sldId id="373" r:id="rId17"/>
    <p:sldId id="383" r:id="rId18"/>
    <p:sldId id="374" r:id="rId19"/>
    <p:sldId id="382" r:id="rId20"/>
    <p:sldId id="390" r:id="rId21"/>
    <p:sldId id="375" r:id="rId22"/>
    <p:sldId id="391" r:id="rId23"/>
    <p:sldId id="377" r:id="rId24"/>
    <p:sldId id="353" r:id="rId25"/>
    <p:sldId id="393" r:id="rId26"/>
    <p:sldId id="387" r:id="rId27"/>
    <p:sldId id="39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B20"/>
    <a:srgbClr val="FFC000"/>
    <a:srgbClr val="EF8025"/>
    <a:srgbClr val="63F927"/>
    <a:srgbClr val="CC3300"/>
    <a:srgbClr val="1B3EAF"/>
    <a:srgbClr val="1CA6DF"/>
    <a:srgbClr val="0393B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3CC68B-5C53-4D46-85D8-E85023815EEF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127492-1B42-4487-A40E-EC029C5D9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3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4750A-5371-49AE-80ED-94011ACE7794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77EBF6-D027-4CE8-981C-BC99D1D87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7EBF6-D027-4CE8-981C-BC99D1D874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A979F8-32C2-4D96-B661-692FE31297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0" hangingPunct="0"/>
            <a:fld id="{2636F7DE-2186-4CC7-8C0E-329D04A9CBBF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 eaLnBrk="0" hangingPunct="0"/>
              <a:t>2</a:t>
            </a:fld>
            <a:endParaRPr lang="en-US" sz="12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B42F07-881D-4EC0-91DB-AA1BC543B5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0" hangingPunct="0"/>
            <a:fld id="{D243A3C6-1629-476B-9918-2FCCAA0691C6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 eaLnBrk="0" hangingPunct="0"/>
              <a:t>3</a:t>
            </a:fld>
            <a:endParaRPr lang="en-US" sz="12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 lot of green jobs are building &amp; trades jobs, simply redirected toward sustainable ends.  Some examples of building trades jobs that can play a major role in the green economy: sheet metal workers, machinists, roofers, insulators, HVAC installers, electricians, electrical engineers, construction equipment operators, etc.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We cannot let clean energy and the most important needs of our planet remain the hood ornament for an economy dominated</a:t>
            </a:r>
            <a:r>
              <a:rPr lang="en-US" baseline="0" dirty="0" smtClean="0"/>
              <a:t> by oil and coal.</a:t>
            </a: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0B9DB6-119F-4A32-A754-96745B958A28}" type="slidenum">
              <a:rPr lang="en-US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Hansen first scientist to warn of effects of greenhouse gases/global</a:t>
            </a:r>
            <a:r>
              <a:rPr lang="en-US" baseline="0" dirty="0" smtClean="0"/>
              <a:t> warming over two decades ago.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A3FB10-814B-4965-B643-CDF3AF4F59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7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oil</a:t>
            </a:r>
            <a:r>
              <a:rPr lang="en-US" baseline="0" dirty="0" smtClean="0"/>
              <a:t> sands development is only economic when oil prices stay above $70/</a:t>
            </a:r>
            <a:r>
              <a:rPr lang="en-US" baseline="0" dirty="0" err="1" smtClean="0"/>
              <a:t>bbl</a:t>
            </a:r>
            <a:r>
              <a:rPr lang="en-US" baseline="0" dirty="0" smtClean="0"/>
              <a:t> :  (The Canadian Energy Research Institute (CERI); St. Louis Fed)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7EBF6-D027-4CE8-981C-BC99D1D874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7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7EBF6-D027-4CE8-981C-BC99D1D874C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388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28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C6AB-4D8C-4280-A2DE-12C1415F540C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2E3E-CBD6-4985-BF3D-E5FF0D080663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109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EA10-294A-4D08-A8F2-B8767E268E61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D95D-5331-4905-9E36-55161B3991D2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94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C0AF-A1F1-43C2-A8B2-8D08D90265BE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FA031-A0C3-4BE8-A094-0520EFCB8052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26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3DA1-58DE-44A4-BDDD-090D73583186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F726-2C77-4DC2-9625-483F41519DDF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C19D-ADF1-4C96-85F6-08674AE0FCBC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B38C-A142-4A95-9330-D380EF0D79F6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642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390C-F795-4E0D-BCA8-C594A2DAEFC7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25A2-EEE7-48C1-81C9-216580E05EEA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66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F426-F715-4DEF-A67D-E4988A36C7C6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3" y="635635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14B3-1493-4630-B556-F4CD2B47B920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75" y="6324600"/>
            <a:ext cx="167303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44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DABAF-0928-40CB-9202-10CE3B5698B0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79C-9969-46FE-9892-A39313C9119B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512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170A-2412-4230-8C1B-9C3A7439FDD3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54E7-F616-4321-95C8-34CDE0F6AD81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88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BBC4E-59E8-4939-82B2-E5C94CE9A69A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ABDF-634B-4E98-9156-7E65D8574011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95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47953-DB5F-48B6-8F3C-3606F7F44EC4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6541-A48C-4223-AFD5-B7D1F4AEB7DE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92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100F-34A9-4320-BD27-63A532131B7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5E914-9AA5-4B67-92AE-2DCCE948B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3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059">
              <a:defRPr/>
            </a:pPr>
            <a:fld id="{C30A6060-FE09-496E-B25B-C5A65325D327}" type="datetimeFigureOut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 defTabSz="457059">
                <a:defRPr/>
              </a:pPr>
              <a:t>5/4/2012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059"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059">
              <a:defRPr/>
            </a:pPr>
            <a:fld id="{99BF80B3-8D52-4AA5-9A06-B6E5C27313F4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 defTabSz="457059"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867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059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59"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16"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74"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31" algn="ctr" defTabSz="45705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3" indent="-342793" algn="l" defTabSz="45705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45705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45705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daily.sightline.org/2011/11/16/coal-exports-are-bigger-threat-than-tar-sands-pipeline/screenhunter_01-nov-16-14-29/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_cmyk_tag_horz_whit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09800"/>
            <a:ext cx="3932720" cy="7894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657600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Keystone XL and Fossil Fuel Infrastructure </a:t>
            </a:r>
          </a:p>
          <a:p>
            <a:pPr algn="ctr"/>
            <a:r>
              <a:rPr lang="en-US" sz="2800" b="1" dirty="0"/>
              <a:t>Washington Clean Technology Alliance </a:t>
            </a:r>
            <a:r>
              <a:rPr lang="en-US" sz="2800" b="1" dirty="0" smtClean="0"/>
              <a:t>-- </a:t>
            </a:r>
            <a:r>
              <a:rPr lang="en-US" sz="2800" b="1" dirty="0"/>
              <a:t>May 3, 2012</a:t>
            </a:r>
          </a:p>
          <a:p>
            <a:endParaRPr lang="en-US" sz="2800" dirty="0"/>
          </a:p>
        </p:txBody>
      </p:sp>
      <p:pic>
        <p:nvPicPr>
          <p:cNvPr id="9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4">
            <a:off x="312068" y="322109"/>
            <a:ext cx="668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3000" y="5791200"/>
            <a:ext cx="7078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Ross Macfarlane, Senior Advisor, Business Partnerships </a:t>
            </a:r>
          </a:p>
          <a:p>
            <a:r>
              <a:rPr lang="en-US" sz="2400" dirty="0" smtClean="0">
                <a:solidFill>
                  <a:srgbClr val="F48B20"/>
                </a:solidFill>
              </a:rPr>
              <a:t>ross@climatesolutions.org</a:t>
            </a:r>
            <a:r>
              <a:rPr lang="en-US" sz="2400" dirty="0" smtClean="0">
                <a:solidFill>
                  <a:srgbClr val="FFC000"/>
                </a:solidFill>
              </a:rPr>
              <a:t>; 206-913-9800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Tar Sands GHG Intensity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 descr="TS vs Conventional GHG instensit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6995135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0752" y="6163270"/>
            <a:ext cx="9091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“Upstream greenhouse gas (GHG) emissions from Canadian oil sands </a:t>
            </a:r>
            <a:r>
              <a:rPr lang="en-US" dirty="0" smtClean="0"/>
              <a:t>as a </a:t>
            </a:r>
            <a:r>
              <a:rPr lang="en-US" dirty="0"/>
              <a:t>feedstock for </a:t>
            </a:r>
            <a:endParaRPr lang="en-US" dirty="0" smtClean="0"/>
          </a:p>
          <a:p>
            <a:r>
              <a:rPr lang="en-US" dirty="0" smtClean="0"/>
              <a:t>European refineries”, Adam Brandt, Stanford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59149-FC29-46FD-8C2A-D4D33B50B27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100" name="Rectangle 2"/>
          <p:cNvSpPr>
            <a:spLocks/>
          </p:cNvSpPr>
          <p:nvPr/>
        </p:nvSpPr>
        <p:spPr bwMode="auto">
          <a:xfrm>
            <a:off x="419695" y="98226"/>
            <a:ext cx="4945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Alberta Tar Sand Production</a:t>
            </a:r>
          </a:p>
        </p:txBody>
      </p:sp>
      <p:sp>
        <p:nvSpPr>
          <p:cNvPr id="4101" name="Rectangle 3"/>
          <p:cNvSpPr>
            <a:spLocks/>
          </p:cNvSpPr>
          <p:nvPr/>
        </p:nvSpPr>
        <p:spPr bwMode="auto">
          <a:xfrm>
            <a:off x="304800" y="1066800"/>
            <a:ext cx="8527852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25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r>
              <a:rPr lang="en-US" sz="25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• </a:t>
            </a:r>
            <a:r>
              <a:rPr lang="en-US" sz="25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Tar sands production is </a:t>
            </a:r>
            <a:r>
              <a:rPr lang="en-US" sz="2500" b="1" dirty="0">
                <a:latin typeface="Calibri Italic" charset="0"/>
                <a:cs typeface="Calibri Italic" charset="0"/>
                <a:sym typeface="Calibri Italic" charset="0"/>
              </a:rPr>
              <a:t>more</a:t>
            </a:r>
            <a:r>
              <a:rPr lang="en-US" sz="25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 CO2 intensive than conventional drilling, and CO2 intensity has increased over the past six years</a:t>
            </a:r>
          </a:p>
          <a:p>
            <a:pPr algn="l"/>
            <a:endParaRPr lang="en-US" sz="25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r>
              <a:rPr lang="en-US" sz="25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• </a:t>
            </a:r>
            <a:r>
              <a:rPr lang="en-US" sz="2500" dirty="0">
                <a:latin typeface="Calibri" pitchFamily="34" charset="0"/>
                <a:cs typeface="Calibri" pitchFamily="34" charset="0"/>
                <a:sym typeface="Calibri" pitchFamily="34" charset="0"/>
              </a:rPr>
              <a:t>CO2 emissions from disturbed peat bogs is only now being accounted for, and the effect is massive</a:t>
            </a:r>
          </a:p>
          <a:p>
            <a:pPr algn="l"/>
            <a:endParaRPr lang="en-US" sz="2500" dirty="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r>
              <a:rPr lang="en-US" sz="25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• </a:t>
            </a:r>
            <a:r>
              <a:rPr lang="en-US" sz="2500" dirty="0">
                <a:latin typeface="Calibri" pitchFamily="34" charset="0"/>
                <a:cs typeface="Calibri" pitchFamily="34" charset="0"/>
                <a:sym typeface="Calibri" pitchFamily="34" charset="0"/>
              </a:rPr>
              <a:t>“The </a:t>
            </a:r>
            <a:r>
              <a:rPr lang="en-US" sz="25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very weak regulatory environment for greenhouse gas management in Albert and Canada </a:t>
            </a:r>
            <a:r>
              <a:rPr lang="en-US" sz="2500" dirty="0">
                <a:latin typeface="Calibri" pitchFamily="34" charset="0"/>
                <a:cs typeface="Calibri" pitchFamily="34" charset="0"/>
                <a:sym typeface="Calibri" pitchFamily="34" charset="0"/>
              </a:rPr>
              <a:t>does not require substantial improvements in greenhouse gas emissions” - Simon Dyer, Pembina Institute</a:t>
            </a:r>
          </a:p>
        </p:txBody>
      </p:sp>
    </p:spTree>
    <p:extLst>
      <p:ext uri="{BB962C8B-B14F-4D97-AF65-F5344CB8AC3E}">
        <p14:creationId xmlns:p14="http://schemas.microsoft.com/office/powerpoint/2010/main" val="26520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ily.sightline.org/wp-content/uploads/2011/11/ScreenHunter_01-Nov.-16-14.29-563x416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533"/>
            <a:ext cx="8005403" cy="59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336268"/>
            <a:ext cx="26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</a:t>
            </a:r>
            <a:r>
              <a:rPr lang="en-US" b="1" i="1" dirty="0" smtClean="0"/>
              <a:t> </a:t>
            </a:r>
            <a:r>
              <a:rPr lang="en-US" i="1" dirty="0" smtClean="0"/>
              <a:t>Sightline</a:t>
            </a:r>
            <a:r>
              <a:rPr lang="en-US" b="1" i="1" dirty="0" smtClean="0"/>
              <a:t> </a:t>
            </a:r>
            <a:r>
              <a:rPr lang="en-US" i="1" dirty="0" smtClean="0"/>
              <a:t>Institute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67475"/>
            <a:ext cx="2133600" cy="365125"/>
          </a:xfrm>
        </p:spPr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Tar Sands Pipeline Boom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51341"/>
            <a:ext cx="8001000" cy="60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E90A0-41B2-49DE-8224-56C7F71A8FEF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172" name="Rectangle 2"/>
          <p:cNvSpPr>
            <a:spLocks/>
          </p:cNvSpPr>
          <p:nvPr/>
        </p:nvSpPr>
        <p:spPr bwMode="auto">
          <a:xfrm>
            <a:off x="223242" y="366117"/>
            <a:ext cx="7982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KXL Will Have No Impact on Domestic  Prices</a:t>
            </a:r>
            <a:endParaRPr lang="en-US" sz="3400" dirty="0">
              <a:solidFill>
                <a:srgbClr val="FFC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173" name="Rectangle 3"/>
          <p:cNvSpPr>
            <a:spLocks/>
          </p:cNvSpPr>
          <p:nvPr/>
        </p:nvSpPr>
        <p:spPr bwMode="auto">
          <a:xfrm>
            <a:off x="446485" y="1000125"/>
            <a:ext cx="8251031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• </a:t>
            </a:r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Global Oil Market. </a:t>
            </a:r>
            <a:r>
              <a:rPr lang="en-US" sz="25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</a:t>
            </a:r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ncreased North American Oil Production has had no effect on oil prices</a:t>
            </a:r>
          </a:p>
          <a:p>
            <a:pPr algn="l"/>
            <a:endParaRPr lang="en-US" sz="25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• Tar sands oil is very </a:t>
            </a:r>
          </a:p>
          <a:p>
            <a:pPr algn="l"/>
            <a:r>
              <a:rPr lang="en-US" sz="25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</a:t>
            </a:r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xpensive to produce</a:t>
            </a:r>
          </a:p>
          <a:p>
            <a:pPr algn="l"/>
            <a:endParaRPr lang="en-US" sz="25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$70/</a:t>
            </a:r>
            <a:r>
              <a:rPr lang="en-US" sz="25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bbl</a:t>
            </a:r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profitability</a:t>
            </a:r>
          </a:p>
          <a:p>
            <a:pPr algn="l"/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threshold</a:t>
            </a:r>
          </a:p>
          <a:p>
            <a:pPr algn="l"/>
            <a:endParaRPr lang="en-US" sz="25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Increased “crack spread”</a:t>
            </a:r>
          </a:p>
          <a:p>
            <a:pPr algn="l"/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More expensive and </a:t>
            </a:r>
          </a:p>
          <a:p>
            <a:pPr algn="l"/>
            <a:r>
              <a:rPr lang="en-US" sz="25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</a:t>
            </a:r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hallenging to refine for </a:t>
            </a:r>
          </a:p>
          <a:p>
            <a:pPr algn="l"/>
            <a:r>
              <a:rPr lang="en-US" sz="25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aviation</a:t>
            </a:r>
          </a:p>
          <a:p>
            <a:pPr algn="l"/>
            <a:endParaRPr lang="en-US" sz="25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endParaRPr lang="en-US" sz="2500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607719" cy="441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0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F29E9-B364-4EA9-8723-223A2CE52A8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22" y="253380"/>
            <a:ext cx="6706195" cy="50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3"/>
          <p:cNvSpPr>
            <a:spLocks/>
          </p:cNvSpPr>
          <p:nvPr/>
        </p:nvSpPr>
        <p:spPr bwMode="auto">
          <a:xfrm>
            <a:off x="1066800" y="5562600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• Midwest gas prices are depressed due to surplus buildup in Cushing, OK</a:t>
            </a:r>
          </a:p>
          <a:p>
            <a:r>
              <a:rPr lang="en-US" sz="20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• More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pipelines to </a:t>
            </a:r>
            <a:r>
              <a:rPr lang="en-US" sz="20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export markets and coastal centers</a:t>
            </a:r>
          </a:p>
          <a:p>
            <a:pPr algn="l"/>
            <a:r>
              <a:rPr lang="en-US" sz="20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may </a:t>
            </a:r>
            <a:r>
              <a:rPr lang="en-US" sz="2000" b="1" dirty="0">
                <a:latin typeface="Calibri Italic" charset="0"/>
                <a:cs typeface="Calibri Italic" charset="0"/>
                <a:sym typeface="Calibri Italic" charset="0"/>
              </a:rPr>
              <a:t>increase</a:t>
            </a:r>
            <a:r>
              <a:rPr lang="en-US" sz="20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local prices</a:t>
            </a:r>
            <a:endParaRPr lang="en-US" sz="2000" b="1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Keystone XL Will Have No Impact on Domestic Gas Prices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"</a:t>
            </a:r>
            <a:r>
              <a:rPr lang="en-US" b="1" dirty="0"/>
              <a:t>Canadian oil in the U.S. trades at quite a </a:t>
            </a:r>
            <a:r>
              <a:rPr lang="en-US" b="1" dirty="0" smtClean="0"/>
              <a:t>discount </a:t>
            </a:r>
            <a:r>
              <a:rPr lang="en-US" dirty="0" smtClean="0"/>
              <a:t>… From </a:t>
            </a:r>
            <a:r>
              <a:rPr lang="en-US" dirty="0"/>
              <a:t>a Canadian perspective, it doesn't maximize the return. </a:t>
            </a:r>
            <a:r>
              <a:rPr lang="en-US" b="1" dirty="0"/>
              <a:t>That's why Keystone is so important</a:t>
            </a:r>
            <a:r>
              <a:rPr lang="en-US" dirty="0" smtClean="0"/>
              <a:t>.” Kevin Lynch, BMO Financial.</a:t>
            </a:r>
          </a:p>
          <a:p>
            <a:endParaRPr lang="en-US" dirty="0" smtClean="0"/>
          </a:p>
          <a:p>
            <a:r>
              <a:rPr lang="en-US" dirty="0"/>
              <a:t>"</a:t>
            </a:r>
            <a:r>
              <a:rPr lang="en-US" b="1" dirty="0"/>
              <a:t>Unless we get increased market access</a:t>
            </a:r>
            <a:r>
              <a:rPr lang="en-US" dirty="0"/>
              <a:t>, like with Keystone XL, </a:t>
            </a:r>
            <a:r>
              <a:rPr lang="en-US" b="1" dirty="0"/>
              <a:t>we're going to be stuck</a:t>
            </a:r>
            <a:r>
              <a:rPr lang="en-US" dirty="0"/>
              <a:t>," </a:t>
            </a:r>
            <a:r>
              <a:rPr lang="en-US" dirty="0" smtClean="0"/>
              <a:t>Ralph Glass, AJM Petroleum Consultants.</a:t>
            </a:r>
          </a:p>
          <a:p>
            <a:endParaRPr lang="en-US" dirty="0"/>
          </a:p>
          <a:p>
            <a:r>
              <a:rPr lang="en-US" b="1" dirty="0" smtClean="0"/>
              <a:t>Producers want </a:t>
            </a:r>
            <a:r>
              <a:rPr lang="en-US" dirty="0" smtClean="0"/>
              <a:t>to get oil to where they can get highest prices – </a:t>
            </a:r>
            <a:r>
              <a:rPr lang="en-US" b="1" dirty="0" smtClean="0"/>
              <a:t>export markets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4875E-B4EA-4E9E-B265-1E643A63A56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220" name="Rectangle 2"/>
          <p:cNvSpPr>
            <a:spLocks/>
          </p:cNvSpPr>
          <p:nvPr/>
        </p:nvSpPr>
        <p:spPr bwMode="auto">
          <a:xfrm>
            <a:off x="360961" y="293823"/>
            <a:ext cx="865628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Myth: </a:t>
            </a:r>
            <a:r>
              <a:rPr lang="en-US" sz="4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KXL </a:t>
            </a:r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Will Be Major Job Creator </a:t>
            </a:r>
          </a:p>
          <a:p>
            <a:pPr algn="l"/>
            <a:endParaRPr lang="en-US" sz="4400" b="1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221" name="Rectangle 3"/>
          <p:cNvSpPr>
            <a:spLocks/>
          </p:cNvSpPr>
          <p:nvPr/>
        </p:nvSpPr>
        <p:spPr bwMode="auto">
          <a:xfrm>
            <a:off x="549175" y="1664048"/>
            <a:ext cx="7902773" cy="31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5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• </a:t>
            </a: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Independent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Cornell study estimates 2,500–4,650 temporary jobs</a:t>
            </a:r>
          </a:p>
          <a:p>
            <a:pPr algn="l"/>
            <a:endParaRPr lang="en-US" sz="3600" b="1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• 500-1,400 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permanent jobs, mostly </a:t>
            </a: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non-local</a:t>
            </a:r>
          </a:p>
          <a:p>
            <a:pPr algn="l"/>
            <a:endParaRPr lang="en-US" sz="3600" b="1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endParaRPr lang="en-US" sz="250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endParaRPr lang="en-US" sz="250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endParaRPr lang="en-US" sz="250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4875E-B4EA-4E9E-B265-1E643A63A56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220" name="Rectangle 2"/>
          <p:cNvSpPr>
            <a:spLocks/>
          </p:cNvSpPr>
          <p:nvPr/>
        </p:nvSpPr>
        <p:spPr bwMode="auto">
          <a:xfrm>
            <a:off x="360961" y="293823"/>
            <a:ext cx="865628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Myth: </a:t>
            </a:r>
            <a:r>
              <a:rPr lang="en-US" sz="44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KXL </a:t>
            </a:r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Will Be Major Job Creator </a:t>
            </a:r>
          </a:p>
          <a:p>
            <a:pPr algn="l"/>
            <a:endParaRPr lang="en-US" sz="4400" b="1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221" name="Rectangle 3"/>
          <p:cNvSpPr>
            <a:spLocks/>
          </p:cNvSpPr>
          <p:nvPr/>
        </p:nvSpPr>
        <p:spPr bwMode="auto">
          <a:xfrm>
            <a:off x="549175" y="1664048"/>
            <a:ext cx="7902773" cy="31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•   Fossil Fuel Job Claims in Context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Between 2005 – 2010, ExxonMobil, Chevron, Shell and BP: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Made $546 Billion in profits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Slashed US workforce by 11,000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40% of payroll is minimum wage at gas stations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endParaRPr lang="en-US" sz="320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endParaRPr lang="en-US" sz="320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Local impacts are not so local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90600"/>
            <a:ext cx="2658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Extraction: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6012" y="266700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• 12bbls of water per </a:t>
            </a:r>
            <a:r>
              <a:rPr lang="en-US" sz="2800" dirty="0" err="1" smtClean="0"/>
              <a:t>bbl</a:t>
            </a:r>
            <a:r>
              <a:rPr lang="en-US" sz="2800" dirty="0" smtClean="0"/>
              <a:t> of oil</a:t>
            </a:r>
          </a:p>
          <a:p>
            <a:r>
              <a:rPr lang="en-US" sz="2800" dirty="0" smtClean="0"/>
              <a:t>• Massive tailings ponds</a:t>
            </a:r>
          </a:p>
          <a:p>
            <a:r>
              <a:rPr lang="en-US" sz="2800" dirty="0" smtClean="0"/>
              <a:t>• Boreal forest destruction</a:t>
            </a:r>
            <a:endParaRPr lang="en-US" sz="28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pPr>
              <a:defRPr/>
            </a:pPr>
            <a:fld id="{A86B8FCE-CA7F-4662-AB66-F8BAEB8594D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Climate Solutions Mission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Accelerate</a:t>
            </a:r>
            <a:r>
              <a:rPr lang="en-US" sz="2400" b="1" dirty="0" smtClean="0"/>
              <a:t> </a:t>
            </a:r>
            <a:r>
              <a:rPr lang="en-US" sz="2400" b="1" i="1" dirty="0">
                <a:solidFill>
                  <a:srgbClr val="FBBE1D"/>
                </a:solidFill>
              </a:rPr>
              <a:t>practical</a:t>
            </a:r>
            <a:r>
              <a:rPr lang="en-US" sz="2400" b="1" dirty="0">
                <a:solidFill>
                  <a:srgbClr val="FBBE1D"/>
                </a:solidFill>
              </a:rPr>
              <a:t>, </a:t>
            </a:r>
            <a:r>
              <a:rPr lang="en-US" sz="2400" b="1" i="1" dirty="0">
                <a:solidFill>
                  <a:srgbClr val="FBBE1D"/>
                </a:solidFill>
              </a:rPr>
              <a:t>profitable</a:t>
            </a:r>
            <a:r>
              <a:rPr lang="en-US" sz="2400" b="1" dirty="0">
                <a:solidFill>
                  <a:srgbClr val="FBBE1D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solutions to global warming by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lvl="1">
              <a:buClr>
                <a:srgbClr val="00B700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/>
              <a:t>Galvanizing </a:t>
            </a:r>
            <a:r>
              <a:rPr lang="en-US" sz="2400" b="1" dirty="0" smtClean="0"/>
              <a:t>leadership</a:t>
            </a:r>
            <a:endParaRPr lang="en-US" sz="2400" b="1" dirty="0"/>
          </a:p>
          <a:p>
            <a:pPr lvl="1">
              <a:buClr>
                <a:srgbClr val="00B700"/>
              </a:buClr>
              <a:buFont typeface="Wingdings" pitchFamily="2" charset="2"/>
              <a:buChar char="ü"/>
            </a:pPr>
            <a:r>
              <a:rPr lang="en-US" sz="2400" b="1" dirty="0"/>
              <a:t> Growing investment</a:t>
            </a:r>
          </a:p>
          <a:p>
            <a:pPr lvl="1">
              <a:buClr>
                <a:srgbClr val="00B700"/>
              </a:buClr>
              <a:buFont typeface="Wingdings" pitchFamily="2" charset="2"/>
              <a:buChar char="ü"/>
            </a:pPr>
            <a:r>
              <a:rPr lang="en-US" sz="2400" b="1" dirty="0"/>
              <a:t> Bridging </a:t>
            </a:r>
            <a:r>
              <a:rPr lang="en-US" sz="2400" b="1" dirty="0" smtClean="0"/>
              <a:t>divides</a:t>
            </a:r>
          </a:p>
          <a:p>
            <a:pPr lvl="1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BBE1D"/>
                </a:solidFill>
              </a:rPr>
              <a:t>Make </a:t>
            </a:r>
            <a:r>
              <a:rPr lang="en-US" b="1" dirty="0">
                <a:solidFill>
                  <a:srgbClr val="FBBE1D"/>
                </a:solidFill>
              </a:rPr>
              <a:t>the Northwest a national and world leader </a:t>
            </a:r>
            <a:r>
              <a:rPr lang="en-US" b="1" dirty="0" smtClean="0">
                <a:solidFill>
                  <a:srgbClr val="FBBE1D"/>
                </a:solidFill>
              </a:rPr>
              <a:t>in the </a:t>
            </a:r>
            <a:r>
              <a:rPr lang="en-US" b="1" dirty="0">
                <a:solidFill>
                  <a:srgbClr val="FBBE1D"/>
                </a:solidFill>
              </a:rPr>
              <a:t>clean energy economy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sz="1400" dirty="0" smtClean="0"/>
          </a:p>
        </p:txBody>
      </p:sp>
      <p:pic>
        <p:nvPicPr>
          <p:cNvPr id="5" name="Picture 4" descr="New Energy Citie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6276" y="342900"/>
            <a:ext cx="993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29200"/>
            <a:ext cx="33445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645E1-D611-4D65-9BD3-5DE38B3C11E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0244" name="Rectangle 2"/>
          <p:cNvSpPr>
            <a:spLocks/>
          </p:cNvSpPr>
          <p:nvPr/>
        </p:nvSpPr>
        <p:spPr bwMode="auto">
          <a:xfrm>
            <a:off x="814602" y="76200"/>
            <a:ext cx="27681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Pipeline Spills:</a:t>
            </a:r>
            <a:endParaRPr lang="en-US" sz="3600" b="1" dirty="0">
              <a:solidFill>
                <a:srgbClr val="FFC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245" name="Rectangle 3"/>
          <p:cNvSpPr>
            <a:spLocks/>
          </p:cNvSpPr>
          <p:nvPr/>
        </p:nvSpPr>
        <p:spPr bwMode="auto">
          <a:xfrm>
            <a:off x="228600" y="609600"/>
            <a:ext cx="501548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500" dirty="0">
                <a:latin typeface="Calibri" pitchFamily="34" charset="0"/>
                <a:cs typeface="Calibri" pitchFamily="34" charset="0"/>
                <a:sym typeface="Calibri" pitchFamily="34" charset="0"/>
              </a:rPr>
              <a:t>•Tar sands crude is like “sand paper</a:t>
            </a:r>
            <a:r>
              <a:rPr lang="en-US" sz="25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”</a:t>
            </a:r>
            <a:endParaRPr lang="en-US" sz="2500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algn="l"/>
            <a:r>
              <a:rPr lang="en-US" sz="2500" dirty="0">
                <a:latin typeface="Calibri" pitchFamily="34" charset="0"/>
                <a:cs typeface="Calibri" pitchFamily="34" charset="0"/>
                <a:sym typeface="Calibri" pitchFamily="34" charset="0"/>
              </a:rPr>
              <a:t>•First Keystone pipeline spilled 14 </a:t>
            </a:r>
          </a:p>
          <a:p>
            <a:pPr algn="l"/>
            <a:r>
              <a:rPr lang="en-US" sz="2500" dirty="0">
                <a:latin typeface="Calibri" pitchFamily="34" charset="0"/>
                <a:cs typeface="Calibri" pitchFamily="34" charset="0"/>
                <a:sym typeface="Calibri" pitchFamily="34" charset="0"/>
              </a:rPr>
              <a:t>times in first year </a:t>
            </a:r>
            <a:r>
              <a:rPr lang="en-US" sz="25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alone</a:t>
            </a:r>
          </a:p>
          <a:p>
            <a:pPr algn="l"/>
            <a:r>
              <a:rPr lang="en-US" sz="25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• 2010 Enbridge Kalamazoo River spill:</a:t>
            </a:r>
          </a:p>
          <a:p>
            <a:pPr algn="l"/>
            <a:r>
              <a:rPr lang="en-US" sz="25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	• 840,000 gal; $700m </a:t>
            </a:r>
          </a:p>
          <a:p>
            <a:pPr algn="l"/>
            <a:endParaRPr lang="en-US" sz="2500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598664" cy="539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5195515" cy="346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3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715000" cy="11731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Export tanker spills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3436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• Increased tanker trips in </a:t>
            </a:r>
          </a:p>
          <a:p>
            <a:r>
              <a:rPr lang="en-US" sz="2400" dirty="0" smtClean="0"/>
              <a:t>Gulf of Mexico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6647" y="1143000"/>
            <a:ext cx="245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KXL =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219200"/>
            <a:ext cx="5181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Kinder Morgan/Northern Gateway =</a:t>
            </a:r>
          </a:p>
          <a:p>
            <a:r>
              <a:rPr lang="en-US" sz="2400" dirty="0" smtClean="0"/>
              <a:t>• Increased traffic in the Douglas Channel, </a:t>
            </a:r>
            <a:r>
              <a:rPr lang="en-US" sz="2400" dirty="0" err="1" smtClean="0"/>
              <a:t>Kitimat</a:t>
            </a:r>
            <a:r>
              <a:rPr lang="en-US" sz="2400" dirty="0" smtClean="0"/>
              <a:t>, BC</a:t>
            </a:r>
          </a:p>
          <a:p>
            <a:r>
              <a:rPr lang="en-US" sz="2400" dirty="0" smtClean="0"/>
              <a:t>• Strait of Juan de Fuca, Vancouver, BC</a:t>
            </a:r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38450"/>
            <a:ext cx="5105400" cy="382905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pPr>
              <a:defRPr/>
            </a:pPr>
            <a:fld id="{A86B8FCE-CA7F-4662-AB66-F8BAEB8594D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B8FCE-CA7F-4662-AB66-F8BAEB8594D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18" y="1068403"/>
            <a:ext cx="6096000" cy="48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/>
          </p:cNvSpPr>
          <p:nvPr/>
        </p:nvSpPr>
        <p:spPr bwMode="auto">
          <a:xfrm>
            <a:off x="642938" y="232172"/>
            <a:ext cx="42401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Ogallala Aquifer at risk</a:t>
            </a:r>
            <a:endParaRPr lang="en-US" sz="3600" dirty="0">
              <a:solidFill>
                <a:srgbClr val="FFC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60480"/>
            <a:ext cx="3124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Lifeblood of Midwest farming and communities </a:t>
            </a:r>
          </a:p>
          <a:p>
            <a:endParaRPr lang="en-US" sz="2400" dirty="0" smtClean="0"/>
          </a:p>
          <a:p>
            <a:r>
              <a:rPr lang="en-US" sz="2400" dirty="0" smtClean="0"/>
              <a:t>• Increased importance with Climate Change</a:t>
            </a:r>
          </a:p>
          <a:p>
            <a:endParaRPr lang="en-US" sz="2400" dirty="0" smtClean="0"/>
          </a:p>
          <a:p>
            <a:r>
              <a:rPr lang="en-US" sz="2400" dirty="0" smtClean="0"/>
              <a:t>• The Ogallala Aquifer is </a:t>
            </a:r>
            <a:r>
              <a:rPr lang="en-US" sz="2400" i="1" dirty="0" smtClean="0"/>
              <a:t>NOT</a:t>
            </a:r>
            <a:r>
              <a:rPr lang="en-US" sz="2400" dirty="0" smtClean="0"/>
              <a:t> a NIMBY issue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Even revised route proposal affects portions of Ogallala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3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106363"/>
            <a:ext cx="8078788" cy="14287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“You are Just NIMBY Opponents”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NIMBY – “Not in my backyard”</a:t>
            </a:r>
          </a:p>
          <a:p>
            <a:pPr lvl="1"/>
            <a:r>
              <a:rPr lang="en-US" sz="4000" dirty="0" smtClean="0"/>
              <a:t>BANANA – “Build absolutely nothing anywhere near anybody.”</a:t>
            </a:r>
          </a:p>
          <a:p>
            <a:r>
              <a:rPr lang="en-US" sz="4400" dirty="0" smtClean="0"/>
              <a:t>PIMBY for clean energy and sustainable development – “Please in my backyard”</a:t>
            </a:r>
          </a:p>
          <a:p>
            <a:r>
              <a:rPr lang="en-US" sz="4400" dirty="0" smtClean="0"/>
              <a:t>NOPE for massive fossil fuel infrastructure – “Not on Planet Earth”</a:t>
            </a:r>
          </a:p>
          <a:p>
            <a:pPr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pPr>
              <a:defRPr/>
            </a:pPr>
            <a:fld id="{A86B8FCE-CA7F-4662-AB66-F8BAEB8594D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Choosing a Clean Energy Future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 descr="Clean Energy Future Carto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794500" cy="4305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pPr>
              <a:defRPr/>
            </a:pPr>
            <a:fld id="{A86B8FCE-CA7F-4662-AB66-F8BAEB8594D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So You Say </a:t>
            </a:r>
            <a:r>
              <a:rPr lang="en-US" smtClean="0">
                <a:solidFill>
                  <a:srgbClr val="FFC000"/>
                </a:solidFill>
              </a:rPr>
              <a:t>You Want A </a:t>
            </a:r>
            <a:r>
              <a:rPr lang="en-US" dirty="0" smtClean="0">
                <a:solidFill>
                  <a:srgbClr val="FFC000"/>
                </a:solidFill>
              </a:rPr>
              <a:t>Revolution?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5746242" cy="4097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28800"/>
            <a:ext cx="6553200" cy="362610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pPr>
              <a:defRPr/>
            </a:pPr>
            <a:fld id="{A86B8FCE-CA7F-4662-AB66-F8BAEB8594D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_cmyk_tag_horz_whit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09800"/>
            <a:ext cx="3932720" cy="7894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657600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Keystone XL and Fossil Fuel Infrastructure </a:t>
            </a:r>
          </a:p>
          <a:p>
            <a:pPr algn="ctr"/>
            <a:r>
              <a:rPr lang="en-US" sz="2800" b="1" dirty="0"/>
              <a:t>Washington Clean Technology Alliance </a:t>
            </a:r>
            <a:r>
              <a:rPr lang="en-US" sz="2800" b="1" dirty="0" smtClean="0"/>
              <a:t> --  </a:t>
            </a:r>
            <a:r>
              <a:rPr lang="en-US" sz="2800" b="1" dirty="0"/>
              <a:t>May 3, 2012</a:t>
            </a:r>
          </a:p>
          <a:p>
            <a:endParaRPr lang="en-US" sz="2800" dirty="0"/>
          </a:p>
        </p:txBody>
      </p:sp>
      <p:pic>
        <p:nvPicPr>
          <p:cNvPr id="9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4">
            <a:off x="312068" y="322109"/>
            <a:ext cx="668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3000" y="5791200"/>
            <a:ext cx="7078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Ross Macfarlane, Senior Advisor, Business Partnerships </a:t>
            </a:r>
          </a:p>
          <a:p>
            <a:r>
              <a:rPr lang="en-US" sz="2400" dirty="0" smtClean="0">
                <a:solidFill>
                  <a:srgbClr val="F48B20"/>
                </a:solidFill>
              </a:rPr>
              <a:t>ross@climatesolutions.org</a:t>
            </a:r>
            <a:r>
              <a:rPr lang="en-US" sz="2400" dirty="0" smtClean="0">
                <a:solidFill>
                  <a:srgbClr val="FFC000"/>
                </a:solidFill>
              </a:rPr>
              <a:t>; 206-913-9800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0663"/>
            <a:ext cx="7550150" cy="960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</a:rPr>
              <a:t>Clean Energy = Real Productivity </a:t>
            </a:r>
          </a:p>
        </p:txBody>
      </p:sp>
      <p:pic>
        <p:nvPicPr>
          <p:cNvPr id="30723" name="Picture 3" descr="cr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38575"/>
            <a:ext cx="31242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amm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657600"/>
            <a:ext cx="1752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1165225"/>
            <a:ext cx="8915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Clean Energy is about:</a:t>
            </a:r>
          </a:p>
          <a:p>
            <a:pPr lvl="1">
              <a:spcBef>
                <a:spcPct val="5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 “Building Things Right” – it’s exportable</a:t>
            </a:r>
          </a:p>
          <a:p>
            <a:pPr lvl="1">
              <a:spcBef>
                <a:spcPct val="5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  Excellence in clean, efficient energy,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building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lvl="1">
              <a:spcBef>
                <a:spcPct val="500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  Creating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lasting 21</a:t>
            </a:r>
            <a:r>
              <a:rPr lang="en-US" sz="2400" b="1" baseline="30000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st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 century businesses and sustainable clean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          energy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jobs</a:t>
            </a:r>
          </a:p>
        </p:txBody>
      </p:sp>
      <p:pic>
        <p:nvPicPr>
          <p:cNvPr id="30726" name="Picture 6" descr="greenjob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838575"/>
            <a:ext cx="25908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67475"/>
            <a:ext cx="2133600" cy="365125"/>
          </a:xfrm>
        </p:spPr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78364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41" y="330203"/>
            <a:ext cx="7158037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6975" y="135255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533399" y="1548611"/>
            <a:ext cx="8311055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i="1" dirty="0">
                <a:solidFill>
                  <a:srgbClr val="FFFFFF"/>
                </a:solidFill>
              </a:rPr>
              <a:t>“Our global climate is nearing tipping points. Changes are beginning to appear, and there is a potential for explosive changes with effects that would be irreversible – if we do not rapidly slow fossil fuel emissions over the next few decades.”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459" name="Picture 5" descr="Jim%20Han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1"/>
          <a:stretch>
            <a:fillRect/>
          </a:stretch>
        </p:blipFill>
        <p:spPr bwMode="auto">
          <a:xfrm>
            <a:off x="533400" y="3886200"/>
            <a:ext cx="27082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429000" y="4343400"/>
            <a:ext cx="502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Dr. James Hansen, Director, NASA’s Goddard Institute of Space Studies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6269" y="3429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</a:rPr>
              <a:t>Global Climate Imperative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67475"/>
            <a:ext cx="2133600" cy="365125"/>
          </a:xfrm>
        </p:spPr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7200" y="3048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defTabSz="457059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0B700"/>
              </a:buClr>
              <a:buNone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rPr>
              <a:t>Global Climate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</a:rPr>
              <a:t> Imperative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  <a:p>
            <a:pPr>
              <a:spcBef>
                <a:spcPts val="1200"/>
              </a:spcBef>
              <a:buClr>
                <a:srgbClr val="00B700"/>
              </a:buClr>
            </a:pPr>
            <a:r>
              <a:rPr lang="en-US" sz="3600" b="1" dirty="0" smtClean="0">
                <a:solidFill>
                  <a:srgbClr val="FFFFFF"/>
                </a:solidFill>
              </a:rPr>
              <a:t>To stabilize climate </a:t>
            </a:r>
            <a:r>
              <a:rPr lang="en-US" sz="3600" b="1" i="1" dirty="0">
                <a:solidFill>
                  <a:srgbClr val="FFFFFF"/>
                </a:solidFill>
              </a:rPr>
              <a:t>“the principal requirement is that coal emissions must be phased out by 2030 and </a:t>
            </a:r>
            <a:r>
              <a:rPr lang="en-US" sz="3600" b="1" i="1" dirty="0">
                <a:solidFill>
                  <a:srgbClr val="FFC000"/>
                </a:solidFill>
              </a:rPr>
              <a:t>unconventional fossil fuels, such as tar sands, must be left in the ground</a:t>
            </a:r>
            <a:r>
              <a:rPr lang="en-US" sz="3600" b="1" i="1" dirty="0">
                <a:solidFill>
                  <a:srgbClr val="FFFFFF"/>
                </a:solidFill>
              </a:rPr>
              <a:t>.”</a:t>
            </a:r>
          </a:p>
          <a:p>
            <a:pPr marL="0" indent="0">
              <a:spcBef>
                <a:spcPts val="1200"/>
              </a:spcBef>
              <a:buClr>
                <a:srgbClr val="00B700"/>
              </a:buClr>
              <a:buNone/>
            </a:pP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Keystone XL -- “Essentially game over for the climate”</a:t>
            </a:r>
          </a:p>
          <a:p>
            <a:pPr marL="0" indent="0">
              <a:spcBef>
                <a:spcPts val="1200"/>
              </a:spcBef>
              <a:buClr>
                <a:srgbClr val="00B700"/>
              </a:buClr>
              <a:buNone/>
            </a:pPr>
            <a:r>
              <a:rPr lang="en-US" sz="2800" baseline="0" dirty="0">
                <a:solidFill>
                  <a:sysClr val="window" lastClr="FFFFFF"/>
                </a:solidFill>
                <a:latin typeface="Calibri"/>
              </a:rPr>
              <a:t>	</a:t>
            </a:r>
            <a:r>
              <a:rPr lang="en-US" sz="2800" baseline="0" dirty="0" smtClean="0">
                <a:solidFill>
                  <a:sysClr val="window" lastClr="FFFFFF"/>
                </a:solidFill>
                <a:latin typeface="Calibri"/>
              </a:rPr>
              <a:t>	</a:t>
            </a:r>
            <a:r>
              <a:rPr lang="en-US" sz="2400" baseline="0" dirty="0" smtClean="0">
                <a:solidFill>
                  <a:sysClr val="window" lastClr="FFFFFF"/>
                </a:solidFill>
                <a:latin typeface="Calibri"/>
              </a:rPr>
              <a:t>- Dr. James Hansen,</a:t>
            </a:r>
            <a:r>
              <a:rPr lang="en-US" sz="2400" dirty="0" smtClean="0">
                <a:solidFill>
                  <a:sysClr val="window" lastClr="FFFFFF"/>
                </a:solidFill>
                <a:latin typeface="Calibri"/>
              </a:rPr>
              <a:t> NASA Goddard Institute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67475"/>
            <a:ext cx="2133600" cy="365125"/>
          </a:xfrm>
        </p:spPr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817429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marL="685800" indent="-6858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IEA:  Transition in next 5 years or “lose forever” the chance to avoid dangerous climate change.</a:t>
            </a:r>
          </a:p>
          <a:p>
            <a:pPr marL="685800" indent="-6858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i="1" dirty="0" smtClean="0"/>
              <a:t>The</a:t>
            </a:r>
            <a:r>
              <a:rPr lang="en-US" sz="3200" i="1" dirty="0" smtClean="0"/>
              <a:t> make or break issue</a:t>
            </a:r>
            <a:r>
              <a:rPr lang="en-US" sz="3200" dirty="0" smtClean="0"/>
              <a:t>:  energy infrastructure investment in growing economies.  </a:t>
            </a:r>
            <a:endParaRPr lang="en-US" sz="3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67475"/>
            <a:ext cx="2133600" cy="365125"/>
          </a:xfrm>
        </p:spPr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381000"/>
            <a:ext cx="6220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Climate and economic “lock-in”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3344418"/>
            <a:ext cx="5168900" cy="29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817429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Finite investment dollars for energy – fossil fuel or clean energy</a:t>
            </a:r>
            <a:r>
              <a:rPr lang="en-US" sz="32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Clearly we need to make a long transition – it will take many years to win climate game, but we can lose it quickly</a:t>
            </a:r>
            <a:endParaRPr lang="en-US" sz="32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67475"/>
            <a:ext cx="2133600" cy="365125"/>
          </a:xfrm>
        </p:spPr>
        <p:txBody>
          <a:bodyPr/>
          <a:lstStyle/>
          <a:p>
            <a:pPr>
              <a:defRPr/>
            </a:pPr>
            <a:fld id="{3FD51C87-A697-454D-A992-A56924AA251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381000"/>
            <a:ext cx="6220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Climate and economic “lock-in”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3344418"/>
            <a:ext cx="5168900" cy="29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6315</TotalTime>
  <Words>1026</Words>
  <Application>Microsoft Office PowerPoint</Application>
  <PresentationFormat>On-screen Show (4:3)</PresentationFormat>
  <Paragraphs>151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Climate Solutions Mission</vt:lpstr>
      <vt:lpstr>Clean Energy = Real Productivity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 Sands GHG Intensity</vt:lpstr>
      <vt:lpstr>PowerPoint Presentation</vt:lpstr>
      <vt:lpstr>PowerPoint Presentation</vt:lpstr>
      <vt:lpstr>Tar Sands Pipeline Boom</vt:lpstr>
      <vt:lpstr>PowerPoint Presentation</vt:lpstr>
      <vt:lpstr>PowerPoint Presentation</vt:lpstr>
      <vt:lpstr>Keystone XL Will Have No Impact on Domestic Gas Prices</vt:lpstr>
      <vt:lpstr>PowerPoint Presentation</vt:lpstr>
      <vt:lpstr>PowerPoint Presentation</vt:lpstr>
      <vt:lpstr>Local impacts are not so local</vt:lpstr>
      <vt:lpstr>PowerPoint Presentation</vt:lpstr>
      <vt:lpstr>Export tanker spills</vt:lpstr>
      <vt:lpstr>PowerPoint Presentation</vt:lpstr>
      <vt:lpstr>“You are Just NIMBY Opponents”</vt:lpstr>
      <vt:lpstr>Choosing a Clean Energy Future</vt:lpstr>
      <vt:lpstr>So You Say You Want A Revolution?</vt:lpstr>
      <vt:lpstr>PowerPoint Presentation</vt:lpstr>
    </vt:vector>
  </TitlesOfParts>
  <Company>HP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Malakoff</dc:creator>
  <cp:lastModifiedBy>J. Thomas Ranken</cp:lastModifiedBy>
  <cp:revision>261</cp:revision>
  <cp:lastPrinted>2012-05-03T01:09:29Z</cp:lastPrinted>
  <dcterms:created xsi:type="dcterms:W3CDTF">2011-04-14T23:59:02Z</dcterms:created>
  <dcterms:modified xsi:type="dcterms:W3CDTF">2012-05-04T17:36:49Z</dcterms:modified>
</cp:coreProperties>
</file>