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49" r:id="rId2"/>
    <p:sldMasterId id="2147483655" r:id="rId3"/>
    <p:sldMasterId id="2147483653" r:id="rId4"/>
    <p:sldMasterId id="2147483654" r:id="rId5"/>
    <p:sldMasterId id="2147483650" r:id="rId6"/>
    <p:sldMasterId id="2147483656" r:id="rId7"/>
    <p:sldMasterId id="2147483652" r:id="rId8"/>
  </p:sldMasterIdLst>
  <p:notesMasterIdLst>
    <p:notesMasterId r:id="rId27"/>
  </p:notesMasterIdLst>
  <p:handoutMasterIdLst>
    <p:handoutMasterId r:id="rId28"/>
  </p:handoutMasterIdLst>
  <p:sldIdLst>
    <p:sldId id="345" r:id="rId9"/>
    <p:sldId id="461" r:id="rId10"/>
    <p:sldId id="425" r:id="rId11"/>
    <p:sldId id="438" r:id="rId12"/>
    <p:sldId id="439" r:id="rId13"/>
    <p:sldId id="441" r:id="rId14"/>
    <p:sldId id="440" r:id="rId15"/>
    <p:sldId id="443" r:id="rId16"/>
    <p:sldId id="343" r:id="rId17"/>
    <p:sldId id="396" r:id="rId18"/>
    <p:sldId id="404" r:id="rId19"/>
    <p:sldId id="462" r:id="rId20"/>
    <p:sldId id="409" r:id="rId21"/>
    <p:sldId id="411" r:id="rId22"/>
    <p:sldId id="463" r:id="rId23"/>
    <p:sldId id="464" r:id="rId24"/>
    <p:sldId id="451" r:id="rId25"/>
    <p:sldId id="455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763"/>
    <a:srgbClr val="0B4C87"/>
    <a:srgbClr val="B09750"/>
    <a:srgbClr val="B1D7F9"/>
    <a:srgbClr val="D8EBFC"/>
    <a:srgbClr val="51A5F1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24" autoAdjust="0"/>
  </p:normalViewPr>
  <p:slideViewPr>
    <p:cSldViewPr snapToGrid="0">
      <p:cViewPr>
        <p:scale>
          <a:sx n="110" d="100"/>
          <a:sy n="110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350" y="-78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bainbridge\Desktop\Copy%20of%20GDP%20-%20Greg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bainbridge\Documents\KFH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Edmonton GDP Forecast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322000312874804E-2"/>
          <c:y val="0.1677231786819865"/>
          <c:w val="0.73201734716935218"/>
          <c:h val="0.70023254040267879"/>
        </c:manualLayout>
      </c:layout>
      <c:lineChart>
        <c:grouping val="standard"/>
        <c:varyColors val="0"/>
        <c:ser>
          <c:idx val="0"/>
          <c:order val="0"/>
          <c:tx>
            <c:strRef>
              <c:f>Annual!$A$10</c:f>
              <c:strCache>
                <c:ptCount val="1"/>
                <c:pt idx="0">
                  <c:v>Edmonton - GDP</c:v>
                </c:pt>
              </c:strCache>
            </c:strRef>
          </c:tx>
          <c:marker>
            <c:symbol val="none"/>
          </c:marker>
          <c:cat>
            <c:numRef>
              <c:f>Annual!$B$9:$Q$9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Annual!$B$10:$Q$10</c:f>
              <c:numCache>
                <c:formatCode>0.00%</c:formatCode>
                <c:ptCount val="16"/>
                <c:pt idx="1">
                  <c:v>2.8862332971022919E-2</c:v>
                </c:pt>
                <c:pt idx="2">
                  <c:v>2.0421256274559818E-2</c:v>
                </c:pt>
                <c:pt idx="3">
                  <c:v>2.605430638922912E-2</c:v>
                </c:pt>
                <c:pt idx="4">
                  <c:v>5.2898215323983866E-2</c:v>
                </c:pt>
                <c:pt idx="5">
                  <c:v>5.7117949194980699E-2</c:v>
                </c:pt>
                <c:pt idx="6">
                  <c:v>6.7204565767803981E-2</c:v>
                </c:pt>
                <c:pt idx="7">
                  <c:v>3.1107705458558899E-2</c:v>
                </c:pt>
                <c:pt idx="8">
                  <c:v>2.4629762954902379E-2</c:v>
                </c:pt>
                <c:pt idx="9">
                  <c:v>-4.0095394363810377E-2</c:v>
                </c:pt>
                <c:pt idx="10">
                  <c:v>4.0892316198884338E-2</c:v>
                </c:pt>
                <c:pt idx="11">
                  <c:v>6.274710801532879E-2</c:v>
                </c:pt>
                <c:pt idx="12">
                  <c:v>4.637993423288278E-2</c:v>
                </c:pt>
                <c:pt idx="13">
                  <c:v>3.5284547257692367E-2</c:v>
                </c:pt>
                <c:pt idx="14">
                  <c:v>3.6035938997552419E-2</c:v>
                </c:pt>
                <c:pt idx="15">
                  <c:v>3.5076576767729684E-2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06048"/>
        <c:axId val="95372416"/>
      </c:lineChart>
      <c:catAx>
        <c:axId val="8230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95372416"/>
        <c:crosses val="autoZero"/>
        <c:auto val="1"/>
        <c:lblAlgn val="ctr"/>
        <c:lblOffset val="100"/>
        <c:noMultiLvlLbl val="0"/>
      </c:catAx>
      <c:valAx>
        <c:axId val="95372416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8230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79197302323969"/>
          <c:y val="0.47786159963537489"/>
          <c:w val="0.17779301593923269"/>
          <c:h val="0.155786379995913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CA" sz="1800"/>
              <a:t>Edmonton Net Migration</a:t>
            </a:r>
          </a:p>
        </c:rich>
      </c:tx>
      <c:layout>
        <c:manualLayout>
          <c:xMode val="edge"/>
          <c:yMode val="edge"/>
          <c:x val="0.31228325970317139"/>
          <c:y val="4.591726170421284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526586653411332"/>
          <c:y val="0.16943117822711956"/>
          <c:w val="0.68451777269754199"/>
          <c:h val="0.68859460461193978"/>
        </c:manualLayout>
      </c:layout>
      <c:lineChart>
        <c:grouping val="standard"/>
        <c:varyColors val="0"/>
        <c:ser>
          <c:idx val="0"/>
          <c:order val="0"/>
          <c:tx>
            <c:strRef>
              <c:f>Annual!$A$3</c:f>
              <c:strCache>
                <c:ptCount val="1"/>
                <c:pt idx="0">
                  <c:v>Total cumulative migration</c:v>
                </c:pt>
              </c:strCache>
            </c:strRef>
          </c:tx>
          <c:marker>
            <c:symbol val="none"/>
          </c:marker>
          <c:cat>
            <c:strRef>
              <c:f>Annual!$B$2:$N$2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2012 - F</c:v>
                </c:pt>
              </c:strCache>
            </c:strRef>
          </c:cat>
          <c:val>
            <c:numRef>
              <c:f>Annual!$B$3:$N$3</c:f>
              <c:numCache>
                <c:formatCode>#,##0</c:formatCode>
                <c:ptCount val="13"/>
                <c:pt idx="0">
                  <c:v>8416</c:v>
                </c:pt>
                <c:pt idx="1">
                  <c:v>16543</c:v>
                </c:pt>
                <c:pt idx="2">
                  <c:v>29066</c:v>
                </c:pt>
                <c:pt idx="3">
                  <c:v>34908</c:v>
                </c:pt>
                <c:pt idx="4">
                  <c:v>40815</c:v>
                </c:pt>
                <c:pt idx="5">
                  <c:v>54952</c:v>
                </c:pt>
                <c:pt idx="6">
                  <c:v>76769.000050000002</c:v>
                </c:pt>
                <c:pt idx="7">
                  <c:v>97062.000050000002</c:v>
                </c:pt>
                <c:pt idx="8">
                  <c:v>113528.00005</c:v>
                </c:pt>
                <c:pt idx="9">
                  <c:v>133824.00005</c:v>
                </c:pt>
                <c:pt idx="10">
                  <c:v>143534.00005</c:v>
                </c:pt>
                <c:pt idx="11">
                  <c:v>155595.00005</c:v>
                </c:pt>
                <c:pt idx="12">
                  <c:v>172657.59663749998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Annual!$A$4</c:f>
              <c:strCache>
                <c:ptCount val="1"/>
                <c:pt idx="0">
                  <c:v>Yearly change in Migration</c:v>
                </c:pt>
              </c:strCache>
            </c:strRef>
          </c:tx>
          <c:marker>
            <c:symbol val="none"/>
          </c:marker>
          <c:cat>
            <c:strRef>
              <c:f>Annual!$B$2:$N$2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2012 - F</c:v>
                </c:pt>
              </c:strCache>
            </c:strRef>
          </c:cat>
          <c:val>
            <c:numRef>
              <c:f>Annual!$B$4:$N$4</c:f>
              <c:numCache>
                <c:formatCode>#,##0</c:formatCode>
                <c:ptCount val="13"/>
                <c:pt idx="0">
                  <c:v>8416</c:v>
                </c:pt>
                <c:pt idx="1">
                  <c:v>8127</c:v>
                </c:pt>
                <c:pt idx="2">
                  <c:v>12523</c:v>
                </c:pt>
                <c:pt idx="3">
                  <c:v>5842</c:v>
                </c:pt>
                <c:pt idx="4">
                  <c:v>5907</c:v>
                </c:pt>
                <c:pt idx="5">
                  <c:v>14137</c:v>
                </c:pt>
                <c:pt idx="6">
                  <c:v>21817.000050000002</c:v>
                </c:pt>
                <c:pt idx="7">
                  <c:v>20293</c:v>
                </c:pt>
                <c:pt idx="8">
                  <c:v>16466</c:v>
                </c:pt>
                <c:pt idx="9">
                  <c:v>20296</c:v>
                </c:pt>
                <c:pt idx="10">
                  <c:v>9710</c:v>
                </c:pt>
                <c:pt idx="11">
                  <c:v>12061</c:v>
                </c:pt>
                <c:pt idx="12">
                  <c:v>17062.596587499997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13312"/>
        <c:axId val="95374720"/>
      </c:lineChart>
      <c:catAx>
        <c:axId val="43213312"/>
        <c:scaling>
          <c:orientation val="minMax"/>
        </c:scaling>
        <c:delete val="0"/>
        <c:axPos val="b"/>
        <c:majorTickMark val="out"/>
        <c:minorTickMark val="none"/>
        <c:tickLblPos val="low"/>
        <c:crossAx val="95374720"/>
        <c:crosses val="autoZero"/>
        <c:auto val="1"/>
        <c:lblAlgn val="ctr"/>
        <c:lblOffset val="100"/>
        <c:noMultiLvlLbl val="0"/>
      </c:catAx>
      <c:valAx>
        <c:axId val="953747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321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27594468334751"/>
          <c:y val="0.40569574530341818"/>
          <c:w val="0.18861485406585382"/>
          <c:h val="0.409629248951671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A172DA2-4413-4C06-ADE9-686BF61E3C31}" type="datetimeFigureOut">
              <a:rPr lang="en-CA"/>
              <a:pPr>
                <a:defRPr/>
              </a:pPr>
              <a:t>02/10/2012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0C7892-AA27-402C-B9D5-30686E5618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34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08BA6F-B42C-4C8C-A779-CF32660BCB68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D044F7-3149-4620-B51D-7CEE59BEF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92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30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62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57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005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54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36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99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6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77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146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04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5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768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08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54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7806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57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351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59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456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041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26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83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067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06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30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623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2294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442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86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923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060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22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351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739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682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341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923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205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3214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325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251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8834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541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344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097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193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517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39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00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513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6149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703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9718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44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35342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886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771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701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7199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462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780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7398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705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3013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0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12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3506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263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5331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6332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106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0622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972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0080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0798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80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866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342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076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426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123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88219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4021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2375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2860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035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1347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666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68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Straight Connector 6"/>
          <p:cNvCxnSpPr>
            <a:cxnSpLocks noChangeShapeType="1"/>
          </p:cNvCxnSpPr>
          <p:nvPr/>
        </p:nvCxnSpPr>
        <p:spPr bwMode="auto">
          <a:xfrm>
            <a:off x="5943600" y="381000"/>
            <a:ext cx="32004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itle 1"/>
          <p:cNvSpPr txBox="1">
            <a:spLocks/>
          </p:cNvSpPr>
          <p:nvPr/>
        </p:nvSpPr>
        <p:spPr bwMode="auto">
          <a:xfrm>
            <a:off x="1447800" y="1524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smtClean="0">
                <a:solidFill>
                  <a:srgbClr val="91C6F7"/>
                </a:solidFill>
              </a:rPr>
              <a:t>EDMONTON ECONOMIC DEVELOPMENT CORPORATION</a:t>
            </a:r>
          </a:p>
        </p:txBody>
      </p:sp>
      <p:cxnSp>
        <p:nvCxnSpPr>
          <p:cNvPr id="1028" name="Straight Connector 13"/>
          <p:cNvCxnSpPr>
            <a:cxnSpLocks noChangeShapeType="1"/>
          </p:cNvCxnSpPr>
          <p:nvPr/>
        </p:nvCxnSpPr>
        <p:spPr bwMode="auto">
          <a:xfrm>
            <a:off x="0" y="379413"/>
            <a:ext cx="838200" cy="1587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57919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6865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1" name="Picture 7" descr="EEDC_logo_col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11509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83763"/>
          </a:solidFill>
          <a:ln w="9525" algn="ctr">
            <a:solidFill>
              <a:srgbClr val="2F2F9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03F64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196975"/>
            <a:ext cx="9144000" cy="76200"/>
          </a:xfrm>
          <a:prstGeom prst="rect">
            <a:avLst/>
          </a:prstGeom>
          <a:solidFill>
            <a:srgbClr val="A17B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4" name="Picture 12" descr="arrow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921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3" descr="EEDC_logo-whi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282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3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6"/>
          <p:cNvCxnSpPr>
            <a:cxnSpLocks noChangeShapeType="1"/>
          </p:cNvCxnSpPr>
          <p:nvPr/>
        </p:nvCxnSpPr>
        <p:spPr bwMode="auto">
          <a:xfrm>
            <a:off x="5943600" y="381000"/>
            <a:ext cx="32004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" name="Title 1"/>
          <p:cNvSpPr txBox="1">
            <a:spLocks/>
          </p:cNvSpPr>
          <p:nvPr/>
        </p:nvSpPr>
        <p:spPr bwMode="auto">
          <a:xfrm>
            <a:off x="1447800" y="1524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smtClean="0">
                <a:solidFill>
                  <a:srgbClr val="91C6F7"/>
                </a:solidFill>
              </a:rPr>
              <a:t>EDMONTON ECONOMIC DEVELOPMENT CORPORATION</a:t>
            </a:r>
          </a:p>
        </p:txBody>
      </p:sp>
      <p:cxnSp>
        <p:nvCxnSpPr>
          <p:cNvPr id="2052" name="Straight Connector 13"/>
          <p:cNvCxnSpPr>
            <a:cxnSpLocks noChangeShapeType="1"/>
          </p:cNvCxnSpPr>
          <p:nvPr/>
        </p:nvCxnSpPr>
        <p:spPr bwMode="auto">
          <a:xfrm>
            <a:off x="0" y="379413"/>
            <a:ext cx="838200" cy="1587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57919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4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6865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5" name="Picture 10" descr="EEDC_logo-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282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arrow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921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3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6"/>
          <p:cNvCxnSpPr>
            <a:cxnSpLocks noChangeShapeType="1"/>
          </p:cNvCxnSpPr>
          <p:nvPr/>
        </p:nvCxnSpPr>
        <p:spPr bwMode="auto">
          <a:xfrm>
            <a:off x="5943600" y="381000"/>
            <a:ext cx="32004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Title 1"/>
          <p:cNvSpPr txBox="1">
            <a:spLocks/>
          </p:cNvSpPr>
          <p:nvPr/>
        </p:nvSpPr>
        <p:spPr bwMode="auto">
          <a:xfrm>
            <a:off x="1447800" y="1524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smtClean="0">
                <a:solidFill>
                  <a:srgbClr val="91C6F7"/>
                </a:solidFill>
              </a:rPr>
              <a:t>EDMONTON ECONOMIC DEVELOPMENT CORPORATION</a:t>
            </a:r>
          </a:p>
        </p:txBody>
      </p:sp>
      <p:cxnSp>
        <p:nvCxnSpPr>
          <p:cNvPr id="3076" name="Straight Connector 13"/>
          <p:cNvCxnSpPr>
            <a:cxnSpLocks noChangeShapeType="1"/>
          </p:cNvCxnSpPr>
          <p:nvPr/>
        </p:nvCxnSpPr>
        <p:spPr bwMode="auto">
          <a:xfrm>
            <a:off x="0" y="379413"/>
            <a:ext cx="838200" cy="1587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57919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6865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9" name="Picture 8" descr="EEDC_logo-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282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3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EEDC_logo-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282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"/>
          <p:cNvSpPr>
            <a:spLocks noChangeArrowheads="1"/>
          </p:cNvSpPr>
          <p:nvPr/>
        </p:nvSpPr>
        <p:spPr bwMode="auto">
          <a:xfrm flipV="1">
            <a:off x="0" y="0"/>
            <a:ext cx="9144000" cy="1219200"/>
          </a:xfrm>
          <a:prstGeom prst="rect">
            <a:avLst/>
          </a:prstGeom>
          <a:solidFill>
            <a:srgbClr val="083763"/>
          </a:solidFill>
          <a:ln w="9525" algn="ctr">
            <a:solidFill>
              <a:srgbClr val="0073A1"/>
            </a:solidFill>
            <a:miter lim="800000"/>
            <a:headEnd/>
            <a:tailEnd/>
          </a:ln>
          <a:effectLst>
            <a:outerShdw dist="38100" dir="5400000" algn="ctr" rotWithShape="0">
              <a:srgbClr val="003148">
                <a:alpha val="48000"/>
              </a:srgbClr>
            </a:outerShdw>
          </a:effectLst>
        </p:spPr>
        <p:txBody>
          <a:bodyPr rot="10800000" anchor="ctr"/>
          <a:lstStyle/>
          <a:p>
            <a:pPr algn="ctr"/>
            <a:endParaRPr lang="en-US">
              <a:solidFill>
                <a:srgbClr val="003F64"/>
              </a:solidFill>
              <a:latin typeface="Arial" charset="0"/>
            </a:endParaRPr>
          </a:p>
        </p:txBody>
      </p:sp>
      <p:cxnSp>
        <p:nvCxnSpPr>
          <p:cNvPr id="5123" name="Straight Connector 6"/>
          <p:cNvCxnSpPr>
            <a:cxnSpLocks noChangeShapeType="1"/>
          </p:cNvCxnSpPr>
          <p:nvPr/>
        </p:nvCxnSpPr>
        <p:spPr bwMode="auto">
          <a:xfrm>
            <a:off x="5943600" y="381000"/>
            <a:ext cx="32004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4" name="Title 1"/>
          <p:cNvSpPr txBox="1">
            <a:spLocks/>
          </p:cNvSpPr>
          <p:nvPr/>
        </p:nvSpPr>
        <p:spPr bwMode="auto">
          <a:xfrm>
            <a:off x="1447800" y="1524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smtClean="0">
                <a:solidFill>
                  <a:srgbClr val="91C6F7"/>
                </a:solidFill>
              </a:rPr>
              <a:t>EDMONTON ECONOMIC DEVELOPMENT CORPORATION</a:t>
            </a:r>
          </a:p>
        </p:txBody>
      </p:sp>
      <p:cxnSp>
        <p:nvCxnSpPr>
          <p:cNvPr id="5125" name="Straight Connector 13"/>
          <p:cNvCxnSpPr>
            <a:cxnSpLocks noChangeShapeType="1"/>
          </p:cNvCxnSpPr>
          <p:nvPr/>
        </p:nvCxnSpPr>
        <p:spPr bwMode="auto">
          <a:xfrm>
            <a:off x="0" y="379413"/>
            <a:ext cx="838200" cy="1587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57919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7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6865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8" name="Picture 7" descr="EEDC_logo_col7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11509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1196975"/>
            <a:ext cx="9144000" cy="76200"/>
          </a:xfrm>
          <a:prstGeom prst="rect">
            <a:avLst/>
          </a:prstGeom>
          <a:solidFill>
            <a:srgbClr val="A17B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30" name="Picture 11" descr="arrow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921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6"/>
          <p:cNvCxnSpPr>
            <a:cxnSpLocks noChangeShapeType="1"/>
          </p:cNvCxnSpPr>
          <p:nvPr/>
        </p:nvCxnSpPr>
        <p:spPr bwMode="auto">
          <a:xfrm>
            <a:off x="5943600" y="381000"/>
            <a:ext cx="32004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" name="Title 1"/>
          <p:cNvSpPr txBox="1">
            <a:spLocks/>
          </p:cNvSpPr>
          <p:nvPr/>
        </p:nvSpPr>
        <p:spPr bwMode="auto">
          <a:xfrm>
            <a:off x="1447800" y="1524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smtClean="0">
                <a:solidFill>
                  <a:srgbClr val="91C6F7"/>
                </a:solidFill>
              </a:rPr>
              <a:t>EDMONTON ECONOMIC DEVELOPMENT CORPORATION</a:t>
            </a:r>
          </a:p>
        </p:txBody>
      </p:sp>
      <p:cxnSp>
        <p:nvCxnSpPr>
          <p:cNvPr id="6148" name="Straight Connector 13"/>
          <p:cNvCxnSpPr>
            <a:cxnSpLocks noChangeShapeType="1"/>
          </p:cNvCxnSpPr>
          <p:nvPr/>
        </p:nvCxnSpPr>
        <p:spPr bwMode="auto">
          <a:xfrm>
            <a:off x="0" y="379413"/>
            <a:ext cx="838200" cy="1587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57919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6865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51" name="Picture 10" descr="EEDC_logo_col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11509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arrow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921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Straight Connector 6"/>
          <p:cNvCxnSpPr>
            <a:cxnSpLocks noChangeShapeType="1"/>
          </p:cNvCxnSpPr>
          <p:nvPr/>
        </p:nvCxnSpPr>
        <p:spPr bwMode="auto">
          <a:xfrm>
            <a:off x="5943600" y="381000"/>
            <a:ext cx="32004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1" name="Title 1"/>
          <p:cNvSpPr txBox="1">
            <a:spLocks/>
          </p:cNvSpPr>
          <p:nvPr/>
        </p:nvSpPr>
        <p:spPr bwMode="auto">
          <a:xfrm>
            <a:off x="1447800" y="1524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smtClean="0">
                <a:solidFill>
                  <a:srgbClr val="91C6F7"/>
                </a:solidFill>
              </a:rPr>
              <a:t>EDMONTON ECONOMIC DEVELOPMENT CORPORATION</a:t>
            </a:r>
          </a:p>
        </p:txBody>
      </p:sp>
      <p:cxnSp>
        <p:nvCxnSpPr>
          <p:cNvPr id="7172" name="Straight Connector 13"/>
          <p:cNvCxnSpPr>
            <a:cxnSpLocks noChangeShapeType="1"/>
          </p:cNvCxnSpPr>
          <p:nvPr/>
        </p:nvCxnSpPr>
        <p:spPr bwMode="auto">
          <a:xfrm>
            <a:off x="0" y="379413"/>
            <a:ext cx="838200" cy="1587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57919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686594" y="378619"/>
            <a:ext cx="304800" cy="1588"/>
          </a:xfrm>
          <a:prstGeom prst="line">
            <a:avLst/>
          </a:prstGeom>
          <a:noFill/>
          <a:ln w="25400" algn="ctr">
            <a:solidFill>
              <a:srgbClr val="91C6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5" name="Picture 7" descr="EEDC_logo_col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11509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EEDC_logo_col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11509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817563" y="46037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Arial Narrow" pitchFamily="34" charset="0"/>
              </a:rPr>
              <a:t>Edmonton, Alberta, Canada </a:t>
            </a:r>
            <a:br>
              <a:rPr lang="en-US" b="1" smtClean="0">
                <a:solidFill>
                  <a:schemeClr val="bg1"/>
                </a:solidFill>
                <a:latin typeface="Arial Narrow" pitchFamily="34" charset="0"/>
              </a:rPr>
            </a:br>
            <a:endParaRPr lang="en-US" b="1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93775" y="5214938"/>
            <a:ext cx="74041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  <a:latin typeface="Arial Narrow" pitchFamily="34" charset="0"/>
              </a:rPr>
              <a:t>Mike Wo 						Jan, 2011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bg1"/>
                </a:solidFill>
                <a:latin typeface="Arial Narrow" pitchFamily="34" charset="0"/>
              </a:rPr>
              <a:t>Executive Director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bg1"/>
                </a:solidFill>
                <a:latin typeface="Arial Narrow" pitchFamily="34" charset="0"/>
              </a:rPr>
              <a:t>Economic Growth &amp; Development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20" name="Picture 5" descr="edmon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4"/>
            <a:ext cx="9144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 txBox="1">
            <a:spLocks noChangeArrowheads="1"/>
          </p:cNvSpPr>
          <p:nvPr/>
        </p:nvSpPr>
        <p:spPr bwMode="auto">
          <a:xfrm>
            <a:off x="915988" y="1873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Edmonton, Alberta, Canada </a:t>
            </a:r>
            <a:b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222" name="Rectangle 5"/>
          <p:cNvSpPr txBox="1">
            <a:spLocks noChangeArrowheads="1"/>
          </p:cNvSpPr>
          <p:nvPr/>
        </p:nvSpPr>
        <p:spPr bwMode="auto">
          <a:xfrm>
            <a:off x="1739900" y="5928444"/>
            <a:ext cx="7404100" cy="80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Arial Narrow" pitchFamily="34" charset="0"/>
              </a:rPr>
              <a:t> October</a:t>
            </a:r>
            <a:r>
              <a:rPr lang="en-US" sz="1600" b="1" dirty="0">
                <a:latin typeface="Arial Narrow" pitchFamily="34" charset="0"/>
              </a:rPr>
              <a:t>, </a:t>
            </a:r>
            <a:r>
              <a:rPr lang="en-US" sz="1600" b="1" dirty="0" smtClean="0">
                <a:latin typeface="Arial Narrow" pitchFamily="34" charset="0"/>
              </a:rPr>
              <a:t>2012					</a:t>
            </a:r>
            <a:r>
              <a:rPr lang="en-US" sz="1600" b="1" dirty="0" smtClean="0">
                <a:latin typeface="Arial Narrow" pitchFamily="34" charset="0"/>
              </a:rPr>
              <a:t>Greg Bainbridge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Arial Narrow" pitchFamily="34" charset="0"/>
              </a:rPr>
              <a:t>Manager</a:t>
            </a:r>
            <a:r>
              <a:rPr lang="en-US" sz="1600" b="1" dirty="0" smtClean="0">
                <a:latin typeface="Arial Narrow" pitchFamily="34" charset="0"/>
              </a:rPr>
              <a:t>, Industry </a:t>
            </a:r>
            <a:r>
              <a:rPr lang="en-US" sz="1600" b="1" dirty="0">
                <a:latin typeface="Arial Narrow" pitchFamily="34" charset="0"/>
              </a:rPr>
              <a:t>Development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Arial Narrow" pitchFamily="34" charset="0"/>
              </a:rPr>
              <a:t>Economic </a:t>
            </a:r>
            <a:r>
              <a:rPr lang="en-US" sz="1600" b="1" dirty="0">
                <a:latin typeface="Arial Narrow" pitchFamily="34" charset="0"/>
              </a:rPr>
              <a:t>Growth &amp; Development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4988" y="606425"/>
            <a:ext cx="63960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3200" b="1" smtClean="0">
                <a:solidFill>
                  <a:schemeClr val="accent2"/>
                </a:solidFill>
                <a:latin typeface="Arial Narrow" pitchFamily="34" charset="0"/>
              </a:rPr>
              <a:t>Alberta - Energy</a:t>
            </a:r>
            <a:br>
              <a:rPr lang="en-US" sz="3200" b="1" smtClean="0">
                <a:solidFill>
                  <a:schemeClr val="accent2"/>
                </a:solidFill>
                <a:latin typeface="Arial Narrow" pitchFamily="34" charset="0"/>
              </a:rPr>
            </a:br>
            <a:endParaRPr lang="en-US" sz="3200" b="1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39838"/>
            <a:ext cx="860425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421313" y="6151563"/>
            <a:ext cx="3511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1200"/>
              <a:t>Source: Canadian Association of Petroleum Producers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44513" y="638175"/>
            <a:ext cx="8215312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2"/>
                </a:solidFill>
                <a:latin typeface="Arial Narrow" pitchFamily="34" charset="0"/>
              </a:rPr>
              <a:t>Edmonton’s Economy </a:t>
            </a:r>
            <a:br>
              <a:rPr lang="en-US" sz="3200" b="1" dirty="0" smtClean="0">
                <a:solidFill>
                  <a:schemeClr val="accent2"/>
                </a:solidFill>
                <a:latin typeface="Arial Narrow" pitchFamily="34" charset="0"/>
              </a:rPr>
            </a:br>
            <a:endParaRPr lang="en-US" sz="32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69888" y="1639888"/>
            <a:ext cx="8343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 dirty="0">
                <a:latin typeface="Arial Narrow" pitchFamily="34" charset="0"/>
              </a:rPr>
              <a:t>GDP:  4.6</a:t>
            </a:r>
            <a:r>
              <a:rPr lang="en-US" sz="2000" b="1" dirty="0" smtClean="0">
                <a:latin typeface="Arial Narrow" pitchFamily="34" charset="0"/>
              </a:rPr>
              <a:t>% </a:t>
            </a:r>
            <a:r>
              <a:rPr lang="en-US" sz="2000" b="1" dirty="0">
                <a:latin typeface="Arial Narrow" pitchFamily="34" charset="0"/>
              </a:rPr>
              <a:t>	      Unemployment: </a:t>
            </a:r>
            <a:r>
              <a:rPr lang="en-US" sz="2000" b="1" dirty="0" smtClean="0">
                <a:latin typeface="Arial Narrow" pitchFamily="34" charset="0"/>
              </a:rPr>
              <a:t>4.5%</a:t>
            </a:r>
            <a:r>
              <a:rPr lang="en-US" sz="2000" b="1" dirty="0">
                <a:latin typeface="Arial Narrow" pitchFamily="34" charset="0"/>
              </a:rPr>
              <a:t>	        Inflation: </a:t>
            </a:r>
            <a:r>
              <a:rPr lang="en-US" sz="2000" b="1" dirty="0" smtClean="0">
                <a:latin typeface="Arial Narrow" pitchFamily="34" charset="0"/>
              </a:rPr>
              <a:t>1.3%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421313" y="6142038"/>
            <a:ext cx="24558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1200"/>
              <a:t>Source: Conference Board of Canada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044995"/>
              </p:ext>
            </p:extLst>
          </p:nvPr>
        </p:nvGraphicFramePr>
        <p:xfrm>
          <a:off x="965155" y="2540928"/>
          <a:ext cx="6981031" cy="334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17329"/>
              </p:ext>
            </p:extLst>
          </p:nvPr>
        </p:nvGraphicFramePr>
        <p:xfrm>
          <a:off x="457200" y="1812131"/>
          <a:ext cx="8229600" cy="3681041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effectLst/>
                        </a:rPr>
                        <a:t>Industry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>
                          <a:effectLst/>
                        </a:rPr>
                        <a:t>Value in $ Millions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>
                          <a:effectLst/>
                        </a:rPr>
                        <a:t>Percentage of Total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Agriculture &amp; Related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$45.40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0.027%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Biofuels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$488.00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0.292%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Chemicals &amp; Petrochemicals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$1,433.50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0.859%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Commercial/Retail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$655.30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0.392%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Commercial/Retail &amp; Residential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$16.50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0.009%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Forestry &amp; Related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$126.50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0.075%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Infrastructure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$10,067.80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6.034%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Institutional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$3,477.10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2.083%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Mining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$1,122.00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0.672%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Oil &amp; Gas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$2,091.00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1.253%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Oil Sands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$129,673.00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77.718%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Other Industrial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$145.00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0.086%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Pipelines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$8,446.30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5.062%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Power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$6,059.00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3.631%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Residential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$1,042.50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0.624%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Telecommunications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$6.00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0.003%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Tourism/Recreation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$1,953.90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1.171%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$166,848.80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100.00%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0789" y="837564"/>
            <a:ext cx="3324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Arial Narrow" pitchFamily="34" charset="0"/>
              </a:rPr>
              <a:t>Capital Investment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3244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44513" y="638175"/>
            <a:ext cx="8215312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3200" b="1" dirty="0" err="1" smtClean="0">
                <a:solidFill>
                  <a:schemeClr val="accent2"/>
                </a:solidFill>
                <a:latin typeface="Arial Narrow" pitchFamily="34" charset="0"/>
              </a:rPr>
              <a:t>Labour</a:t>
            </a:r>
            <a:endParaRPr lang="en-US" sz="32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154613" y="6054725"/>
            <a:ext cx="2455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1200"/>
              <a:t>Source: Conference Board of Canada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660873"/>
              </p:ext>
            </p:extLst>
          </p:nvPr>
        </p:nvGraphicFramePr>
        <p:xfrm>
          <a:off x="664234" y="1337094"/>
          <a:ext cx="7617123" cy="442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6575" y="619125"/>
            <a:ext cx="8215313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3200" b="1" smtClean="0">
                <a:solidFill>
                  <a:schemeClr val="accent2"/>
                </a:solidFill>
                <a:latin typeface="Arial Narrow" pitchFamily="34" charset="0"/>
              </a:rPr>
              <a:t>Research &amp; Innovation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36563" y="1350963"/>
            <a:ext cx="824706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600" dirty="0">
                <a:latin typeface="Arial Narrow" pitchFamily="34" charset="0"/>
              </a:rPr>
              <a:t>The first Centre of its kind in Canada, the Canadian Centre for Clean Coal, Carbon and Mineral Processing Technologies is a partnership of industry, government, and academia and is also a model of collaborative vision among leading researchers.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CA" sz="800" dirty="0"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600" dirty="0">
                <a:latin typeface="Arial Narrow" pitchFamily="34" charset="0"/>
              </a:rPr>
              <a:t>The University of Alberta has</a:t>
            </a:r>
            <a:r>
              <a:rPr lang="en-CA" sz="1600" b="1" dirty="0">
                <a:latin typeface="Arial Narrow" pitchFamily="34" charset="0"/>
              </a:rPr>
              <a:t> </a:t>
            </a:r>
            <a:r>
              <a:rPr lang="en-CA" sz="1600" dirty="0">
                <a:latin typeface="Arial Narrow" pitchFamily="34" charset="0"/>
              </a:rPr>
              <a:t>$500 million in sponsored research revenue committed which places it 2</a:t>
            </a:r>
            <a:r>
              <a:rPr lang="en-CA" sz="1600" baseline="30000" dirty="0">
                <a:latin typeface="Arial Narrow" pitchFamily="34" charset="0"/>
              </a:rPr>
              <a:t>nd</a:t>
            </a:r>
            <a:r>
              <a:rPr lang="en-CA" sz="1600" dirty="0">
                <a:latin typeface="Arial Narrow" pitchFamily="34" charset="0"/>
              </a:rPr>
              <a:t> in Canada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CA" sz="800" dirty="0"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600" dirty="0">
                <a:latin typeface="Arial Narrow" pitchFamily="34" charset="0"/>
              </a:rPr>
              <a:t>Canada’s National Institute for Nanotechnology is a 20,000 square-meter building located on the University of Alberta campus.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3425825"/>
            <a:ext cx="349408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420688" y="3692525"/>
            <a:ext cx="45450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600">
                <a:latin typeface="Arial Narrow" pitchFamily="34" charset="0"/>
              </a:rPr>
              <a:t>The Carbon Capture and Emissions Management Corporation has funded close to $100 million dollars in 23 projects related to clean technologies and climate change.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CA" sz="800"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600">
                <a:latin typeface="Arial Narrow" pitchFamily="34" charset="0"/>
              </a:rPr>
              <a:t>Edmonton is home to over 17 research facilities predominately focused on enhanced recovery, carbon capture, and environmental issues.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54038" y="619125"/>
            <a:ext cx="8215312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CA" sz="3200" b="1" smtClean="0">
                <a:solidFill>
                  <a:schemeClr val="accent2"/>
                </a:solidFill>
                <a:latin typeface="Arial Narrow" pitchFamily="34" charset="0"/>
              </a:rPr>
              <a:t>Research &amp; Innovation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44500" y="1350963"/>
            <a:ext cx="833596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609600" indent="-609600" eaLnBrk="0" hangingPunct="0">
              <a:spcBef>
                <a:spcPct val="20000"/>
              </a:spcBef>
            </a:pPr>
            <a:endParaRPr lang="en-CA" sz="2000" b="1">
              <a:latin typeface="Arial Narrow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en-CA" sz="2000" b="1">
                <a:latin typeface="Arial Narrow" pitchFamily="34" charset="0"/>
              </a:rPr>
              <a:t>Carbon Capture and Sequestration</a:t>
            </a:r>
          </a:p>
          <a:p>
            <a:pPr marL="609600" indent="-609600" eaLnBrk="0" hangingPunct="0">
              <a:spcBef>
                <a:spcPct val="20000"/>
              </a:spcBef>
            </a:pPr>
            <a:endParaRPr lang="en-CA" sz="1000" b="1">
              <a:latin typeface="Arial Narrow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endParaRPr lang="en-CA" sz="1000" b="1">
              <a:latin typeface="Arial Narrow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endParaRPr lang="en-CA" sz="1000" b="1">
              <a:latin typeface="Arial Narrow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endParaRPr lang="en-CA" sz="1000" b="1">
              <a:latin typeface="Arial Narrow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en-CA" sz="2000">
                <a:latin typeface="Arial Narrow" pitchFamily="34" charset="0"/>
              </a:rPr>
              <a:t>The Government of Alberta has invested $2 billion in 4 Carbon Capture and Sequestration projects in the Edmonton and Northern Alberta region.</a:t>
            </a:r>
          </a:p>
          <a:p>
            <a:pPr marL="609600" indent="-609600" eaLnBrk="0" hangingPunct="0">
              <a:spcBef>
                <a:spcPct val="20000"/>
              </a:spcBef>
            </a:pPr>
            <a:endParaRPr lang="en-CA" sz="800">
              <a:latin typeface="Arial Narrow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CA" sz="2000">
                <a:latin typeface="Arial Narrow" pitchFamily="34" charset="0"/>
              </a:rPr>
              <a:t>Alberta Carbon Trunk Line – 240 Km pipeline transfering CO2 form various sources to oil fields for use in enhanced recovery wells.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CA" sz="2000">
                <a:latin typeface="Arial Narrow" pitchFamily="34" charset="0"/>
              </a:rPr>
              <a:t>Shell Quest – capture and storage of 1.2 million tonnes  of CO2 annually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CA" sz="2000">
                <a:latin typeface="Arial Narrow" pitchFamily="34" charset="0"/>
              </a:rPr>
              <a:t>Swan Hills Synfuels – production of synethic gas from underground, un-mineable coal bed.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CA" sz="2000">
                <a:latin typeface="Arial Narrow" pitchFamily="34" charset="0"/>
              </a:rPr>
              <a:t>Project Pioneer – capture and storage of CO2 2,600 – 2,800 meters underground.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744538"/>
            <a:ext cx="37973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29751" y="619125"/>
            <a:ext cx="8215312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2"/>
                </a:solidFill>
                <a:latin typeface="Arial Narrow" pitchFamily="34" charset="0"/>
              </a:rPr>
              <a:t>Environmental </a:t>
            </a:r>
            <a:endParaRPr lang="en-US" sz="32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44500" y="1479550"/>
            <a:ext cx="77501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fr-CA" sz="1600" b="1" dirty="0">
                <a:latin typeface="Arial Narrow" pitchFamily="34" charset="0"/>
              </a:rPr>
              <a:t>Edmonton </a:t>
            </a:r>
            <a:r>
              <a:rPr lang="fr-CA" sz="1600" b="1" dirty="0" err="1">
                <a:latin typeface="Arial Narrow" pitchFamily="34" charset="0"/>
              </a:rPr>
              <a:t>Waste</a:t>
            </a:r>
            <a:r>
              <a:rPr lang="fr-CA" sz="1600" b="1" dirty="0">
                <a:latin typeface="Arial Narrow" pitchFamily="34" charset="0"/>
              </a:rPr>
              <a:t> Management Centre of Excellence</a:t>
            </a: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en-CA" sz="1600" dirty="0">
                <a:latin typeface="Arial Narrow" pitchFamily="34" charset="0"/>
              </a:rPr>
              <a:t>A one-stop resource for services in sustainable waste management. State-of-the-art research, demonstration, and education facilities are supported by the world-class expertise and waste management infrastructure of its members.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fr-CA" sz="1600" b="1" dirty="0">
                <a:latin typeface="Arial Narrow" pitchFamily="34" charset="0"/>
              </a:rPr>
              <a:t>Clean Water </a:t>
            </a:r>
            <a:r>
              <a:rPr lang="fr-CA" sz="1600" b="1" dirty="0" err="1">
                <a:latin typeface="Arial Narrow" pitchFamily="34" charset="0"/>
              </a:rPr>
              <a:t>Research</a:t>
            </a:r>
            <a:endParaRPr lang="fr-CA" sz="1600" b="1" dirty="0">
              <a:latin typeface="Arial Narrow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fr-CA" sz="1600" dirty="0">
                <a:latin typeface="Arial Narrow" pitchFamily="34" charset="0"/>
              </a:rPr>
              <a:t>EPCOR has </a:t>
            </a:r>
            <a:r>
              <a:rPr lang="fr-CA" sz="1600" dirty="0" err="1">
                <a:latin typeface="Arial Narrow" pitchFamily="34" charset="0"/>
              </a:rPr>
              <a:t>implemented</a:t>
            </a:r>
            <a:r>
              <a:rPr lang="fr-CA" sz="1600" dirty="0">
                <a:latin typeface="Arial Narrow" pitchFamily="34" charset="0"/>
              </a:rPr>
              <a:t> a </a:t>
            </a:r>
            <a:r>
              <a:rPr lang="fr-CA" sz="1600" dirty="0" err="1">
                <a:latin typeface="Arial Narrow" pitchFamily="34" charset="0"/>
              </a:rPr>
              <a:t>number</a:t>
            </a:r>
            <a:r>
              <a:rPr lang="fr-CA" sz="1600" dirty="0">
                <a:latin typeface="Arial Narrow" pitchFamily="34" charset="0"/>
              </a:rPr>
              <a:t> of water </a:t>
            </a:r>
            <a:r>
              <a:rPr lang="fr-CA" sz="1600" dirty="0" err="1">
                <a:latin typeface="Arial Narrow" pitchFamily="34" charset="0"/>
              </a:rPr>
              <a:t>cleaning</a:t>
            </a:r>
            <a:r>
              <a:rPr lang="fr-CA" sz="1600" dirty="0">
                <a:latin typeface="Arial Narrow" pitchFamily="34" charset="0"/>
              </a:rPr>
              <a:t> technologies </a:t>
            </a:r>
            <a:r>
              <a:rPr lang="fr-CA" sz="1600" dirty="0" err="1">
                <a:latin typeface="Arial Narrow" pitchFamily="34" charset="0"/>
              </a:rPr>
              <a:t>including</a:t>
            </a:r>
            <a:r>
              <a:rPr lang="fr-CA" sz="1600" dirty="0">
                <a:latin typeface="Arial Narrow" pitchFamily="34" charset="0"/>
              </a:rPr>
              <a:t> UV </a:t>
            </a:r>
            <a:r>
              <a:rPr lang="fr-CA" sz="1600" dirty="0" err="1">
                <a:latin typeface="Arial Narrow" pitchFamily="34" charset="0"/>
              </a:rPr>
              <a:t>disinfection</a:t>
            </a:r>
            <a:r>
              <a:rPr lang="fr-CA" sz="1600" dirty="0">
                <a:latin typeface="Arial Narrow" pitchFamily="34" charset="0"/>
              </a:rPr>
              <a:t> and </a:t>
            </a:r>
            <a:r>
              <a:rPr lang="fr-CA" sz="1600" dirty="0" err="1">
                <a:latin typeface="Arial Narrow" pitchFamily="34" charset="0"/>
              </a:rPr>
              <a:t>unidirectional</a:t>
            </a:r>
            <a:r>
              <a:rPr lang="fr-CA" sz="1600" dirty="0">
                <a:latin typeface="Arial Narrow" pitchFamily="34" charset="0"/>
              </a:rPr>
              <a:t> </a:t>
            </a:r>
            <a:r>
              <a:rPr lang="fr-CA" sz="1600" dirty="0" err="1">
                <a:latin typeface="Arial Narrow" pitchFamily="34" charset="0"/>
              </a:rPr>
              <a:t>flushing</a:t>
            </a:r>
            <a:r>
              <a:rPr lang="fr-CA" sz="1600" dirty="0">
                <a:latin typeface="Arial Narrow" pitchFamily="34" charset="0"/>
              </a:rPr>
              <a:t>, and </a:t>
            </a:r>
            <a:r>
              <a:rPr lang="fr-CA" sz="1600" dirty="0" err="1">
                <a:latin typeface="Arial Narrow" pitchFamily="34" charset="0"/>
              </a:rPr>
              <a:t>is</a:t>
            </a:r>
            <a:r>
              <a:rPr lang="fr-CA" sz="1600" dirty="0">
                <a:latin typeface="Arial Narrow" pitchFamily="34" charset="0"/>
              </a:rPr>
              <a:t> </a:t>
            </a:r>
            <a:r>
              <a:rPr lang="fr-CA" sz="1600" dirty="0" err="1">
                <a:latin typeface="Arial Narrow" pitchFamily="34" charset="0"/>
              </a:rPr>
              <a:t>undergoing</a:t>
            </a:r>
            <a:r>
              <a:rPr lang="fr-CA" sz="1600" dirty="0">
                <a:latin typeface="Arial Narrow" pitchFamily="34" charset="0"/>
              </a:rPr>
              <a:t> membrane </a:t>
            </a:r>
            <a:r>
              <a:rPr lang="fr-CA" sz="1600" dirty="0" err="1">
                <a:latin typeface="Arial Narrow" pitchFamily="34" charset="0"/>
              </a:rPr>
              <a:t>filter</a:t>
            </a:r>
            <a:r>
              <a:rPr lang="fr-CA" sz="1600" dirty="0">
                <a:latin typeface="Arial Narrow" pitchFamily="34" charset="0"/>
              </a:rPr>
              <a:t> </a:t>
            </a:r>
            <a:r>
              <a:rPr lang="fr-CA" sz="1600" dirty="0" err="1">
                <a:latin typeface="Arial Narrow" pitchFamily="34" charset="0"/>
              </a:rPr>
              <a:t>research</a:t>
            </a:r>
            <a:r>
              <a:rPr lang="fr-CA" sz="1600" dirty="0">
                <a:latin typeface="Arial Narrow" pitchFamily="34" charset="0"/>
              </a:rPr>
              <a:t> </a:t>
            </a:r>
            <a:r>
              <a:rPr lang="fr-CA" sz="1600" dirty="0" err="1">
                <a:latin typeface="Arial Narrow" pitchFamily="34" charset="0"/>
              </a:rPr>
              <a:t>at</a:t>
            </a:r>
            <a:r>
              <a:rPr lang="fr-CA" sz="1600" dirty="0">
                <a:latin typeface="Arial Narrow" pitchFamily="34" charset="0"/>
              </a:rPr>
              <a:t> a </a:t>
            </a:r>
            <a:r>
              <a:rPr lang="fr-CA" sz="1600" dirty="0" err="1">
                <a:latin typeface="Arial Narrow" pitchFamily="34" charset="0"/>
              </a:rPr>
              <a:t>facility</a:t>
            </a:r>
            <a:r>
              <a:rPr lang="fr-CA" sz="1600" dirty="0">
                <a:latin typeface="Arial Narrow" pitchFamily="34" charset="0"/>
              </a:rPr>
              <a:t> capable of </a:t>
            </a:r>
            <a:r>
              <a:rPr lang="fr-CA" sz="1600" dirty="0" err="1">
                <a:latin typeface="Arial Narrow" pitchFamily="34" charset="0"/>
              </a:rPr>
              <a:t>cleaning</a:t>
            </a:r>
            <a:r>
              <a:rPr lang="fr-CA" sz="1600" dirty="0">
                <a:latin typeface="Arial Narrow" pitchFamily="34" charset="0"/>
              </a:rPr>
              <a:t> 40 million litres of water a </a:t>
            </a:r>
            <a:r>
              <a:rPr lang="fr-CA" sz="1600" dirty="0" err="1">
                <a:latin typeface="Arial Narrow" pitchFamily="34" charset="0"/>
              </a:rPr>
              <a:t>day</a:t>
            </a:r>
            <a:r>
              <a:rPr lang="fr-CA" sz="1600" dirty="0">
                <a:latin typeface="Arial Narrow" pitchFamily="34" charset="0"/>
              </a:rPr>
              <a:t>.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fr-CA" sz="1600" b="1" dirty="0" err="1">
                <a:latin typeface="Arial Narrow" pitchFamily="34" charset="0"/>
              </a:rPr>
              <a:t>Enhanced</a:t>
            </a:r>
            <a:r>
              <a:rPr lang="fr-CA" sz="1600" b="1" dirty="0">
                <a:latin typeface="Arial Narrow" pitchFamily="34" charset="0"/>
              </a:rPr>
              <a:t> </a:t>
            </a:r>
            <a:r>
              <a:rPr lang="fr-CA" sz="1600" b="1" dirty="0" err="1">
                <a:latin typeface="Arial Narrow" pitchFamily="34" charset="0"/>
              </a:rPr>
              <a:t>Oil</a:t>
            </a:r>
            <a:r>
              <a:rPr lang="fr-CA" sz="1600" b="1" dirty="0">
                <a:latin typeface="Arial Narrow" pitchFamily="34" charset="0"/>
              </a:rPr>
              <a:t> </a:t>
            </a:r>
            <a:r>
              <a:rPr lang="fr-CA" sz="1600" b="1" dirty="0" err="1">
                <a:latin typeface="Arial Narrow" pitchFamily="34" charset="0"/>
              </a:rPr>
              <a:t>Recovery</a:t>
            </a:r>
            <a:endParaRPr lang="fr-CA" sz="1600" b="1" dirty="0">
              <a:latin typeface="Arial Narrow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fr-CA" sz="1600" dirty="0">
                <a:latin typeface="Arial Narrow" pitchFamily="34" charset="0"/>
              </a:rPr>
              <a:t>The </a:t>
            </a:r>
            <a:r>
              <a:rPr lang="fr-CA" sz="1600" dirty="0" err="1">
                <a:latin typeface="Arial Narrow" pitchFamily="34" charset="0"/>
              </a:rPr>
              <a:t>University</a:t>
            </a:r>
            <a:r>
              <a:rPr lang="fr-CA" sz="1600" dirty="0">
                <a:latin typeface="Arial Narrow" pitchFamily="34" charset="0"/>
              </a:rPr>
              <a:t> of Alberta </a:t>
            </a:r>
            <a:r>
              <a:rPr lang="fr-CA" sz="1600" dirty="0" err="1">
                <a:latin typeface="Arial Narrow" pitchFamily="34" charset="0"/>
              </a:rPr>
              <a:t>is</a:t>
            </a:r>
            <a:r>
              <a:rPr lang="fr-CA" sz="1600" dirty="0">
                <a:latin typeface="Arial Narrow" pitchFamily="34" charset="0"/>
              </a:rPr>
              <a:t> the </a:t>
            </a:r>
            <a:r>
              <a:rPr lang="fr-CA" sz="1600" dirty="0" err="1">
                <a:latin typeface="Arial Narrow" pitchFamily="34" charset="0"/>
              </a:rPr>
              <a:t>largest</a:t>
            </a:r>
            <a:r>
              <a:rPr lang="fr-CA" sz="1600" dirty="0">
                <a:latin typeface="Arial Narrow" pitchFamily="34" charset="0"/>
              </a:rPr>
              <a:t> and </a:t>
            </a:r>
            <a:r>
              <a:rPr lang="fr-CA" sz="1600" dirty="0" err="1">
                <a:latin typeface="Arial Narrow" pitchFamily="34" charset="0"/>
              </a:rPr>
              <a:t>oldest</a:t>
            </a:r>
            <a:r>
              <a:rPr lang="fr-CA" sz="1600" dirty="0">
                <a:latin typeface="Arial Narrow" pitchFamily="34" charset="0"/>
              </a:rPr>
              <a:t> </a:t>
            </a:r>
            <a:r>
              <a:rPr lang="fr-CA" sz="1600" dirty="0" err="1">
                <a:latin typeface="Arial Narrow" pitchFamily="34" charset="0"/>
              </a:rPr>
              <a:t>petroleum</a:t>
            </a:r>
            <a:r>
              <a:rPr lang="fr-CA" sz="1600" dirty="0">
                <a:latin typeface="Arial Narrow" pitchFamily="34" charset="0"/>
              </a:rPr>
              <a:t> engineering program in Canada and </a:t>
            </a:r>
            <a:r>
              <a:rPr lang="fr-CA" sz="1600" dirty="0" err="1">
                <a:latin typeface="Arial Narrow" pitchFamily="34" charset="0"/>
              </a:rPr>
              <a:t>focuses</a:t>
            </a:r>
            <a:r>
              <a:rPr lang="fr-CA" sz="1600" dirty="0">
                <a:latin typeface="Arial Narrow" pitchFamily="34" charset="0"/>
              </a:rPr>
              <a:t> efforts on </a:t>
            </a:r>
            <a:r>
              <a:rPr lang="fr-CA" sz="1600" dirty="0" err="1">
                <a:latin typeface="Arial Narrow" pitchFamily="34" charset="0"/>
              </a:rPr>
              <a:t>enhanced</a:t>
            </a:r>
            <a:r>
              <a:rPr lang="fr-CA" sz="1600" dirty="0">
                <a:latin typeface="Arial Narrow" pitchFamily="34" charset="0"/>
              </a:rPr>
              <a:t> </a:t>
            </a:r>
            <a:r>
              <a:rPr lang="fr-CA" sz="1600" dirty="0" err="1">
                <a:latin typeface="Arial Narrow" pitchFamily="34" charset="0"/>
              </a:rPr>
              <a:t>oil</a:t>
            </a:r>
            <a:r>
              <a:rPr lang="fr-CA" sz="1600" dirty="0">
                <a:latin typeface="Arial Narrow" pitchFamily="34" charset="0"/>
              </a:rPr>
              <a:t> </a:t>
            </a:r>
            <a:r>
              <a:rPr lang="fr-CA" sz="1600" dirty="0" err="1">
                <a:latin typeface="Arial Narrow" pitchFamily="34" charset="0"/>
              </a:rPr>
              <a:t>recovery</a:t>
            </a:r>
            <a:r>
              <a:rPr lang="fr-CA" sz="1600" dirty="0">
                <a:latin typeface="Arial Narrow" pitchFamily="34" charset="0"/>
              </a:rPr>
              <a:t> techniques, </a:t>
            </a:r>
            <a:r>
              <a:rPr lang="fr-CA" sz="1600" dirty="0" err="1">
                <a:latin typeface="Arial Narrow" pitchFamily="34" charset="0"/>
              </a:rPr>
              <a:t>including</a:t>
            </a:r>
            <a:r>
              <a:rPr lang="fr-CA" sz="1600" dirty="0">
                <a:latin typeface="Arial Narrow" pitchFamily="34" charset="0"/>
              </a:rPr>
              <a:t> </a:t>
            </a:r>
            <a:r>
              <a:rPr lang="fr-CA" sz="1600" dirty="0" err="1">
                <a:latin typeface="Arial Narrow" pitchFamily="34" charset="0"/>
              </a:rPr>
              <a:t>secondary</a:t>
            </a:r>
            <a:r>
              <a:rPr lang="fr-CA" sz="1600" dirty="0">
                <a:latin typeface="Arial Narrow" pitchFamily="34" charset="0"/>
              </a:rPr>
              <a:t> </a:t>
            </a:r>
            <a:r>
              <a:rPr lang="fr-CA" sz="1600" dirty="0" err="1">
                <a:latin typeface="Arial Narrow" pitchFamily="34" charset="0"/>
              </a:rPr>
              <a:t>recovery</a:t>
            </a:r>
            <a:r>
              <a:rPr lang="fr-CA" sz="1600" dirty="0">
                <a:latin typeface="Arial Narrow" pitchFamily="34" charset="0"/>
              </a:rPr>
              <a:t> and thermal </a:t>
            </a:r>
            <a:r>
              <a:rPr lang="fr-CA" sz="1600" dirty="0" err="1">
                <a:latin typeface="Arial Narrow" pitchFamily="34" charset="0"/>
              </a:rPr>
              <a:t>recovery</a:t>
            </a:r>
            <a:r>
              <a:rPr lang="fr-CA" sz="1600" dirty="0" smtClean="0">
                <a:latin typeface="Arial Narrow" pitchFamily="34" charset="0"/>
              </a:rPr>
              <a:t>.</a:t>
            </a:r>
            <a:endParaRPr lang="fr-CA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544513" y="638175"/>
            <a:ext cx="8215312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accent2"/>
                </a:solidFill>
                <a:latin typeface="Arial Narrow" pitchFamily="34" charset="0"/>
              </a:rPr>
              <a:t>Edmonton Research Park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4974" y="1522413"/>
            <a:ext cx="7614321" cy="45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latin typeface="Arial Narrow" pitchFamily="34" charset="0"/>
              </a:rPr>
              <a:t>25 Startups</a:t>
            </a:r>
            <a:endParaRPr lang="en-US" b="1" dirty="0">
              <a:latin typeface="Arial Narrow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Arial Narrow" pitchFamily="34" charset="0"/>
              </a:rPr>
              <a:t>3 year incubation program</a:t>
            </a:r>
            <a:endParaRPr lang="en-US" dirty="0">
              <a:latin typeface="Arial Narrow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Arial Narrow" pitchFamily="34" charset="0"/>
              </a:rPr>
              <a:t>Shared services &amp; amenities</a:t>
            </a:r>
            <a:endParaRPr lang="en-US" dirty="0">
              <a:latin typeface="Arial Narrow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Arial Narrow" pitchFamily="34" charset="0"/>
              </a:rPr>
              <a:t>Sectors: ICT, Biotech, Oil &amp; Gas, Nanotech</a:t>
            </a:r>
            <a:endParaRPr lang="en-US" dirty="0">
              <a:latin typeface="Arial Narrow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latin typeface="Arial Narrow" pitchFamily="34" charset="0"/>
              </a:rPr>
              <a:t>Research Centre One</a:t>
            </a:r>
            <a:endParaRPr lang="en-US" b="1" dirty="0">
              <a:latin typeface="Arial Narrow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Arial Narrow" pitchFamily="34" charset="0"/>
              </a:rPr>
              <a:t>9 client companies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Arial Narrow" pitchFamily="34" charset="0"/>
              </a:rPr>
              <a:t>Accelerator center – company development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Arial Narrow" pitchFamily="34" charset="0"/>
              </a:rPr>
              <a:t>Lease terms 3-5 years</a:t>
            </a:r>
            <a:endParaRPr lang="en-US" dirty="0">
              <a:latin typeface="Arial Narrow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latin typeface="Arial Narrow" pitchFamily="34" charset="0"/>
              </a:rPr>
              <a:t>Biotechnology Business Development Centre</a:t>
            </a:r>
            <a:endParaRPr lang="en-US" b="1" dirty="0">
              <a:latin typeface="Arial Narrow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Arial Narrow" pitchFamily="34" charset="0"/>
              </a:rPr>
              <a:t>6 client companies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Arial Narrow" pitchFamily="34" charset="0"/>
              </a:rPr>
              <a:t>Accelerator – moving companies to market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Arial Narrow" pitchFamily="34" charset="0"/>
              </a:rPr>
              <a:t>2</a:t>
            </a:r>
            <a:r>
              <a:rPr lang="en-US" baseline="30000" dirty="0" smtClean="0">
                <a:latin typeface="Arial Narrow" pitchFamily="34" charset="0"/>
              </a:rPr>
              <a:t>nd</a:t>
            </a:r>
            <a:r>
              <a:rPr lang="en-US" dirty="0" smtClean="0">
                <a:latin typeface="Arial Narrow" pitchFamily="34" charset="0"/>
              </a:rPr>
              <a:t> stages Biotech companies – products but pre-revenue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Arial Narrow" pitchFamily="34" charset="0"/>
              </a:rPr>
              <a:t>Lease terms 3-5 years</a:t>
            </a:r>
            <a:endParaRPr lang="en-US" dirty="0">
              <a:latin typeface="Arial Narrow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Narrow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25" y="638175"/>
            <a:ext cx="3372073" cy="40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076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817563" y="46037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Arial Narrow" pitchFamily="34" charset="0"/>
              </a:rPr>
              <a:t>Edmonton, Alberta, Canada </a:t>
            </a:r>
            <a:br>
              <a:rPr lang="en-US" b="1" smtClean="0">
                <a:solidFill>
                  <a:schemeClr val="bg1"/>
                </a:solidFill>
                <a:latin typeface="Arial Narrow" pitchFamily="34" charset="0"/>
              </a:rPr>
            </a:br>
            <a:endParaRPr lang="en-US" b="1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93775" y="5214938"/>
            <a:ext cx="74041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  <a:latin typeface="Arial Narrow" pitchFamily="34" charset="0"/>
              </a:rPr>
              <a:t>Mike Wo 						Jan, 2011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bg1"/>
                </a:solidFill>
                <a:latin typeface="Arial Narrow" pitchFamily="34" charset="0"/>
              </a:rPr>
              <a:t>Executive Director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bg1"/>
                </a:solidFill>
                <a:latin typeface="Arial Narrow" pitchFamily="34" charset="0"/>
              </a:rPr>
              <a:t>Economic Growth &amp; Development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20" name="Picture 5" descr="edmon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5"/>
          <p:cNvSpPr txBox="1">
            <a:spLocks noChangeArrowheads="1"/>
          </p:cNvSpPr>
          <p:nvPr/>
        </p:nvSpPr>
        <p:spPr bwMode="auto">
          <a:xfrm>
            <a:off x="954177" y="709463"/>
            <a:ext cx="7404100" cy="557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For more information contact Greg Bainbridge: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gbainbridge@edmonton.com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6400" t="10487" r="50254" b="54386"/>
          <a:stretch/>
        </p:blipFill>
        <p:spPr bwMode="auto">
          <a:xfrm>
            <a:off x="202966" y="803202"/>
            <a:ext cx="6741298" cy="4510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015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655638"/>
            <a:ext cx="524668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 txBox="1">
            <a:spLocks noChangeArrowheads="1"/>
          </p:cNvSpPr>
          <p:nvPr/>
        </p:nvSpPr>
        <p:spPr bwMode="auto">
          <a:xfrm>
            <a:off x="817563" y="4603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Arial Narrow" pitchFamily="34" charset="0"/>
              </a:rPr>
              <a:t>Edmonton, Alberta, Canada </a:t>
            </a:r>
            <a:br>
              <a:rPr lang="en-US" sz="3600" b="1">
                <a:solidFill>
                  <a:schemeClr val="bg1"/>
                </a:solidFill>
                <a:latin typeface="Arial Narrow" pitchFamily="34" charset="0"/>
              </a:rPr>
            </a:br>
            <a:endParaRPr lang="en-US" sz="3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291" name="Rectangle 5"/>
          <p:cNvSpPr txBox="1">
            <a:spLocks noChangeArrowheads="1"/>
          </p:cNvSpPr>
          <p:nvPr/>
        </p:nvSpPr>
        <p:spPr bwMode="auto">
          <a:xfrm>
            <a:off x="993775" y="5214938"/>
            <a:ext cx="74041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Mike Wo 						Jan, 2011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Executive Director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Economic Growth &amp; Development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292" name="Rectangle 4"/>
          <p:cNvSpPr txBox="1">
            <a:spLocks noChangeArrowheads="1"/>
          </p:cNvSpPr>
          <p:nvPr/>
        </p:nvSpPr>
        <p:spPr bwMode="auto">
          <a:xfrm>
            <a:off x="544513" y="606425"/>
            <a:ext cx="63960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accent2"/>
                </a:solidFill>
                <a:latin typeface="Arial Narrow" pitchFamily="34" charset="0"/>
              </a:rPr>
              <a:t>Canada – Opportunities for Growth</a:t>
            </a:r>
            <a:br>
              <a:rPr lang="en-US" sz="3200" b="1">
                <a:solidFill>
                  <a:schemeClr val="accent2"/>
                </a:solidFill>
                <a:latin typeface="Arial Narrow" pitchFamily="34" charset="0"/>
              </a:rPr>
            </a:br>
            <a:endParaRPr lang="en-US" sz="32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9875" y="1485900"/>
            <a:ext cx="5141913" cy="4716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2</a:t>
            </a:r>
            <a:r>
              <a:rPr lang="en-US" sz="3200" baseline="30000" dirty="0">
                <a:latin typeface="Arial Narrow" pitchFamily="34" charset="0"/>
              </a:rPr>
              <a:t>nd</a:t>
            </a:r>
            <a:r>
              <a:rPr lang="en-US" sz="3200" dirty="0">
                <a:latin typeface="Arial Narrow" pitchFamily="34" charset="0"/>
              </a:rPr>
              <a:t> fastest economic growth of G7 </a:t>
            </a:r>
            <a:r>
              <a:rPr lang="en-US" dirty="0">
                <a:latin typeface="Arial Narrow" pitchFamily="34" charset="0"/>
              </a:rPr>
              <a:t>(per </a:t>
            </a:r>
            <a:r>
              <a:rPr lang="en-US" dirty="0" smtClean="0">
                <a:latin typeface="Arial Narrow" pitchFamily="34" charset="0"/>
              </a:rPr>
              <a:t>OECD)</a:t>
            </a:r>
            <a:endParaRPr lang="en-US" dirty="0"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Best country for business </a:t>
            </a:r>
            <a:r>
              <a:rPr lang="en-US" dirty="0">
                <a:latin typeface="Arial Narrow" pitchFamily="34" charset="0"/>
              </a:rPr>
              <a:t>(per Forbes)</a:t>
            </a:r>
          </a:p>
          <a:p>
            <a:pPr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#1 in G7 for surviving financial crisis </a:t>
            </a:r>
            <a:r>
              <a:rPr lang="en-US" dirty="0">
                <a:latin typeface="Arial Narrow" pitchFamily="34" charset="0"/>
              </a:rPr>
              <a:t>(per IMD)</a:t>
            </a:r>
          </a:p>
          <a:p>
            <a:pPr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First G7 country to return to pre-crisis GDP levels</a:t>
            </a:r>
          </a:p>
        </p:txBody>
      </p:sp>
      <p:pic>
        <p:nvPicPr>
          <p:cNvPr id="12294" name="Picture 7" descr="indian-growth-graph-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641475"/>
            <a:ext cx="340677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 txBox="1">
            <a:spLocks noChangeArrowheads="1"/>
          </p:cNvSpPr>
          <p:nvPr/>
        </p:nvSpPr>
        <p:spPr bwMode="auto">
          <a:xfrm>
            <a:off x="817563" y="4603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Arial Narrow" pitchFamily="34" charset="0"/>
              </a:rPr>
              <a:t>Edmonton, Alberta, Canada </a:t>
            </a:r>
            <a:br>
              <a:rPr lang="en-US" sz="3600" b="1">
                <a:solidFill>
                  <a:schemeClr val="bg1"/>
                </a:solidFill>
                <a:latin typeface="Arial Narrow" pitchFamily="34" charset="0"/>
              </a:rPr>
            </a:br>
            <a:endParaRPr lang="en-US" sz="3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315" name="Rectangle 5"/>
          <p:cNvSpPr txBox="1">
            <a:spLocks noChangeArrowheads="1"/>
          </p:cNvSpPr>
          <p:nvPr/>
        </p:nvSpPr>
        <p:spPr bwMode="auto">
          <a:xfrm>
            <a:off x="993775" y="5214938"/>
            <a:ext cx="74041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Mike Wo 						Jan, 2011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Executive Director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Economic Growth &amp; Development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316" name="Rectangle 4"/>
          <p:cNvSpPr txBox="1">
            <a:spLocks noChangeArrowheads="1"/>
          </p:cNvSpPr>
          <p:nvPr/>
        </p:nvSpPr>
        <p:spPr bwMode="auto">
          <a:xfrm>
            <a:off x="544513" y="606425"/>
            <a:ext cx="63960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accent2"/>
                </a:solidFill>
                <a:latin typeface="Arial Narrow" pitchFamily="34" charset="0"/>
              </a:rPr>
              <a:t>Canada – Fiscal Stability</a:t>
            </a:r>
            <a:br>
              <a:rPr lang="en-US" sz="3200" b="1">
                <a:solidFill>
                  <a:schemeClr val="accent2"/>
                </a:solidFill>
                <a:latin typeface="Arial Narrow" pitchFamily="34" charset="0"/>
              </a:rPr>
            </a:br>
            <a:endParaRPr lang="en-US" sz="32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5763" y="1624013"/>
            <a:ext cx="8453437" cy="4557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World’s soundest banking system</a:t>
            </a:r>
            <a:r>
              <a:rPr lang="en-US" sz="3600" dirty="0">
                <a:latin typeface="Arial Narrow" pitchFamily="34" charset="0"/>
              </a:rPr>
              <a:t>            </a:t>
            </a:r>
            <a:r>
              <a:rPr lang="en-US" sz="3600" dirty="0" smtClean="0">
                <a:latin typeface="Arial Narrow" pitchFamily="34" charset="0"/>
              </a:rPr>
              <a:t>               </a:t>
            </a:r>
            <a:r>
              <a:rPr lang="en-US" dirty="0" smtClean="0">
                <a:latin typeface="Arial Narrow" pitchFamily="34" charset="0"/>
              </a:rPr>
              <a:t>(</a:t>
            </a:r>
            <a:r>
              <a:rPr lang="en-US" dirty="0">
                <a:latin typeface="Arial Narrow" pitchFamily="34" charset="0"/>
              </a:rPr>
              <a:t>per World Economic Forum)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No Canadian bank or insurer required bailouts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7 of world’s 50 </a:t>
            </a:r>
            <a:br>
              <a:rPr lang="en-US" sz="3200" dirty="0">
                <a:latin typeface="Arial Narrow" pitchFamily="34" charset="0"/>
              </a:rPr>
            </a:br>
            <a:r>
              <a:rPr lang="en-US" sz="3200" dirty="0">
                <a:latin typeface="Arial Narrow" pitchFamily="34" charset="0"/>
              </a:rPr>
              <a:t>safest banks are</a:t>
            </a:r>
            <a:br>
              <a:rPr lang="en-US" sz="3200" dirty="0">
                <a:latin typeface="Arial Narrow" pitchFamily="34" charset="0"/>
              </a:rPr>
            </a:br>
            <a:r>
              <a:rPr lang="en-US" sz="3200" dirty="0">
                <a:latin typeface="Arial Narrow" pitchFamily="34" charset="0"/>
              </a:rPr>
              <a:t>Canadian</a:t>
            </a:r>
            <a:br>
              <a:rPr lang="en-US" sz="3200" dirty="0">
                <a:latin typeface="Arial Narrow" pitchFamily="34" charset="0"/>
              </a:rPr>
            </a:br>
            <a:r>
              <a:rPr lang="en-US" dirty="0">
                <a:latin typeface="Arial Narrow" pitchFamily="34" charset="0"/>
              </a:rPr>
              <a:t>(per Global Finance Magazine)</a:t>
            </a:r>
          </a:p>
        </p:txBody>
      </p:sp>
      <p:pic>
        <p:nvPicPr>
          <p:cNvPr id="13318" name="Picture 5" descr="bank-of-c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3286125"/>
            <a:ext cx="46958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 txBox="1">
            <a:spLocks noChangeArrowheads="1"/>
          </p:cNvSpPr>
          <p:nvPr/>
        </p:nvSpPr>
        <p:spPr bwMode="auto">
          <a:xfrm>
            <a:off x="817563" y="4603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Arial Narrow" pitchFamily="34" charset="0"/>
              </a:rPr>
              <a:t>Edmonton, Alberta, Canada </a:t>
            </a:r>
            <a:br>
              <a:rPr lang="en-US" sz="3600" b="1">
                <a:solidFill>
                  <a:schemeClr val="bg1"/>
                </a:solidFill>
                <a:latin typeface="Arial Narrow" pitchFamily="34" charset="0"/>
              </a:rPr>
            </a:br>
            <a:endParaRPr lang="en-US" sz="3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339" name="Rectangle 5"/>
          <p:cNvSpPr txBox="1">
            <a:spLocks noChangeArrowheads="1"/>
          </p:cNvSpPr>
          <p:nvPr/>
        </p:nvSpPr>
        <p:spPr bwMode="auto">
          <a:xfrm>
            <a:off x="993775" y="5214938"/>
            <a:ext cx="74041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Mike Wo 						Jan, 2011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Executive Director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Economic Growth &amp; Development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340" name="Rectangle 4"/>
          <p:cNvSpPr txBox="1">
            <a:spLocks noChangeArrowheads="1"/>
          </p:cNvSpPr>
          <p:nvPr/>
        </p:nvSpPr>
        <p:spPr bwMode="auto">
          <a:xfrm>
            <a:off x="544513" y="606425"/>
            <a:ext cx="63960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accent2"/>
                </a:solidFill>
                <a:latin typeface="Arial Narrow" pitchFamily="34" charset="0"/>
              </a:rPr>
              <a:t>Canada – Workforce</a:t>
            </a:r>
            <a:br>
              <a:rPr lang="en-US" sz="3200" b="1">
                <a:solidFill>
                  <a:schemeClr val="accent2"/>
                </a:solidFill>
                <a:latin typeface="Arial Narrow" pitchFamily="34" charset="0"/>
              </a:rPr>
            </a:br>
            <a:endParaRPr lang="en-US" sz="32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8588" y="1409700"/>
            <a:ext cx="8437562" cy="4935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Highest proportion of post-secondary graduates in OECD</a:t>
            </a:r>
          </a:p>
          <a:p>
            <a:pPr>
              <a:spcBef>
                <a:spcPct val="65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#4 in world for quality of management schools </a:t>
            </a:r>
            <a:r>
              <a:rPr lang="en-US" dirty="0">
                <a:latin typeface="Arial Narrow" pitchFamily="34" charset="0"/>
              </a:rPr>
              <a:t>(per World Economic Forum)</a:t>
            </a:r>
          </a:p>
          <a:p>
            <a:pPr>
              <a:spcBef>
                <a:spcPct val="65000"/>
              </a:spcBef>
              <a:buFontTx/>
              <a:buChar char="•"/>
            </a:pPr>
            <a:r>
              <a:rPr lang="en-US" sz="3200" dirty="0">
                <a:latin typeface="Arial Narrow" pitchFamily="34" charset="0"/>
              </a:rPr>
              <a:t>&gt; 200 languages</a:t>
            </a:r>
            <a:br>
              <a:rPr lang="en-US" sz="3200" dirty="0">
                <a:latin typeface="Arial Narrow" pitchFamily="34" charset="0"/>
              </a:rPr>
            </a:br>
            <a:r>
              <a:rPr lang="en-US" sz="3200" dirty="0">
                <a:latin typeface="Arial Narrow" pitchFamily="34" charset="0"/>
              </a:rPr>
              <a:t>spoken (1 in 5 are</a:t>
            </a:r>
            <a:br>
              <a:rPr lang="en-US" sz="3200" dirty="0">
                <a:latin typeface="Arial Narrow" pitchFamily="34" charset="0"/>
              </a:rPr>
            </a:br>
            <a:r>
              <a:rPr lang="en-US" sz="3200" dirty="0">
                <a:latin typeface="Arial Narrow" pitchFamily="34" charset="0"/>
              </a:rPr>
              <a:t>other than English</a:t>
            </a:r>
            <a:br>
              <a:rPr lang="en-US" sz="3200" dirty="0">
                <a:latin typeface="Arial Narrow" pitchFamily="34" charset="0"/>
              </a:rPr>
            </a:br>
            <a:r>
              <a:rPr lang="en-US" sz="3200" dirty="0">
                <a:latin typeface="Arial Narrow" pitchFamily="34" charset="0"/>
              </a:rPr>
              <a:t>or French)</a:t>
            </a:r>
          </a:p>
        </p:txBody>
      </p:sp>
      <p:pic>
        <p:nvPicPr>
          <p:cNvPr id="14342" name="Picture 4" descr="businessWelcome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927475"/>
            <a:ext cx="463708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 txBox="1">
            <a:spLocks noChangeArrowheads="1"/>
          </p:cNvSpPr>
          <p:nvPr/>
        </p:nvSpPr>
        <p:spPr bwMode="auto">
          <a:xfrm>
            <a:off x="817563" y="4603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Arial Narrow" pitchFamily="34" charset="0"/>
              </a:rPr>
              <a:t>Edmonton, Alberta, Canada </a:t>
            </a:r>
            <a:br>
              <a:rPr lang="en-US" sz="3600" b="1">
                <a:solidFill>
                  <a:schemeClr val="bg1"/>
                </a:solidFill>
                <a:latin typeface="Arial Narrow" pitchFamily="34" charset="0"/>
              </a:rPr>
            </a:br>
            <a:endParaRPr lang="en-US" sz="3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363" name="Rectangle 5"/>
          <p:cNvSpPr txBox="1">
            <a:spLocks noChangeArrowheads="1"/>
          </p:cNvSpPr>
          <p:nvPr/>
        </p:nvSpPr>
        <p:spPr bwMode="auto">
          <a:xfrm>
            <a:off x="993775" y="5214938"/>
            <a:ext cx="74041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Mike Wo 						Jan, 2011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Executive Director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Economic Growth &amp; Development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364" name="Rectangle 4"/>
          <p:cNvSpPr txBox="1">
            <a:spLocks noChangeArrowheads="1"/>
          </p:cNvSpPr>
          <p:nvPr/>
        </p:nvSpPr>
        <p:spPr bwMode="auto">
          <a:xfrm>
            <a:off x="544513" y="606425"/>
            <a:ext cx="63960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accent2"/>
                </a:solidFill>
                <a:latin typeface="Arial Narrow" pitchFamily="34" charset="0"/>
              </a:rPr>
              <a:t>Alberta</a:t>
            </a:r>
            <a:br>
              <a:rPr lang="en-US" sz="3200" b="1">
                <a:solidFill>
                  <a:schemeClr val="accent2"/>
                </a:solidFill>
                <a:latin typeface="Arial Narrow" pitchFamily="34" charset="0"/>
              </a:rPr>
            </a:br>
            <a:endParaRPr lang="en-US" sz="3200" b="1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5" name="Picture 6" descr="http://farm2.static.flickr.com/1025/814741011_cfedbd3a75_z.jpg?zz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40433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blogs.msdn.com/blogfiles/cdndevs/WindowsLiveWriter/EdmontonCodeCamp2009September26th_14ACD/edmonton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212850"/>
            <a:ext cx="37750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www.uofaweb.ualberta.ca/edpolicystudies/images/beautifulborealforest.jpg"/>
          <p:cNvPicPr>
            <a:picLocks noChangeAspect="1" noChangeArrowheads="1"/>
          </p:cNvPicPr>
          <p:nvPr/>
        </p:nvPicPr>
        <p:blipFill>
          <a:blip r:embed="rId5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938588"/>
            <a:ext cx="377031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IMG_07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185863"/>
            <a:ext cx="190023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panoramio.com/photos/original/51231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8113"/>
            <a:ext cx="40290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alberta+july+%2709+0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3959225"/>
            <a:ext cx="18811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 txBox="1">
            <a:spLocks noChangeArrowheads="1"/>
          </p:cNvSpPr>
          <p:nvPr/>
        </p:nvSpPr>
        <p:spPr bwMode="auto">
          <a:xfrm>
            <a:off x="817563" y="4603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Arial Narrow" pitchFamily="34" charset="0"/>
              </a:rPr>
              <a:t>Edmonton, Alberta, Canada </a:t>
            </a:r>
            <a:br>
              <a:rPr lang="en-US" sz="3600" b="1">
                <a:solidFill>
                  <a:schemeClr val="bg1"/>
                </a:solidFill>
                <a:latin typeface="Arial Narrow" pitchFamily="34" charset="0"/>
              </a:rPr>
            </a:br>
            <a:endParaRPr lang="en-US" sz="3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411" name="Rectangle 5"/>
          <p:cNvSpPr txBox="1">
            <a:spLocks noChangeArrowheads="1"/>
          </p:cNvSpPr>
          <p:nvPr/>
        </p:nvSpPr>
        <p:spPr bwMode="auto">
          <a:xfrm>
            <a:off x="993775" y="5214938"/>
            <a:ext cx="74041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Mike Wo 						Jan, 2011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Executive Director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Economic Growth &amp; Development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412" name="Rectangle 4"/>
          <p:cNvSpPr txBox="1">
            <a:spLocks noChangeArrowheads="1"/>
          </p:cNvSpPr>
          <p:nvPr/>
        </p:nvSpPr>
        <p:spPr bwMode="auto">
          <a:xfrm>
            <a:off x="465138" y="617538"/>
            <a:ext cx="63960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accent2"/>
                </a:solidFill>
                <a:latin typeface="Arial Narrow" pitchFamily="34" charset="0"/>
              </a:rPr>
              <a:t>Alberta</a:t>
            </a:r>
            <a:br>
              <a:rPr lang="en-US" sz="3200" b="1">
                <a:solidFill>
                  <a:schemeClr val="accent2"/>
                </a:solidFill>
                <a:latin typeface="Arial Narrow" pitchFamily="34" charset="0"/>
              </a:rPr>
            </a:br>
            <a:endParaRPr lang="en-US" sz="32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5000" y="2460625"/>
            <a:ext cx="2878138" cy="2147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600" dirty="0">
                <a:latin typeface="Arial" charset="0"/>
              </a:rPr>
              <a:t>	</a:t>
            </a:r>
            <a:r>
              <a:rPr lang="en-US" sz="3600" dirty="0">
                <a:latin typeface="Arial Narrow" pitchFamily="34" charset="0"/>
              </a:rPr>
              <a:t>T</a:t>
            </a:r>
            <a:r>
              <a:rPr lang="en-US" sz="3200" dirty="0">
                <a:latin typeface="Arial Narrow" pitchFamily="34" charset="0"/>
              </a:rPr>
              <a:t>he lowest taxed province in the country</a:t>
            </a:r>
          </a:p>
        </p:txBody>
      </p:sp>
      <p:pic>
        <p:nvPicPr>
          <p:cNvPr id="17414" name="Picture 5" descr="tax-sav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1466850"/>
            <a:ext cx="508952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6197600" y="1412875"/>
            <a:ext cx="28082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 Narrow" pitchFamily="34" charset="0"/>
              </a:rPr>
              <a:t>Quick Facts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 Narrow" pitchFamily="34" charset="0"/>
              </a:rPr>
              <a:t>Capital City for the Province of Alberta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 Narrow" pitchFamily="34" charset="0"/>
              </a:rPr>
              <a:t>Metro area population in excess of 1 million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 Narrow" pitchFamily="34" charset="0"/>
              </a:rPr>
              <a:t>Gateway to the North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 Narrow" pitchFamily="34" charset="0"/>
              </a:rPr>
              <a:t>Service </a:t>
            </a:r>
            <a:r>
              <a:rPr lang="en-US" sz="2000" dirty="0" err="1">
                <a:latin typeface="Arial Narrow" pitchFamily="34" charset="0"/>
              </a:rPr>
              <a:t>centre</a:t>
            </a:r>
            <a:r>
              <a:rPr lang="en-US" sz="2000" dirty="0">
                <a:latin typeface="Arial Narrow" pitchFamily="34" charset="0"/>
              </a:rPr>
              <a:t> for Alberta’s oil sands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>
              <a:latin typeface="Arial Narrow" pitchFamily="34" charset="0"/>
            </a:endParaRP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277938" y="620713"/>
            <a:ext cx="4975225" cy="6099175"/>
            <a:chOff x="805" y="391"/>
            <a:chExt cx="3134" cy="3842"/>
          </a:xfrm>
        </p:grpSpPr>
        <p:pic>
          <p:nvPicPr>
            <p:cNvPr id="1946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7" b="1299"/>
            <a:stretch>
              <a:fillRect/>
            </a:stretch>
          </p:blipFill>
          <p:spPr bwMode="auto">
            <a:xfrm>
              <a:off x="805" y="391"/>
              <a:ext cx="3134" cy="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962" y="3931"/>
              <a:ext cx="1202" cy="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183063" y="4010025"/>
            <a:ext cx="479425" cy="344488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1" name="Rectangle 4"/>
          <p:cNvSpPr txBox="1">
            <a:spLocks noChangeArrowheads="1"/>
          </p:cNvSpPr>
          <p:nvPr/>
        </p:nvSpPr>
        <p:spPr bwMode="auto">
          <a:xfrm>
            <a:off x="6394450" y="617538"/>
            <a:ext cx="23050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 b="1" dirty="0">
                <a:solidFill>
                  <a:schemeClr val="accent2"/>
                </a:solidFill>
                <a:latin typeface="Arial Narrow" pitchFamily="34" charset="0"/>
              </a:rPr>
              <a:t>Edmonton</a:t>
            </a:r>
            <a:br>
              <a:rPr lang="en-US" sz="3200" b="1" dirty="0">
                <a:solidFill>
                  <a:schemeClr val="accent2"/>
                </a:solidFill>
                <a:latin typeface="Arial Narrow" pitchFamily="34" charset="0"/>
              </a:rPr>
            </a:br>
            <a:endParaRPr lang="en-US" sz="32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5454</TotalTime>
  <Words>658</Words>
  <Application>Microsoft Office PowerPoint</Application>
  <PresentationFormat>On-screen Show (4:3)</PresentationFormat>
  <Paragraphs>170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3_Default Design</vt:lpstr>
      <vt:lpstr>1_Default Design</vt:lpstr>
      <vt:lpstr>7_Default Design</vt:lpstr>
      <vt:lpstr>5_Default Design</vt:lpstr>
      <vt:lpstr>6_Default Design</vt:lpstr>
      <vt:lpstr>2_Default Design</vt:lpstr>
      <vt:lpstr>8_Default Design</vt:lpstr>
      <vt:lpstr>4_Default Design</vt:lpstr>
      <vt:lpstr>Edmonton, Alberta, Canada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Alberta - Energy </vt:lpstr>
      <vt:lpstr>Edmonton’s Economy  </vt:lpstr>
      <vt:lpstr>PowerPoint Presentation</vt:lpstr>
      <vt:lpstr>Labour</vt:lpstr>
      <vt:lpstr>Research &amp; Innovation</vt:lpstr>
      <vt:lpstr>Research &amp; Innovation</vt:lpstr>
      <vt:lpstr>Environmental </vt:lpstr>
      <vt:lpstr>PowerPoint Presentation</vt:lpstr>
      <vt:lpstr>Edmonton, Alberta, Canada  </vt:lpstr>
    </vt:vector>
  </TitlesOfParts>
  <Company>EEDC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rharasem</dc:creator>
  <cp:lastModifiedBy>gbainbridge</cp:lastModifiedBy>
  <cp:revision>282</cp:revision>
  <cp:lastPrinted>2012-08-22T16:04:00Z</cp:lastPrinted>
  <dcterms:created xsi:type="dcterms:W3CDTF">2010-04-30T17:56:50Z</dcterms:created>
  <dcterms:modified xsi:type="dcterms:W3CDTF">2012-10-02T21:25:01Z</dcterms:modified>
</cp:coreProperties>
</file>