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534" r:id="rId3"/>
    <p:sldId id="671" r:id="rId4"/>
    <p:sldId id="672" r:id="rId5"/>
    <p:sldId id="673" r:id="rId6"/>
    <p:sldId id="669" r:id="rId7"/>
    <p:sldId id="674" r:id="rId8"/>
    <p:sldId id="680" r:id="rId9"/>
    <p:sldId id="677" r:id="rId10"/>
    <p:sldId id="679" r:id="rId11"/>
    <p:sldId id="667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684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56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eer Rashid" initials="" lastIdx="4" clrIdx="0"/>
  <p:cmAuthor id="1" name="Paul McMenemy" initials="" lastIdx="1" clrIdx="1"/>
  <p:cmAuthor id="2" name="Computer Group" initials="" lastIdx="1" clrIdx="2"/>
  <p:cmAuthor id="3" name="Chris Guillon" initials="CG" lastIdx="23" clrIdx="3"/>
  <p:cmAuthor id="4" name="Brandon Moffatt" initials="BM" lastIdx="1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02A84"/>
    <a:srgbClr val="2355A5"/>
    <a:srgbClr val="460066"/>
    <a:srgbClr val="FF9900"/>
    <a:srgbClr val="0099CC"/>
    <a:srgbClr val="4F2170"/>
    <a:srgbClr val="007272"/>
    <a:srgbClr val="402A8E"/>
    <a:srgbClr val="2D6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6" autoAdjust="0"/>
    <p:restoredTop sz="95462" autoAdjust="0"/>
  </p:normalViewPr>
  <p:slideViewPr>
    <p:cSldViewPr>
      <p:cViewPr>
        <p:scale>
          <a:sx n="100" d="100"/>
          <a:sy n="100" d="100"/>
        </p:scale>
        <p:origin x="-1128" y="-186"/>
      </p:cViewPr>
      <p:guideLst>
        <p:guide orient="horz" pos="1824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6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967FF-8927-4F62-9E24-C7975F99BA1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D823069-4CA6-4629-AB0B-24E6848D475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Profit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8B981C5-0122-4E64-A90B-166D3EB83123}" type="parTrans" cxnId="{18553D1F-62F2-47DC-90AC-B2A0097A9CE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0FF3A3E-FE6D-4F40-AB3B-C751EF496677}" type="sibTrans" cxnId="{18553D1F-62F2-47DC-90AC-B2A0097A9CE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9DD27E88-C24D-4BD9-BE10-F7C6BC20B6B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Planet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BC884054-3CC9-4A99-9171-59D43B4D7D33}" type="parTrans" cxnId="{D9437383-1B13-4A16-9E90-1442F00DED9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3A94980-F708-4FA0-AFA8-3E4BA170A036}" type="sibTrans" cxnId="{D9437383-1B13-4A16-9E90-1442F00DED9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876774D-2BBD-43E5-A7EF-30A70F2C66E2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People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79A42657-A4D8-4929-B1E2-AF1DAAD891FE}" type="parTrans" cxnId="{7CBEDF86-A8F4-4858-81B7-8B12B31F841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106888D1-7B7D-4468-B6A3-67CFC71AED42}" type="sibTrans" cxnId="{7CBEDF86-A8F4-4858-81B7-8B12B31F841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B2775A7-F978-4E46-8903-AF8A364B5742}" type="pres">
      <dgm:prSet presAssocID="{D74967FF-8927-4F62-9E24-C7975F99BA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3F2624-2938-4F7E-99BA-D2FB27795AF6}" type="pres">
      <dgm:prSet presAssocID="{8D823069-4CA6-4629-AB0B-24E6848D475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2BA3-B7B8-4951-9BA4-54F2233C5195}" type="pres">
      <dgm:prSet presAssocID="{8D823069-4CA6-4629-AB0B-24E6848D475C}" presName="gear1srcNode" presStyleLbl="node1" presStyleIdx="0" presStyleCnt="3"/>
      <dgm:spPr/>
      <dgm:t>
        <a:bodyPr/>
        <a:lstStyle/>
        <a:p>
          <a:endParaRPr lang="en-US"/>
        </a:p>
      </dgm:t>
    </dgm:pt>
    <dgm:pt modelId="{B4ED3C23-1C0F-4C5B-9418-E680EBE3562B}" type="pres">
      <dgm:prSet presAssocID="{8D823069-4CA6-4629-AB0B-24E6848D475C}" presName="gear1dstNode" presStyleLbl="node1" presStyleIdx="0" presStyleCnt="3"/>
      <dgm:spPr/>
      <dgm:t>
        <a:bodyPr/>
        <a:lstStyle/>
        <a:p>
          <a:endParaRPr lang="en-US"/>
        </a:p>
      </dgm:t>
    </dgm:pt>
    <dgm:pt modelId="{710B7AAF-5D60-4044-8D84-F57FF2B57ADD}" type="pres">
      <dgm:prSet presAssocID="{9DD27E88-C24D-4BD9-BE10-F7C6BC20B6B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AE556-CF17-46D6-ADCD-8B58BB49ACDC}" type="pres">
      <dgm:prSet presAssocID="{9DD27E88-C24D-4BD9-BE10-F7C6BC20B6B5}" presName="gear2srcNode" presStyleLbl="node1" presStyleIdx="1" presStyleCnt="3"/>
      <dgm:spPr/>
      <dgm:t>
        <a:bodyPr/>
        <a:lstStyle/>
        <a:p>
          <a:endParaRPr lang="en-US"/>
        </a:p>
      </dgm:t>
    </dgm:pt>
    <dgm:pt modelId="{0DDC4377-8738-4A83-B25B-89A4FBE3A2B5}" type="pres">
      <dgm:prSet presAssocID="{9DD27E88-C24D-4BD9-BE10-F7C6BC20B6B5}" presName="gear2dstNode" presStyleLbl="node1" presStyleIdx="1" presStyleCnt="3"/>
      <dgm:spPr/>
      <dgm:t>
        <a:bodyPr/>
        <a:lstStyle/>
        <a:p>
          <a:endParaRPr lang="en-US"/>
        </a:p>
      </dgm:t>
    </dgm:pt>
    <dgm:pt modelId="{A5956C27-9678-4C66-A94B-B51177174343}" type="pres">
      <dgm:prSet presAssocID="{2876774D-2BBD-43E5-A7EF-30A70F2C66E2}" presName="gear3" presStyleLbl="node1" presStyleIdx="2" presStyleCnt="3"/>
      <dgm:spPr/>
      <dgm:t>
        <a:bodyPr/>
        <a:lstStyle/>
        <a:p>
          <a:endParaRPr lang="en-US"/>
        </a:p>
      </dgm:t>
    </dgm:pt>
    <dgm:pt modelId="{10447738-36A1-4571-840F-4ADBE25D9B23}" type="pres">
      <dgm:prSet presAssocID="{2876774D-2BBD-43E5-A7EF-30A70F2C66E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8279-A62D-45BC-939C-B637031AB763}" type="pres">
      <dgm:prSet presAssocID="{2876774D-2BBD-43E5-A7EF-30A70F2C66E2}" presName="gear3srcNode" presStyleLbl="node1" presStyleIdx="2" presStyleCnt="3"/>
      <dgm:spPr/>
      <dgm:t>
        <a:bodyPr/>
        <a:lstStyle/>
        <a:p>
          <a:endParaRPr lang="en-US"/>
        </a:p>
      </dgm:t>
    </dgm:pt>
    <dgm:pt modelId="{199ADC50-EFE7-4E8D-9158-1D4BD17110A0}" type="pres">
      <dgm:prSet presAssocID="{2876774D-2BBD-43E5-A7EF-30A70F2C66E2}" presName="gear3dstNode" presStyleLbl="node1" presStyleIdx="2" presStyleCnt="3"/>
      <dgm:spPr/>
      <dgm:t>
        <a:bodyPr/>
        <a:lstStyle/>
        <a:p>
          <a:endParaRPr lang="en-US"/>
        </a:p>
      </dgm:t>
    </dgm:pt>
    <dgm:pt modelId="{F9A82D5C-7F24-4A29-89F9-5281CECD13B9}" type="pres">
      <dgm:prSet presAssocID="{50FF3A3E-FE6D-4F40-AB3B-C751EF4966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CDA982F-B4EC-410C-B31D-401263239D06}" type="pres">
      <dgm:prSet presAssocID="{43A94980-F708-4FA0-AFA8-3E4BA170A03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B5EAB00-12A6-42FE-92B4-F49764575D8C}" type="pres">
      <dgm:prSet presAssocID="{106888D1-7B7D-4468-B6A3-67CFC71AED4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B19AA7B-EA04-4491-8B10-E6C25B1611C8}" type="presOf" srcId="{D74967FF-8927-4F62-9E24-C7975F99BA1B}" destId="{BB2775A7-F978-4E46-8903-AF8A364B5742}" srcOrd="0" destOrd="0" presId="urn:microsoft.com/office/officeart/2005/8/layout/gear1"/>
    <dgm:cxn modelId="{F53B6486-7D69-416A-9290-A4CFAD4E091E}" type="presOf" srcId="{2876774D-2BBD-43E5-A7EF-30A70F2C66E2}" destId="{A5956C27-9678-4C66-A94B-B51177174343}" srcOrd="0" destOrd="0" presId="urn:microsoft.com/office/officeart/2005/8/layout/gear1"/>
    <dgm:cxn modelId="{98390610-4DD8-420C-891F-CE09F3F05F37}" type="presOf" srcId="{9DD27E88-C24D-4BD9-BE10-F7C6BC20B6B5}" destId="{04EAE556-CF17-46D6-ADCD-8B58BB49ACDC}" srcOrd="1" destOrd="0" presId="urn:microsoft.com/office/officeart/2005/8/layout/gear1"/>
    <dgm:cxn modelId="{FC1BA6E3-93EE-425C-8CB9-F4C35D9ADFF6}" type="presOf" srcId="{106888D1-7B7D-4468-B6A3-67CFC71AED42}" destId="{4B5EAB00-12A6-42FE-92B4-F49764575D8C}" srcOrd="0" destOrd="0" presId="urn:microsoft.com/office/officeart/2005/8/layout/gear1"/>
    <dgm:cxn modelId="{C00D9185-8A27-4FB5-9F59-915A3ACFC198}" type="presOf" srcId="{8D823069-4CA6-4629-AB0B-24E6848D475C}" destId="{413F2624-2938-4F7E-99BA-D2FB27795AF6}" srcOrd="0" destOrd="0" presId="urn:microsoft.com/office/officeart/2005/8/layout/gear1"/>
    <dgm:cxn modelId="{EA17096C-D11C-43F1-B9CF-7078E77B05AE}" type="presOf" srcId="{8D823069-4CA6-4629-AB0B-24E6848D475C}" destId="{631A2BA3-B7B8-4951-9BA4-54F2233C5195}" srcOrd="1" destOrd="0" presId="urn:microsoft.com/office/officeart/2005/8/layout/gear1"/>
    <dgm:cxn modelId="{5D366596-7FB1-4B67-8853-08B56E253771}" type="presOf" srcId="{9DD27E88-C24D-4BD9-BE10-F7C6BC20B6B5}" destId="{710B7AAF-5D60-4044-8D84-F57FF2B57ADD}" srcOrd="0" destOrd="0" presId="urn:microsoft.com/office/officeart/2005/8/layout/gear1"/>
    <dgm:cxn modelId="{18553D1F-62F2-47DC-90AC-B2A0097A9CE6}" srcId="{D74967FF-8927-4F62-9E24-C7975F99BA1B}" destId="{8D823069-4CA6-4629-AB0B-24E6848D475C}" srcOrd="0" destOrd="0" parTransId="{C8B981C5-0122-4E64-A90B-166D3EB83123}" sibTransId="{50FF3A3E-FE6D-4F40-AB3B-C751EF496677}"/>
    <dgm:cxn modelId="{D9437383-1B13-4A16-9E90-1442F00DED9D}" srcId="{D74967FF-8927-4F62-9E24-C7975F99BA1B}" destId="{9DD27E88-C24D-4BD9-BE10-F7C6BC20B6B5}" srcOrd="1" destOrd="0" parTransId="{BC884054-3CC9-4A99-9171-59D43B4D7D33}" sibTransId="{43A94980-F708-4FA0-AFA8-3E4BA170A036}"/>
    <dgm:cxn modelId="{F03870ED-BC38-4B6B-AB90-D83CB716D00E}" type="presOf" srcId="{43A94980-F708-4FA0-AFA8-3E4BA170A036}" destId="{ACDA982F-B4EC-410C-B31D-401263239D06}" srcOrd="0" destOrd="0" presId="urn:microsoft.com/office/officeart/2005/8/layout/gear1"/>
    <dgm:cxn modelId="{DD4B052C-5255-471D-A13F-1658FA54BB96}" type="presOf" srcId="{2876774D-2BBD-43E5-A7EF-30A70F2C66E2}" destId="{199ADC50-EFE7-4E8D-9158-1D4BD17110A0}" srcOrd="3" destOrd="0" presId="urn:microsoft.com/office/officeart/2005/8/layout/gear1"/>
    <dgm:cxn modelId="{7CBEDF86-A8F4-4858-81B7-8B12B31F8411}" srcId="{D74967FF-8927-4F62-9E24-C7975F99BA1B}" destId="{2876774D-2BBD-43E5-A7EF-30A70F2C66E2}" srcOrd="2" destOrd="0" parTransId="{79A42657-A4D8-4929-B1E2-AF1DAAD891FE}" sibTransId="{106888D1-7B7D-4468-B6A3-67CFC71AED42}"/>
    <dgm:cxn modelId="{6DA489BC-F2AB-4EF9-8C02-BD5829187478}" type="presOf" srcId="{2876774D-2BBD-43E5-A7EF-30A70F2C66E2}" destId="{3C268279-A62D-45BC-939C-B637031AB763}" srcOrd="2" destOrd="0" presId="urn:microsoft.com/office/officeart/2005/8/layout/gear1"/>
    <dgm:cxn modelId="{D46DB66D-1D78-472D-8EED-DB9E124B2B3D}" type="presOf" srcId="{50FF3A3E-FE6D-4F40-AB3B-C751EF496677}" destId="{F9A82D5C-7F24-4A29-89F9-5281CECD13B9}" srcOrd="0" destOrd="0" presId="urn:microsoft.com/office/officeart/2005/8/layout/gear1"/>
    <dgm:cxn modelId="{877CB4BD-385E-41DF-8001-B87B30B2CF7E}" type="presOf" srcId="{2876774D-2BBD-43E5-A7EF-30A70F2C66E2}" destId="{10447738-36A1-4571-840F-4ADBE25D9B23}" srcOrd="1" destOrd="0" presId="urn:microsoft.com/office/officeart/2005/8/layout/gear1"/>
    <dgm:cxn modelId="{1A3F130E-CBBB-4ACC-B422-83D827D03862}" type="presOf" srcId="{8D823069-4CA6-4629-AB0B-24E6848D475C}" destId="{B4ED3C23-1C0F-4C5B-9418-E680EBE3562B}" srcOrd="2" destOrd="0" presId="urn:microsoft.com/office/officeart/2005/8/layout/gear1"/>
    <dgm:cxn modelId="{29DE33A6-8689-421E-8037-8A9B1A4B417D}" type="presOf" srcId="{9DD27E88-C24D-4BD9-BE10-F7C6BC20B6B5}" destId="{0DDC4377-8738-4A83-B25B-89A4FBE3A2B5}" srcOrd="2" destOrd="0" presId="urn:microsoft.com/office/officeart/2005/8/layout/gear1"/>
    <dgm:cxn modelId="{8FA4DF2A-321D-4783-AB74-C811FCABF5F1}" type="presParOf" srcId="{BB2775A7-F978-4E46-8903-AF8A364B5742}" destId="{413F2624-2938-4F7E-99BA-D2FB27795AF6}" srcOrd="0" destOrd="0" presId="urn:microsoft.com/office/officeart/2005/8/layout/gear1"/>
    <dgm:cxn modelId="{BEFB3AA1-BB91-4C24-958B-E2F0D21CCA09}" type="presParOf" srcId="{BB2775A7-F978-4E46-8903-AF8A364B5742}" destId="{631A2BA3-B7B8-4951-9BA4-54F2233C5195}" srcOrd="1" destOrd="0" presId="urn:microsoft.com/office/officeart/2005/8/layout/gear1"/>
    <dgm:cxn modelId="{CAC2A947-A129-497F-8418-D27781656926}" type="presParOf" srcId="{BB2775A7-F978-4E46-8903-AF8A364B5742}" destId="{B4ED3C23-1C0F-4C5B-9418-E680EBE3562B}" srcOrd="2" destOrd="0" presId="urn:microsoft.com/office/officeart/2005/8/layout/gear1"/>
    <dgm:cxn modelId="{11BD09A4-9A82-4135-A592-2233F2EBAD6A}" type="presParOf" srcId="{BB2775A7-F978-4E46-8903-AF8A364B5742}" destId="{710B7AAF-5D60-4044-8D84-F57FF2B57ADD}" srcOrd="3" destOrd="0" presId="urn:microsoft.com/office/officeart/2005/8/layout/gear1"/>
    <dgm:cxn modelId="{C742C381-9734-4536-9BD2-A3364FD5E953}" type="presParOf" srcId="{BB2775A7-F978-4E46-8903-AF8A364B5742}" destId="{04EAE556-CF17-46D6-ADCD-8B58BB49ACDC}" srcOrd="4" destOrd="0" presId="urn:microsoft.com/office/officeart/2005/8/layout/gear1"/>
    <dgm:cxn modelId="{91CFB18B-AE21-4A1E-AD6A-3230330CD894}" type="presParOf" srcId="{BB2775A7-F978-4E46-8903-AF8A364B5742}" destId="{0DDC4377-8738-4A83-B25B-89A4FBE3A2B5}" srcOrd="5" destOrd="0" presId="urn:microsoft.com/office/officeart/2005/8/layout/gear1"/>
    <dgm:cxn modelId="{23F8D70F-542E-40F0-9DD0-34CD6C848C5F}" type="presParOf" srcId="{BB2775A7-F978-4E46-8903-AF8A364B5742}" destId="{A5956C27-9678-4C66-A94B-B51177174343}" srcOrd="6" destOrd="0" presId="urn:microsoft.com/office/officeart/2005/8/layout/gear1"/>
    <dgm:cxn modelId="{F5AEF3E7-3FC3-4FF5-9006-3137EDC209EB}" type="presParOf" srcId="{BB2775A7-F978-4E46-8903-AF8A364B5742}" destId="{10447738-36A1-4571-840F-4ADBE25D9B23}" srcOrd="7" destOrd="0" presId="urn:microsoft.com/office/officeart/2005/8/layout/gear1"/>
    <dgm:cxn modelId="{0157FD12-4C7E-4434-B535-7A2BCA3B582E}" type="presParOf" srcId="{BB2775A7-F978-4E46-8903-AF8A364B5742}" destId="{3C268279-A62D-45BC-939C-B637031AB763}" srcOrd="8" destOrd="0" presId="urn:microsoft.com/office/officeart/2005/8/layout/gear1"/>
    <dgm:cxn modelId="{9CFAA520-D168-4566-99C3-6D785C3D5E30}" type="presParOf" srcId="{BB2775A7-F978-4E46-8903-AF8A364B5742}" destId="{199ADC50-EFE7-4E8D-9158-1D4BD17110A0}" srcOrd="9" destOrd="0" presId="urn:microsoft.com/office/officeart/2005/8/layout/gear1"/>
    <dgm:cxn modelId="{B4CAF425-8646-438C-957B-9AE3CFE751E9}" type="presParOf" srcId="{BB2775A7-F978-4E46-8903-AF8A364B5742}" destId="{F9A82D5C-7F24-4A29-89F9-5281CECD13B9}" srcOrd="10" destOrd="0" presId="urn:microsoft.com/office/officeart/2005/8/layout/gear1"/>
    <dgm:cxn modelId="{B034C542-F638-4561-85BD-93EEB4425A76}" type="presParOf" srcId="{BB2775A7-F978-4E46-8903-AF8A364B5742}" destId="{ACDA982F-B4EC-410C-B31D-401263239D06}" srcOrd="11" destOrd="0" presId="urn:microsoft.com/office/officeart/2005/8/layout/gear1"/>
    <dgm:cxn modelId="{84FF39B1-6C73-4587-8A7E-A43A89127B02}" type="presParOf" srcId="{BB2775A7-F978-4E46-8903-AF8A364B5742}" destId="{4B5EAB00-12A6-42FE-92B4-F49764575D8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F2624-2938-4F7E-99BA-D2FB27795AF6}">
      <dsp:nvSpPr>
        <dsp:cNvPr id="0" name=""/>
        <dsp:cNvSpPr/>
      </dsp:nvSpPr>
      <dsp:spPr>
        <a:xfrm>
          <a:off x="3870960" y="2194560"/>
          <a:ext cx="2682240" cy="26822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 pitchFamily="34" charset="0"/>
              <a:cs typeface="Calibri" pitchFamily="34" charset="0"/>
            </a:rPr>
            <a:t>Profit</a:t>
          </a:r>
          <a:endParaRPr lang="en-US" sz="2700" kern="1200" dirty="0">
            <a:latin typeface="Calibri" pitchFamily="34" charset="0"/>
            <a:cs typeface="Calibri" pitchFamily="34" charset="0"/>
          </a:endParaRPr>
        </a:p>
      </dsp:txBody>
      <dsp:txXfrm>
        <a:off x="3870960" y="2194560"/>
        <a:ext cx="2682240" cy="2682240"/>
      </dsp:txXfrm>
    </dsp:sp>
    <dsp:sp modelId="{710B7AAF-5D60-4044-8D84-F57FF2B57ADD}">
      <dsp:nvSpPr>
        <dsp:cNvPr id="0" name=""/>
        <dsp:cNvSpPr/>
      </dsp:nvSpPr>
      <dsp:spPr>
        <a:xfrm>
          <a:off x="2310384" y="1560576"/>
          <a:ext cx="1950720" cy="19507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 pitchFamily="34" charset="0"/>
              <a:cs typeface="Calibri" pitchFamily="34" charset="0"/>
            </a:rPr>
            <a:t>Planet</a:t>
          </a:r>
          <a:endParaRPr lang="en-US" sz="2700" kern="1200" dirty="0">
            <a:latin typeface="Calibri" pitchFamily="34" charset="0"/>
            <a:cs typeface="Calibri" pitchFamily="34" charset="0"/>
          </a:endParaRPr>
        </a:p>
      </dsp:txBody>
      <dsp:txXfrm>
        <a:off x="2310384" y="1560576"/>
        <a:ext cx="1950720" cy="1950720"/>
      </dsp:txXfrm>
    </dsp:sp>
    <dsp:sp modelId="{A5956C27-9678-4C66-A94B-B51177174343}">
      <dsp:nvSpPr>
        <dsp:cNvPr id="0" name=""/>
        <dsp:cNvSpPr/>
      </dsp:nvSpPr>
      <dsp:spPr>
        <a:xfrm rot="20700000">
          <a:off x="3402986" y="214778"/>
          <a:ext cx="1911307" cy="19113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 pitchFamily="34" charset="0"/>
              <a:cs typeface="Calibri" pitchFamily="34" charset="0"/>
            </a:rPr>
            <a:t>People</a:t>
          </a:r>
          <a:endParaRPr lang="en-US" sz="2700" kern="1200" dirty="0">
            <a:latin typeface="Calibri" pitchFamily="34" charset="0"/>
            <a:cs typeface="Calibri" pitchFamily="34" charset="0"/>
          </a:endParaRPr>
        </a:p>
      </dsp:txBody>
      <dsp:txXfrm>
        <a:off x="3822192" y="633984"/>
        <a:ext cx="1072896" cy="1072896"/>
      </dsp:txXfrm>
    </dsp:sp>
    <dsp:sp modelId="{F9A82D5C-7F24-4A29-89F9-5281CECD13B9}">
      <dsp:nvSpPr>
        <dsp:cNvPr id="0" name=""/>
        <dsp:cNvSpPr/>
      </dsp:nvSpPr>
      <dsp:spPr>
        <a:xfrm>
          <a:off x="3672277" y="1785499"/>
          <a:ext cx="3433267" cy="3433267"/>
        </a:xfrm>
        <a:prstGeom prst="circularArrow">
          <a:avLst>
            <a:gd name="adj1" fmla="val 4687"/>
            <a:gd name="adj2" fmla="val 299029"/>
            <a:gd name="adj3" fmla="val 2530361"/>
            <a:gd name="adj4" fmla="val 1583103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A982F-B4EC-410C-B31D-401263239D06}">
      <dsp:nvSpPr>
        <dsp:cNvPr id="0" name=""/>
        <dsp:cNvSpPr/>
      </dsp:nvSpPr>
      <dsp:spPr>
        <a:xfrm>
          <a:off x="1964915" y="1126026"/>
          <a:ext cx="2494483" cy="2494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EAB00-12A6-42FE-92B4-F49764575D8C}">
      <dsp:nvSpPr>
        <dsp:cNvPr id="0" name=""/>
        <dsp:cNvSpPr/>
      </dsp:nvSpPr>
      <dsp:spPr>
        <a:xfrm>
          <a:off x="2960881" y="-206798"/>
          <a:ext cx="2689555" cy="2689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265" cy="479735"/>
          </a:xfrm>
          <a:prstGeom prst="rect">
            <a:avLst/>
          </a:prstGeom>
        </p:spPr>
        <p:txBody>
          <a:bodyPr vert="horz" lIns="93970" tIns="46984" rIns="93970" bIns="469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298" y="1"/>
            <a:ext cx="3169265" cy="479735"/>
          </a:xfrm>
          <a:prstGeom prst="rect">
            <a:avLst/>
          </a:prstGeom>
        </p:spPr>
        <p:txBody>
          <a:bodyPr vert="horz" lIns="93970" tIns="46984" rIns="93970" bIns="46984" rtlCol="0"/>
          <a:lstStyle>
            <a:lvl1pPr algn="r">
              <a:defRPr sz="1200"/>
            </a:lvl1pPr>
          </a:lstStyle>
          <a:p>
            <a:fld id="{5DF320BC-9D7F-473E-8A81-D5D62DFB42F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41"/>
            <a:ext cx="3169265" cy="479735"/>
          </a:xfrm>
          <a:prstGeom prst="rect">
            <a:avLst/>
          </a:prstGeom>
        </p:spPr>
        <p:txBody>
          <a:bodyPr vert="horz" lIns="93970" tIns="46984" rIns="93970" bIns="469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298" y="9119841"/>
            <a:ext cx="3169265" cy="479735"/>
          </a:xfrm>
          <a:prstGeom prst="rect">
            <a:avLst/>
          </a:prstGeom>
        </p:spPr>
        <p:txBody>
          <a:bodyPr vert="horz" lIns="93970" tIns="46984" rIns="93970" bIns="46984" rtlCol="0" anchor="b"/>
          <a:lstStyle>
            <a:lvl1pPr algn="r">
              <a:defRPr sz="1200"/>
            </a:lvl1pPr>
          </a:lstStyle>
          <a:p>
            <a:fld id="{DF031219-DEDB-439D-936B-F4D1EDE1D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39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583" cy="480389"/>
          </a:xfrm>
          <a:prstGeom prst="rect">
            <a:avLst/>
          </a:prstGeom>
        </p:spPr>
        <p:txBody>
          <a:bodyPr vert="horz" lIns="96642" tIns="48323" rIns="96642" bIns="48323" rtlCol="0"/>
          <a:lstStyle>
            <a:lvl1pPr algn="l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1" y="1"/>
            <a:ext cx="3170583" cy="480389"/>
          </a:xfrm>
          <a:prstGeom prst="rect">
            <a:avLst/>
          </a:prstGeom>
        </p:spPr>
        <p:txBody>
          <a:bodyPr vert="horz" lIns="96642" tIns="48323" rIns="96642" bIns="48323" rtlCol="0"/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5E0A9722-126D-49C0-88BF-E72BE742B13D}" type="datetimeFigureOut">
              <a:rPr lang="en-US"/>
              <a:pPr>
                <a:defRPr/>
              </a:pPr>
              <a:t>10/2/2012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2"/>
          </a:xfrm>
          <a:prstGeom prst="rect">
            <a:avLst/>
          </a:prstGeom>
        </p:spPr>
        <p:txBody>
          <a:bodyPr vert="horz" lIns="96642" tIns="48323" rIns="96642" bIns="483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2"/>
            <a:ext cx="3170583" cy="480389"/>
          </a:xfrm>
          <a:prstGeom prst="rect">
            <a:avLst/>
          </a:prstGeom>
        </p:spPr>
        <p:txBody>
          <a:bodyPr vert="horz" lIns="96642" tIns="48323" rIns="96642" bIns="48323" rtlCol="0" anchor="b"/>
          <a:lstStyle>
            <a:lvl1pPr algn="l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1" y="9119172"/>
            <a:ext cx="3170583" cy="480389"/>
          </a:xfrm>
          <a:prstGeom prst="rect">
            <a:avLst/>
          </a:prstGeom>
        </p:spPr>
        <p:txBody>
          <a:bodyPr vert="horz" lIns="96642" tIns="48323" rIns="96642" bIns="48323" rtlCol="0" anchor="b"/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CEADA696-7DCF-4561-A564-F18CF7F0D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22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63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72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8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9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17550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C641E2-4F2E-4E43-ABCC-F8B2121961C5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70583" indent="-296378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85513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59718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133924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608129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3082334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556539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4030745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1" hangingPunct="1"/>
            <a:fld id="{0D5A4286-04AE-4C03-9918-E1517CD6C731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70583" indent="-296378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85513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59718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133924" indent="-237102" eaLnBrk="0" hangingPunct="0"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608129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3082334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556539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4030745" indent="-2371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1" hangingPunct="1"/>
            <a:fld id="{CB35D17B-879B-40DC-A0ED-E0512AAADEAB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DA696-7DCF-4561-A564-F18CF7F0D0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46283-7B5C-477A-ABE3-02CC837904F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DA696-7DCF-4561-A564-F18CF7F0D0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DA696-7DCF-4561-A564-F18CF7F0D0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127" indent="-237127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DA696-7DCF-4561-A564-F18CF7F0D0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238AA0-56F0-4C9C-B477-0D87E420A70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V2benner"/>
          <p:cNvPicPr>
            <a:picLocks noChangeAspect="1" noChangeArrowheads="1"/>
          </p:cNvPicPr>
          <p:nvPr userDrawn="1"/>
        </p:nvPicPr>
        <p:blipFill>
          <a:blip r:embed="rId2" cstate="print"/>
          <a:srcRect r="71312"/>
          <a:stretch>
            <a:fillRect/>
          </a:stretch>
        </p:blipFill>
        <p:spPr bwMode="auto">
          <a:xfrm>
            <a:off x="4017963" y="4773613"/>
            <a:ext cx="45720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0" y="3733800"/>
            <a:ext cx="9144000" cy="904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2" tIns="40945" rIns="81892" bIns="40945" anchor="ctr"/>
          <a:lstStyle/>
          <a:p>
            <a:pPr algn="ctr" eaLnBrk="0" hangingPunct="0">
              <a:defRPr/>
            </a:pPr>
            <a:endParaRPr lang="en-US" sz="3200" b="1" dirty="0">
              <a:solidFill>
                <a:srgbClr val="402A8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8458200" y="5181600"/>
            <a:ext cx="381000" cy="461963"/>
          </a:xfrm>
          <a:prstGeom prst="rect">
            <a:avLst/>
          </a:prstGeom>
          <a:noFill/>
        </p:spPr>
        <p:txBody>
          <a:bodyPr lIns="91322" tIns="45662" rIns="91322" bIns="45662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ＭＳ Ｐゴシック" pitchFamily="1" charset="-128"/>
                <a:cs typeface="+mn-cs"/>
              </a:rPr>
              <a:t>™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3276602"/>
            <a:ext cx="8229600" cy="612775"/>
          </a:xfrm>
          <a:prstGeom prst="rect">
            <a:avLst/>
          </a:prstGeom>
        </p:spPr>
        <p:txBody>
          <a:bodyPr lIns="91322" tIns="45662" rIns="91322" bIns="45662"/>
          <a:lstStyle>
            <a:lvl1pPr algn="ctr">
              <a:defRPr sz="4000" b="1" cap="none" spc="0">
                <a:ln>
                  <a:noFill/>
                </a:ln>
                <a:solidFill>
                  <a:srgbClr val="402A84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5334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02A84"/>
                </a:solidFill>
              </a:defRPr>
            </a:lvl1pPr>
            <a:lvl2pPr marL="456614" indent="0" algn="ctr">
              <a:buNone/>
              <a:defRPr/>
            </a:lvl2pPr>
            <a:lvl3pPr marL="913224" indent="0" algn="ctr">
              <a:buNone/>
              <a:defRPr/>
            </a:lvl3pPr>
            <a:lvl4pPr marL="1369838" indent="0" algn="ctr">
              <a:buNone/>
              <a:defRPr/>
            </a:lvl4pPr>
            <a:lvl5pPr marL="1826449" indent="0" algn="ctr">
              <a:buNone/>
              <a:defRPr/>
            </a:lvl5pPr>
            <a:lvl6pPr marL="2283063" indent="0" algn="ctr">
              <a:buNone/>
              <a:defRPr/>
            </a:lvl6pPr>
            <a:lvl7pPr marL="2739672" indent="0" algn="ctr">
              <a:buNone/>
              <a:defRPr/>
            </a:lvl7pPr>
            <a:lvl8pPr marL="3196287" indent="0" algn="ctr">
              <a:buNone/>
              <a:defRPr/>
            </a:lvl8pPr>
            <a:lvl9pPr marL="365289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3E65-0344-4B76-97EB-9D73D4B2A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18CF-801D-45F9-8D91-9B374676B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3B9C-BB8D-4C7F-9189-FFA429262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175C-8B47-4A76-B1C8-EF02417E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D3FC-0CDA-4501-A85C-51417AEC5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CA5F-5AC7-40EA-8FE3-04A6A8869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3C37-1534-4CD8-9965-AF8CBED16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9DBA-DA4E-4096-9373-218780A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E306-2F7F-48FC-AED4-5362F7604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3BC0-F040-4543-8C67-C69D00E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99A1-8811-42BA-A420-B05767134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B66-2C6F-4A03-8393-6074D55F8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D24C-ACA6-4A0F-8744-F6AC347D6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E59C-795D-41E8-8377-A70F6D139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1601"/>
            <a:ext cx="4040188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81211"/>
            <a:ext cx="4040188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371601"/>
            <a:ext cx="4041775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981211"/>
            <a:ext cx="4041775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7D2B-7B2C-4E2E-9AF8-68F11D9D3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540D-5E9D-48CF-96A0-C281DC189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1828800" y="5943600"/>
            <a:ext cx="5486400" cy="338138"/>
          </a:xfrm>
          <a:prstGeom prst="rect">
            <a:avLst/>
          </a:prstGeom>
          <a:noFill/>
        </p:spPr>
        <p:txBody>
          <a:bodyPr lIns="91322" tIns="45662" rIns="91322" bIns="45662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ea typeface="ＭＳ Ｐゴシック" pitchFamily="1" charset="-128"/>
                <a:cs typeface="+mn-cs"/>
              </a:rPr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54864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207-4C21-4079-823F-6636531AB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22" tIns="45662" rIns="91322" bIns="45662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57200" y="1447800"/>
            <a:ext cx="3962400" cy="23622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3962400"/>
            <a:ext cx="3962400" cy="23622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24400" y="1447800"/>
            <a:ext cx="3962400" cy="23622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3962400"/>
            <a:ext cx="3962400" cy="23622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E533-E2B9-4123-B863-7AB76DB4D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&amp;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6213-B153-4968-9559-26E4A5A6A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74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C4C4C"/>
                </a:solidFill>
                <a:latin typeface="Calibri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A3DB521F-525D-4133-A1DD-D5457401E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8" descr="PPT_V2benner"/>
          <p:cNvPicPr>
            <a:picLocks noChangeAspect="1" noChangeArrowheads="1"/>
          </p:cNvPicPr>
          <p:nvPr/>
        </p:nvPicPr>
        <p:blipFill>
          <a:blip r:embed="rId11" cstate="print"/>
          <a:srcRect l="28371"/>
          <a:stretch>
            <a:fillRect/>
          </a:stretch>
        </p:blipFill>
        <p:spPr bwMode="auto">
          <a:xfrm>
            <a:off x="2590800" y="0"/>
            <a:ext cx="6553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arvest-Logo-no tex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76200"/>
            <a:ext cx="2203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86" r:id="rId7"/>
    <p:sldLayoutId id="2147483670" r:id="rId8"/>
    <p:sldLayoutId id="2147483690" r:id="rId9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 pitchFamily="34" charset="-127"/>
          <a:ea typeface="Malgun Gothic" pitchFamily="34" charset="-127"/>
          <a:cs typeface="Malgun Gothic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/>
          <a:ea typeface="Malgun Gothic"/>
          <a:cs typeface="Malgun Gothic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/>
          <a:ea typeface="Malgun Gothic"/>
          <a:cs typeface="Malgun Gothic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/>
          <a:ea typeface="Malgun Gothic"/>
          <a:cs typeface="Malgun Gothic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/>
          <a:ea typeface="Malgun Gothic"/>
          <a:cs typeface="Malgun Gothic"/>
        </a:defRPr>
      </a:lvl5pPr>
      <a:lvl6pPr marL="45661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6pPr>
      <a:lvl7pPr marL="91322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7pPr>
      <a:lvl8pPr marL="13698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8pPr>
      <a:lvl9pPr marL="182644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Char char="•"/>
        <a:defRPr sz="2000">
          <a:solidFill>
            <a:schemeClr val="tx1"/>
          </a:solidFill>
          <a:latin typeface="Calibri" pitchFamily="34" charset="0"/>
          <a:ea typeface="Malgun Gothic" pitchFamily="34" charset="-127"/>
          <a:cs typeface="Malgun Gothic"/>
        </a:defRPr>
      </a:lvl1pPr>
      <a:lvl2pPr marL="688975" indent="-231775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Font typeface="Times"/>
        <a:buChar char="•"/>
        <a:defRPr sz="2800">
          <a:solidFill>
            <a:schemeClr val="tx1"/>
          </a:solidFill>
          <a:latin typeface="Calibri" pitchFamily="34" charset="0"/>
          <a:ea typeface="Malgun Gothic" pitchFamily="34" charset="-127"/>
          <a:cs typeface="Malgun Gothic"/>
        </a:defRPr>
      </a:lvl2pPr>
      <a:lvl3pPr marL="1141413" indent="-227013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Char char="•"/>
        <a:defRPr sz="1600">
          <a:solidFill>
            <a:schemeClr val="tx1"/>
          </a:solidFill>
          <a:latin typeface="Calibri" pitchFamily="34" charset="0"/>
          <a:ea typeface="Malgun Gothic" pitchFamily="34" charset="-127"/>
          <a:cs typeface="Malgun Gothic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lr>
          <a:srgbClr val="2D6968"/>
        </a:buClr>
        <a:buFont typeface="Arial" charset="0"/>
        <a:buChar char="•"/>
        <a:defRPr sz="1400">
          <a:solidFill>
            <a:schemeClr val="tx1"/>
          </a:solidFill>
          <a:latin typeface="Calibri" pitchFamily="34" charset="0"/>
          <a:ea typeface="Malgun Gothic" pitchFamily="34" charset="-127"/>
          <a:cs typeface="Malgun Gothic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Malgun Gothic" pitchFamily="34" charset="-127"/>
          <a:cs typeface="Malgun Gothic"/>
        </a:defRPr>
      </a:lvl5pPr>
      <a:lvl6pPr marL="2511368" indent="-2283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7981" indent="-2283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4592" indent="-2283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1202" indent="-2283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AB6B2A1-D294-4FF4-8870-F1F2B3FA3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owell@harvestpower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arvestpower.com/" TargetMode="External"/><Relationship Id="rId5" Type="http://schemas.openxmlformats.org/officeDocument/2006/relationships/hyperlink" Target="http://www.harvestpower.com/on" TargetMode="External"/><Relationship Id="rId4" Type="http://schemas.openxmlformats.org/officeDocument/2006/relationships/hyperlink" Target="http://www.harvestpower.com/b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315200" cy="91440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Cross Border Connections in Sustainable Waste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Washington Clean Technology Alliance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Oct. 4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2012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6A1FF-52D4-49F6-94F0-675C92B1CF7A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600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Thank you!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402A84"/>
                </a:solidFill>
                <a:latin typeface="Calibri" pitchFamily="34" charset="0"/>
                <a:cs typeface="Calibri" pitchFamily="34" charset="0"/>
              </a:rPr>
              <a:t>Elizabeth Lowell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Project Development &amp; Planning Manager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3"/>
              </a:rPr>
              <a:t>elowell@harvestpower.com</a:t>
            </a:r>
            <a:endParaRPr lang="en-US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206.569.0348 (direct)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206.963.1286 (mobile)</a:t>
            </a:r>
          </a:p>
          <a:p>
            <a:endParaRPr lang="en-US" dirty="0" smtClean="0">
              <a:latin typeface="Calibri" pitchFamily="34" charset="0"/>
              <a:cs typeface="Calibri" pitchFamily="34" charset="0"/>
              <a:hlinkClick r:id="rId4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4"/>
              </a:rPr>
              <a:t>www.harvestpower.com/bc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 Lower Mainland, BC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5"/>
              </a:rPr>
              <a:t>www.harvestpower.com/on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 London, ON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6"/>
              </a:rPr>
              <a:t>www.harvestpower.com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5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4773613" cy="449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/>
              <a:t>Operates 25 processing facilities in North America with more than 400 employees</a:t>
            </a:r>
          </a:p>
          <a:p>
            <a:pPr>
              <a:buFontTx/>
              <a:buNone/>
            </a:pPr>
            <a:endParaRPr lang="en-US" sz="1400" dirty="0" smtClean="0"/>
          </a:p>
          <a:p>
            <a:r>
              <a:rPr lang="en-US" sz="1400" dirty="0" smtClean="0"/>
              <a:t>Leads the industry managing more than 2 million tons of organic materials.  Harvest is North America’s largest composter of organics.</a:t>
            </a:r>
          </a:p>
          <a:p>
            <a:endParaRPr lang="en-US" sz="1400" dirty="0" smtClean="0"/>
          </a:p>
          <a:p>
            <a:r>
              <a:rPr lang="en-US" sz="1400" dirty="0" smtClean="0"/>
              <a:t>By year-end 2012, will have the largest two commercial plants producing electricity from </a:t>
            </a:r>
            <a:r>
              <a:rPr lang="en-US" sz="1400" dirty="0" err="1" smtClean="0"/>
              <a:t>foodwaste</a:t>
            </a:r>
            <a:r>
              <a:rPr lang="en-US" sz="1400" dirty="0" smtClean="0"/>
              <a:t> in North America.  (Vancouver, and Ontario).  A third begins construction in August.</a:t>
            </a:r>
          </a:p>
          <a:p>
            <a:pPr>
              <a:buFontTx/>
              <a:buNone/>
            </a:pPr>
            <a:endParaRPr lang="en-US" sz="1400" dirty="0" smtClean="0"/>
          </a:p>
          <a:p>
            <a:r>
              <a:rPr lang="en-US" sz="1400" dirty="0" smtClean="0"/>
              <a:t>Sells more than 28 million bags and more than 1 million cubic yards of soils, mulches and natural fertilizers into retail, landscapers and </a:t>
            </a:r>
            <a:r>
              <a:rPr lang="en-US" sz="1400" dirty="0" err="1" smtClean="0"/>
              <a:t>ag</a:t>
            </a:r>
            <a:r>
              <a:rPr lang="en-US" sz="1400" dirty="0" smtClean="0"/>
              <a:t> markets.</a:t>
            </a:r>
          </a:p>
          <a:p>
            <a:endParaRPr lang="en-US" sz="1400" dirty="0" smtClean="0"/>
          </a:p>
          <a:p>
            <a:r>
              <a:rPr lang="en-US" sz="1400" dirty="0" smtClean="0"/>
              <a:t>Harvest</a:t>
            </a:r>
            <a:r>
              <a:rPr lang="en-US" altLang="en-US" sz="1400" dirty="0" smtClean="0"/>
              <a:t>’</a:t>
            </a:r>
            <a:r>
              <a:rPr lang="en-US" sz="1400" dirty="0" smtClean="0"/>
              <a:t>s investors include </a:t>
            </a:r>
            <a:r>
              <a:rPr lang="en-US" sz="1400" dirty="0" err="1" smtClean="0"/>
              <a:t>Kleiner</a:t>
            </a:r>
            <a:r>
              <a:rPr lang="en-US" sz="1400" dirty="0" smtClean="0"/>
              <a:t> Perkins Caulfield &amp; Byers, True North Ventures, Generation IM, Munich Venture Partners, Waste Management, and others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1" hangingPunct="1"/>
            <a:fld id="{7C6369CC-E02E-4A29-8A73-C257CF06DC88}" type="slidenum">
              <a:rPr lang="en-US" sz="900" smtClean="0">
                <a:solidFill>
                  <a:srgbClr val="4C4C4C"/>
                </a:solidFill>
                <a:latin typeface="Calibri" pitchFamily="34" charset="0"/>
              </a:rPr>
              <a:pPr eaLnBrk="1" hangingPunct="1"/>
              <a:t>2</a:t>
            </a:fld>
            <a:endParaRPr lang="en-US" sz="900" smtClean="0">
              <a:solidFill>
                <a:srgbClr val="4C4C4C"/>
              </a:solidFill>
              <a:latin typeface="Calibri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685800" y="1106487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sz="1800" i="1" dirty="0">
                <a:latin typeface="Calibri" pitchFamily="34" charset="0"/>
              </a:rPr>
              <a:t>Harvest harnesses the maximum value from organic materials through the production of renewable energy and soils, mulches and natural fertilizers.</a:t>
            </a: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762000" y="1752600"/>
            <a:ext cx="1828800" cy="376238"/>
          </a:xfrm>
          <a:prstGeom prst="rect">
            <a:avLst/>
          </a:prstGeom>
          <a:solidFill>
            <a:srgbClr val="4F26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Calibri" pitchFamily="34" charset="0"/>
              </a:rPr>
              <a:t>Corporate Profile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066800" y="685800"/>
            <a:ext cx="7696200" cy="457200"/>
          </a:xfrm>
          <a:prstGeom prst="rect">
            <a:avLst/>
          </a:prstGeom>
        </p:spPr>
        <p:txBody>
          <a:bodyPr lIns="91418" tIns="45709" rIns="91418" bIns="45709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rgbClr val="460066"/>
                </a:solidFill>
                <a:latin typeface="Calibri" pitchFamily="34" charset="0"/>
                <a:ea typeface="Malgun Gothic" pitchFamily="34" charset="-127"/>
                <a:cs typeface="+mj-cs"/>
              </a:rPr>
              <a:t>About Harvest</a:t>
            </a:r>
          </a:p>
        </p:txBody>
      </p:sp>
      <p:pic>
        <p:nvPicPr>
          <p:cNvPr id="14343" name="Picture 8" descr="iStock_000012013031Large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224338"/>
            <a:ext cx="29813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" descr="food_scraps_full_000005613211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133600"/>
            <a:ext cx="29987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4638" y="6553200"/>
            <a:ext cx="24384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1" hangingPunct="1"/>
            <a:fld id="{3162F25F-6FFA-4950-AF34-B748BC99635F}" type="slidenum">
              <a:rPr lang="en-US" sz="900" smtClean="0">
                <a:solidFill>
                  <a:srgbClr val="4C4C4C"/>
                </a:solidFill>
                <a:latin typeface="Calibri" pitchFamily="34" charset="0"/>
              </a:rPr>
              <a:pPr eaLnBrk="1" hangingPunct="1"/>
              <a:t>3</a:t>
            </a:fld>
            <a:endParaRPr lang="en-US" sz="900" smtClean="0">
              <a:solidFill>
                <a:srgbClr val="4C4C4C"/>
              </a:solidFill>
              <a:latin typeface="Calibri" pitchFamily="34" charset="0"/>
            </a:endParaRPr>
          </a:p>
        </p:txBody>
      </p:sp>
      <p:pic>
        <p:nvPicPr>
          <p:cNvPr id="15363" name="Picture 16" descr="Harvest-Logo-Final4CwT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070225"/>
            <a:ext cx="998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1295400" y="4191000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402A84"/>
                </a:solidFill>
                <a:latin typeface="Calibri" pitchFamily="34" charset="0"/>
                <a:cs typeface="Calibri" pitchFamily="34" charset="0"/>
              </a:rPr>
              <a:t>Organics Processing</a:t>
            </a:r>
          </a:p>
        </p:txBody>
      </p:sp>
      <p:sp>
        <p:nvSpPr>
          <p:cNvPr id="15365" name="TextBox 18"/>
          <p:cNvSpPr txBox="1">
            <a:spLocks noChangeArrowheads="1"/>
          </p:cNvSpPr>
          <p:nvPr/>
        </p:nvSpPr>
        <p:spPr bwMode="auto">
          <a:xfrm>
            <a:off x="3581400" y="1908175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402A84"/>
                </a:solidFill>
                <a:latin typeface="Calibri" pitchFamily="34" charset="0"/>
                <a:cs typeface="Calibri" pitchFamily="34" charset="0"/>
              </a:rPr>
              <a:t>Biogas &amp; Energy</a:t>
            </a:r>
          </a:p>
        </p:txBody>
      </p:sp>
      <p:sp>
        <p:nvSpPr>
          <p:cNvPr id="15366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402A84"/>
                </a:solidFill>
                <a:latin typeface="Calibri" pitchFamily="34" charset="0"/>
                <a:cs typeface="Calibri" pitchFamily="34" charset="0"/>
              </a:rPr>
              <a:t>Soils, Mulches         and Natural Fertilizers</a:t>
            </a: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3376613" y="2616200"/>
            <a:ext cx="2357437" cy="2359025"/>
          </a:xfrm>
          <a:prstGeom prst="ellipse">
            <a:avLst/>
          </a:prstGeom>
          <a:noFill/>
          <a:ln w="508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8100000">
            <a:off x="5049838" y="2844800"/>
            <a:ext cx="1122362" cy="641350"/>
            <a:chOff x="-3810000" y="1433083"/>
            <a:chExt cx="1270000" cy="723900"/>
          </a:xfrm>
        </p:grpSpPr>
        <p:sp>
          <p:nvSpPr>
            <p:cNvPr id="15382" name="Isosceles Triangle 14"/>
            <p:cNvSpPr>
              <a:spLocks noChangeArrowheads="1"/>
            </p:cNvSpPr>
            <p:nvPr/>
          </p:nvSpPr>
          <p:spPr bwMode="auto">
            <a:xfrm>
              <a:off x="-3810000" y="1433083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  <p:sp>
          <p:nvSpPr>
            <p:cNvPr id="15383" name="Isosceles Triangle 15"/>
            <p:cNvSpPr>
              <a:spLocks noChangeArrowheads="1"/>
            </p:cNvSpPr>
            <p:nvPr/>
          </p:nvSpPr>
          <p:spPr bwMode="auto">
            <a:xfrm>
              <a:off x="-3676316" y="1585483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 rot="-6300000">
            <a:off x="3926681" y="4650582"/>
            <a:ext cx="1122363" cy="641350"/>
            <a:chOff x="-3810000" y="1433083"/>
            <a:chExt cx="1270000" cy="723900"/>
          </a:xfrm>
        </p:grpSpPr>
        <p:sp>
          <p:nvSpPr>
            <p:cNvPr id="15380" name="Isosceles Triangle 12"/>
            <p:cNvSpPr>
              <a:spLocks noChangeArrowheads="1"/>
            </p:cNvSpPr>
            <p:nvPr/>
          </p:nvSpPr>
          <p:spPr bwMode="auto">
            <a:xfrm>
              <a:off x="-3810000" y="1433083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  <p:sp>
          <p:nvSpPr>
            <p:cNvPr id="15381" name="Isosceles Triangle 13"/>
            <p:cNvSpPr>
              <a:spLocks noChangeArrowheads="1"/>
            </p:cNvSpPr>
            <p:nvPr/>
          </p:nvSpPr>
          <p:spPr bwMode="auto">
            <a:xfrm>
              <a:off x="-3676316" y="1585483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 rot="900000">
            <a:off x="2971800" y="2855913"/>
            <a:ext cx="1122363" cy="639762"/>
            <a:chOff x="-3810000" y="1433083"/>
            <a:chExt cx="1270000" cy="723900"/>
          </a:xfrm>
        </p:grpSpPr>
        <p:sp>
          <p:nvSpPr>
            <p:cNvPr id="15378" name="Isosceles Triangle 10"/>
            <p:cNvSpPr>
              <a:spLocks noChangeArrowheads="1"/>
            </p:cNvSpPr>
            <p:nvPr/>
          </p:nvSpPr>
          <p:spPr bwMode="auto">
            <a:xfrm>
              <a:off x="-3810000" y="1433083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  <p:sp>
          <p:nvSpPr>
            <p:cNvPr id="15379" name="Isosceles Triangle 11"/>
            <p:cNvSpPr>
              <a:spLocks noChangeArrowheads="1"/>
            </p:cNvSpPr>
            <p:nvPr/>
          </p:nvSpPr>
          <p:spPr bwMode="auto">
            <a:xfrm>
              <a:off x="-3676316" y="1585483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</p:grpSp>
      <p:sp>
        <p:nvSpPr>
          <p:cNvPr id="23" name="Title 3"/>
          <p:cNvSpPr txBox="1">
            <a:spLocks/>
          </p:cNvSpPr>
          <p:nvPr/>
        </p:nvSpPr>
        <p:spPr>
          <a:xfrm>
            <a:off x="609600" y="685800"/>
            <a:ext cx="8153400" cy="457200"/>
          </a:xfrm>
          <a:prstGeom prst="rect">
            <a:avLst/>
          </a:prstGeom>
        </p:spPr>
        <p:txBody>
          <a:bodyPr lIns="91291" tIns="45646" rIns="91291" bIns="45646"/>
          <a:lstStyle/>
          <a:p>
            <a:pPr algn="r">
              <a:defRPr/>
            </a:pPr>
            <a:r>
              <a:rPr lang="en-US" sz="2800" b="1" kern="0" dirty="0">
                <a:solidFill>
                  <a:srgbClr val="402A84"/>
                </a:solidFill>
                <a:latin typeface="Calibri" pitchFamily="34" charset="0"/>
                <a:ea typeface="Malgun Gothic" pitchFamily="34" charset="-127"/>
                <a:cs typeface="+mj-cs"/>
              </a:rPr>
              <a:t>Adding Value At Every Turn</a:t>
            </a:r>
          </a:p>
        </p:txBody>
      </p:sp>
      <p:pic>
        <p:nvPicPr>
          <p:cNvPr id="15372" name="Picture 23" descr="apple_000011031378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451225"/>
            <a:ext cx="871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8" descr="Organic_Cyclev2 (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3825"/>
            <a:ext cx="547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22638"/>
            <a:ext cx="4397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9377">
            <a:off x="6805613" y="3402013"/>
            <a:ext cx="411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25"/>
          <p:cNvSpPr>
            <a:spLocks noChangeArrowheads="1"/>
          </p:cNvSpPr>
          <p:nvPr/>
        </p:nvSpPr>
        <p:spPr bwMode="auto">
          <a:xfrm>
            <a:off x="457200" y="5683250"/>
            <a:ext cx="8305800" cy="663575"/>
          </a:xfrm>
          <a:prstGeom prst="rect">
            <a:avLst/>
          </a:prstGeom>
          <a:solidFill>
            <a:srgbClr val="4F26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5377" name="TextBox 21"/>
          <p:cNvSpPr txBox="1">
            <a:spLocks noChangeArrowheads="1"/>
          </p:cNvSpPr>
          <p:nvPr/>
        </p:nvSpPr>
        <p:spPr bwMode="auto">
          <a:xfrm>
            <a:off x="838200" y="56388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Harvest has three segments of its business:  management of inbound organics, production of energy, and soil &amp; fertilizer products</a:t>
            </a:r>
            <a:endParaRPr lang="en-US" sz="20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Power – British Columbia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1" y="1524000"/>
            <a:ext cx="4040188" cy="457200"/>
          </a:xfrm>
        </p:spPr>
        <p:txBody>
          <a:bodyPr/>
          <a:lstStyle/>
          <a:p>
            <a:r>
              <a:rPr lang="en-US" sz="2000" dirty="0" smtClean="0"/>
              <a:t>Organic Waste Management</a:t>
            </a:r>
          </a:p>
          <a:p>
            <a:r>
              <a:rPr lang="en-US" sz="1800" b="0" dirty="0" smtClean="0"/>
              <a:t>(Fraser Richmond Soil &amp; </a:t>
            </a:r>
            <a:r>
              <a:rPr lang="en-US" sz="1800" b="0" dirty="0" err="1" smtClean="0"/>
              <a:t>Fibre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Annually processes over 200,000 MT of food scraps, yard debris, wood</a:t>
            </a:r>
          </a:p>
          <a:p>
            <a:r>
              <a:rPr lang="en-US" sz="1800" dirty="0" smtClean="0"/>
              <a:t>Sells over 300,000 CY of compost products annually</a:t>
            </a:r>
          </a:p>
          <a:p>
            <a:r>
              <a:rPr lang="en-US" sz="1800" dirty="0" smtClean="0"/>
              <a:t>Service provider to Metro Vancouver and Lower Mainland </a:t>
            </a:r>
            <a:r>
              <a:rPr lang="en-US" sz="1800" dirty="0" err="1" smtClean="0"/>
              <a:t>munis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36" y="1524000"/>
            <a:ext cx="4041775" cy="457200"/>
          </a:xfrm>
        </p:spPr>
        <p:txBody>
          <a:bodyPr/>
          <a:lstStyle/>
          <a:p>
            <a:r>
              <a:rPr lang="en-US" sz="2000" dirty="0" smtClean="0"/>
              <a:t>C&amp;D Waste Management</a:t>
            </a:r>
          </a:p>
          <a:p>
            <a:r>
              <a:rPr lang="en-US" sz="1800" b="0" dirty="0" smtClean="0"/>
              <a:t>(Urban Wood Waste Recyclers)</a:t>
            </a:r>
            <a:endParaRPr lang="en-US" sz="18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smtClean="0"/>
              <a:t>Processes over 200,000 MT of mixed C&amp;D and wood waste each year</a:t>
            </a:r>
          </a:p>
          <a:p>
            <a:r>
              <a:rPr lang="en-US" sz="1800" dirty="0" smtClean="0"/>
              <a:t>Recycles material on commodity markets and produces renewable fuel that is used to offset coal</a:t>
            </a:r>
          </a:p>
          <a:p>
            <a:r>
              <a:rPr lang="en-US" sz="1800" dirty="0" smtClean="0"/>
              <a:t>Largest C&amp;D recycler in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66213-B153-4968-9559-26E4A5A6AF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 descr="Urban-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4038600" cy="2692400"/>
          </a:xfrm>
          <a:prstGeom prst="rect">
            <a:avLst/>
          </a:prstGeom>
        </p:spPr>
      </p:pic>
      <p:pic>
        <p:nvPicPr>
          <p:cNvPr id="12" name="Picture 11" descr="FRSFequip_feedstock_in_lo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0"/>
            <a:ext cx="40576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819900" y="1795462"/>
            <a:ext cx="1714500" cy="2057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just" fontAlgn="auto">
              <a:spcBef>
                <a:spcPts val="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 dirty="0" smtClean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The London facility is </a:t>
            </a:r>
            <a:r>
              <a:rPr lang="en-GB" sz="1600" b="1" i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closely modelled on </a:t>
            </a:r>
            <a:r>
              <a:rPr lang="en-GB" sz="1600" b="1" i="1" dirty="0" smtClean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proven European biogas system </a:t>
            </a:r>
            <a:endParaRPr lang="en-GB" sz="1600" b="1" i="1" dirty="0">
              <a:solidFill>
                <a:schemeClr val="bg1"/>
              </a:solidFill>
              <a:latin typeface="+mj-lt"/>
              <a:ea typeface="ＭＳ Ｐゴシック" pitchFamily="1" charset="-128"/>
            </a:endParaRPr>
          </a:p>
        </p:txBody>
      </p:sp>
      <p:pic>
        <p:nvPicPr>
          <p:cNvPr id="6" name="Picture 5" descr="london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86200"/>
            <a:ext cx="3886199" cy="25908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</p:spPr>
        <p:txBody>
          <a:bodyPr/>
          <a:lstStyle/>
          <a:p>
            <a:r>
              <a:rPr lang="en-US" dirty="0" smtClean="0"/>
              <a:t>Harvest Energy Garden – London 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Feedstock</a:t>
            </a:r>
          </a:p>
          <a:p>
            <a:r>
              <a:rPr lang="en-US" dirty="0" smtClean="0"/>
              <a:t>65,000 MT of food and food processor waste</a:t>
            </a:r>
          </a:p>
          <a:p>
            <a:r>
              <a:rPr lang="en-US" dirty="0" smtClean="0"/>
              <a:t>Partnerships and supply agreements primarily with haulers and grocery stores</a:t>
            </a:r>
          </a:p>
          <a:p>
            <a:pPr>
              <a:buNone/>
            </a:pPr>
            <a:r>
              <a:rPr lang="en-US" b="1" dirty="0" smtClean="0"/>
              <a:t>Energy</a:t>
            </a:r>
          </a:p>
          <a:p>
            <a:r>
              <a:rPr lang="en-US" dirty="0" smtClean="0"/>
              <a:t>2.8MW electricity (heat used onsite)</a:t>
            </a:r>
          </a:p>
          <a:p>
            <a:r>
              <a:rPr lang="en-US" dirty="0" smtClean="0"/>
              <a:t>Selling to Ontario Power Authority</a:t>
            </a:r>
          </a:p>
          <a:p>
            <a:pPr>
              <a:buNone/>
            </a:pPr>
            <a:r>
              <a:rPr lang="en-US" b="1" dirty="0" smtClean="0"/>
              <a:t>Fertilizer</a:t>
            </a:r>
          </a:p>
          <a:p>
            <a:r>
              <a:rPr lang="en-US" dirty="0" smtClean="0"/>
              <a:t>Selling both granular and liquid fertilizer back to local farms and community</a:t>
            </a:r>
          </a:p>
          <a:p>
            <a:pPr>
              <a:buNone/>
            </a:pPr>
            <a:r>
              <a:rPr lang="en-US" b="1" dirty="0" smtClean="0"/>
              <a:t>Permits</a:t>
            </a:r>
          </a:p>
          <a:p>
            <a:r>
              <a:rPr lang="en-US" dirty="0" smtClean="0"/>
              <a:t>Fully permitted by ON MOE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6A1FF-52D4-49F6-94F0-675C92B1CF7A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4" cstate="print"/>
          <a:srcRect l="11731" t="30000" r="31875" b="17000"/>
          <a:stretch>
            <a:fillRect/>
          </a:stretch>
        </p:blipFill>
        <p:spPr bwMode="auto">
          <a:xfrm>
            <a:off x="533400" y="1447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Harvest Energy Garden, Richmond BC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876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Identifying a Need</a:t>
            </a:r>
          </a:p>
          <a:p>
            <a:r>
              <a:rPr lang="en-US" dirty="0" smtClean="0"/>
              <a:t>Increasing waste diversion targets and bans </a:t>
            </a:r>
          </a:p>
          <a:p>
            <a:r>
              <a:rPr lang="en-US" dirty="0" smtClean="0"/>
              <a:t>Green City Initiatives, GHG reduction targets</a:t>
            </a:r>
          </a:p>
          <a:p>
            <a:pPr marL="0" indent="0">
              <a:buNone/>
            </a:pPr>
            <a:r>
              <a:rPr lang="en-US" i="1" dirty="0" smtClean="0"/>
              <a:t>A Brand New System: High Solids Anaerobic Digestion</a:t>
            </a:r>
          </a:p>
          <a:p>
            <a:pPr marL="457200" lvl="0">
              <a:buNone/>
              <a:defRPr/>
            </a:pPr>
            <a:r>
              <a:rPr lang="en-US" b="1" dirty="0" smtClean="0"/>
              <a:t>Feedstock</a:t>
            </a:r>
          </a:p>
          <a:p>
            <a:pPr marL="457200" lvl="0">
              <a:defRPr/>
            </a:pPr>
            <a:r>
              <a:rPr lang="en-US" dirty="0" smtClean="0"/>
              <a:t>27,000 MT of food, curbside SSO, brush</a:t>
            </a:r>
          </a:p>
          <a:p>
            <a:pPr marL="457200" lvl="0">
              <a:defRPr/>
            </a:pPr>
            <a:r>
              <a:rPr lang="en-US" dirty="0" smtClean="0"/>
              <a:t>Partnerships and supply agreements primarily with haulers and municipalities</a:t>
            </a:r>
          </a:p>
          <a:p>
            <a:pPr marL="457200" lvl="0">
              <a:buNone/>
              <a:defRPr/>
            </a:pPr>
            <a:r>
              <a:rPr lang="en-US" b="1" dirty="0" smtClean="0"/>
              <a:t>Energy</a:t>
            </a:r>
          </a:p>
          <a:p>
            <a:pPr marL="457200" lvl="0">
              <a:defRPr/>
            </a:pPr>
            <a:r>
              <a:rPr lang="en-US" dirty="0" smtClean="0"/>
              <a:t>1MW electricity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66213-B153-4968-9559-26E4A5A6AF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7968" y="1447800"/>
            <a:ext cx="4337976" cy="28955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4347682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Permitting: Federal and regional permits required (atypical)</a:t>
            </a:r>
          </a:p>
          <a:p>
            <a:r>
              <a:rPr lang="en-US" dirty="0" smtClean="0"/>
              <a:t>Design and construction: German technology and design, Canadian construction management, Canadian engineer</a:t>
            </a:r>
          </a:p>
          <a:p>
            <a:r>
              <a:rPr lang="en-US" dirty="0" smtClean="0"/>
              <a:t>Finance: Canadian financial institutions, grants</a:t>
            </a:r>
          </a:p>
          <a:p>
            <a:pPr lvl="1"/>
            <a:r>
              <a:rPr lang="en-US" sz="1800" dirty="0" smtClean="0"/>
              <a:t>NRCAN’s Clean Energy Fund – investing $795m in clean energy technology and demonstration over five years</a:t>
            </a:r>
          </a:p>
          <a:p>
            <a:pPr lvl="1"/>
            <a:r>
              <a:rPr lang="en-US" sz="1800" dirty="0" smtClean="0"/>
              <a:t>BC </a:t>
            </a:r>
            <a:r>
              <a:rPr lang="en-US" sz="1800" dirty="0" err="1" smtClean="0"/>
              <a:t>BioEnergy</a:t>
            </a:r>
            <a:r>
              <a:rPr lang="en-US" sz="1800" dirty="0" smtClean="0"/>
              <a:t> Network – provincially-funded not for profit supporting acceleration of </a:t>
            </a:r>
            <a:r>
              <a:rPr lang="en-US" sz="1800" dirty="0" err="1" smtClean="0"/>
              <a:t>bioenergy</a:t>
            </a:r>
            <a:r>
              <a:rPr lang="en-US" sz="1800" dirty="0" smtClean="0"/>
              <a:t> development in BC</a:t>
            </a:r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 err="1" smtClean="0"/>
              <a:t>Offtake</a:t>
            </a:r>
            <a:r>
              <a:rPr lang="en-US" dirty="0" smtClean="0"/>
              <a:t>: Electricity through BC Hydro’s Community Based Biomass Power program</a:t>
            </a:r>
          </a:p>
          <a:p>
            <a:pPr lvl="1"/>
            <a:r>
              <a:rPr lang="en-US" sz="1800" dirty="0" smtClean="0"/>
              <a:t>Had option of selling renewable natural gas as well to private gas utility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36D24C-ACA6-4A0F-8744-F6AC347D60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M:\MARKETING\Diagrams\FRSF HSAD NE 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46424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733800" y="1981200"/>
            <a:ext cx="1828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2500" b="18750"/>
          <a:stretch>
            <a:fillRect/>
          </a:stretch>
        </p:blipFill>
        <p:spPr bwMode="auto">
          <a:xfrm>
            <a:off x="6096000" y="1447800"/>
            <a:ext cx="1921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worked well and what, well…hasn’t?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Favorable regulatory climate for goods and services provided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Infrastructure in place to expand (a blessing and a curse)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Green $$$ vs. Green-washing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Eagerness to showcase new technology (host community and permitting agencies)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r>
              <a:rPr lang="en-US" dirty="0" smtClean="0"/>
              <a:t>Actual permitting process a challenge, not streamlined</a:t>
            </a:r>
          </a:p>
          <a:p>
            <a:pPr>
              <a:buFont typeface="Calibri" pitchFamily="34" charset="0"/>
              <a:buChar char="×"/>
            </a:pPr>
            <a:r>
              <a:rPr lang="en-US" dirty="0" smtClean="0"/>
              <a:t>There is still an international border!</a:t>
            </a:r>
          </a:p>
          <a:p>
            <a:pPr>
              <a:buFont typeface="Calibri" pitchFamily="34" charset="0"/>
              <a:buChar char="×"/>
            </a:pPr>
            <a:r>
              <a:rPr lang="en-US" dirty="0" smtClean="0"/>
              <a:t>Previous efforts by others went bad</a:t>
            </a:r>
          </a:p>
          <a:p>
            <a:pPr>
              <a:buFont typeface="Calibri" pitchFamily="34" charset="0"/>
              <a:buChar char="×"/>
            </a:pPr>
            <a:r>
              <a:rPr lang="en-US" dirty="0" smtClean="0"/>
              <a:t>“Diversion” vs. “Disposal”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66213-B153-4968-9559-26E4A5A6AF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balance.jpg"/>
          <p:cNvPicPr>
            <a:picLocks noChangeAspect="1"/>
          </p:cNvPicPr>
          <p:nvPr/>
        </p:nvPicPr>
        <p:blipFill>
          <a:blip r:embed="rId3" cstate="print"/>
          <a:srcRect t="32037" b="16289"/>
          <a:stretch>
            <a:fillRect/>
          </a:stretch>
        </p:blipFill>
        <p:spPr>
          <a:xfrm>
            <a:off x="2362200" y="2895600"/>
            <a:ext cx="4470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 The Triple Bottom Line…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66213-B153-4968-9559-26E4A5A6AF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1828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Receptive to clean tech, innovation; in transition from status quo to next-generation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Policies and long-term goals value sustainable solutions; but regulations don’t always match up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0292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Monetary incentives and willing financial partners looking for practical cost-effective solutions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draft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HP_draft_v1</Template>
  <TotalTime>36076</TotalTime>
  <Words>677</Words>
  <Application>Microsoft Office PowerPoint</Application>
  <PresentationFormat>On-screen Show (4:3)</PresentationFormat>
  <Paragraphs>111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HP_draft_v1</vt:lpstr>
      <vt:lpstr>Custom Design</vt:lpstr>
      <vt:lpstr>Slide 1</vt:lpstr>
      <vt:lpstr>Slide 2</vt:lpstr>
      <vt:lpstr>Slide 3</vt:lpstr>
      <vt:lpstr>Harvest Power – British Columbia</vt:lpstr>
      <vt:lpstr>Harvest Energy Garden – London ON</vt:lpstr>
      <vt:lpstr>Case Study – Harvest Energy Garden, Richmond BC</vt:lpstr>
      <vt:lpstr>How Did We Get Here?</vt:lpstr>
      <vt:lpstr>What’s worked well and what, well…hasn’t?</vt:lpstr>
      <vt:lpstr>In Summary: The Triple Bottom Line…</vt:lpstr>
      <vt:lpstr>Slide 10</vt:lpstr>
    </vt:vector>
  </TitlesOfParts>
  <Company>Franklin W. Olin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Waste  to Resources   Harvest Power Overview August 2009</dc:title>
  <dc:creator>hlefbad</dc:creator>
  <cp:lastModifiedBy>Elizabeth Lowell</cp:lastModifiedBy>
  <cp:revision>607</cp:revision>
  <dcterms:created xsi:type="dcterms:W3CDTF">2010-10-26T13:48:05Z</dcterms:created>
  <dcterms:modified xsi:type="dcterms:W3CDTF">2012-10-03T00:06:25Z</dcterms:modified>
</cp:coreProperties>
</file>