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9"/>
  </p:notesMasterIdLst>
  <p:sldIdLst>
    <p:sldId id="256" r:id="rId4"/>
    <p:sldId id="866" r:id="rId5"/>
    <p:sldId id="883" r:id="rId6"/>
    <p:sldId id="906" r:id="rId7"/>
    <p:sldId id="899" r:id="rId8"/>
    <p:sldId id="908" r:id="rId9"/>
    <p:sldId id="907" r:id="rId10"/>
    <p:sldId id="895" r:id="rId11"/>
    <p:sldId id="904" r:id="rId12"/>
    <p:sldId id="902" r:id="rId13"/>
    <p:sldId id="901" r:id="rId14"/>
    <p:sldId id="905" r:id="rId15"/>
    <p:sldId id="900" r:id="rId16"/>
    <p:sldId id="894" r:id="rId17"/>
    <p:sldId id="90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3" autoAdjust="0"/>
    <p:restoredTop sz="83602" autoAdjust="0"/>
  </p:normalViewPr>
  <p:slideViewPr>
    <p:cSldViewPr>
      <p:cViewPr>
        <p:scale>
          <a:sx n="64" d="100"/>
          <a:sy n="64" d="100"/>
        </p:scale>
        <p:origin x="-69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F52CFE-244A-491B-93B9-E2066537DB53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70A7E6-4797-470A-BA32-1570C6D5E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2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70A7E6-4797-470A-BA32-1570C6D5ED7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-going</a:t>
            </a:r>
            <a:r>
              <a:rPr lang="en-US" baseline="0" dirty="0" smtClean="0"/>
              <a:t> to focus on electrocoagulation for today’s talk, see our website for all our other product/services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4BA775-E4B5-42B4-BF58-922FAE24BC6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ADBF5-E63A-49C1-A107-43A373BF50D4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3ABE-CAA4-47A0-A59C-E878F50A8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EE98-DC6A-449E-8778-4B125A382AC6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3FE8-E864-4DBE-922B-C92AE2F33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CD6F-7B41-4E64-AFB3-61A54D472CE6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EE63-5C5E-40D7-B0CC-C81B167E1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2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2B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D1C74-B552-4C3A-8802-E766D89366B6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D495-A2F9-4FE3-92B0-F44B34355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E2DE-701B-4979-BA44-7C506B480A82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67B7-78B4-4C3B-8F91-03F91C2E6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"/>
            <a:ext cx="7772400" cy="1362075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E047-9D96-4BE7-8939-AE1A03273AB6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2619-5168-43E6-A7C1-D3AE70814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86F7-F384-4E0D-8464-C4A8569CF12F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FA8D3-CA63-4A99-95DC-724DEA2B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1DC2B-0EF2-424A-9CBF-F3156909D7B2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1A89-C7FB-452A-BB23-C38505D94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058-C8D0-4412-AC1A-760BEA964FD5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3F97A-97BF-4040-96F6-3F83480D0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22AF-1B7B-4E12-ABFA-5CF023F4F0CA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C53F1-EE23-49C0-9016-B97AF9B30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D82F-3DF9-400A-B509-CB035DDB4A1A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4422-CEE8-4E9A-ABD8-35ABFB9F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129F-6F34-4869-B7FB-F6F3CB020DD8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137E0-1C7B-43F2-96D5-AAAB43730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AD340-01D2-4128-9A8D-189F306D5587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819EF-13DC-4A44-A949-2CD921B08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7AFA-4EF2-4DE8-A74F-DF63E007FC84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FDDF4-6315-433E-8287-0C73B96C5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6C24B-B15B-4FF4-AE65-FA68DB06D116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8B614-580C-4E41-BAB0-E3A200CE3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A682-E41D-4A2A-B44E-4DF27C430646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9F4D-196D-48AA-8F14-3417B6F17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2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2B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BEC2-14B7-4975-A1BD-733BF919D020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7394-6864-4BC5-BF73-576E7FE8D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6FEC-9146-4942-AE33-667A808B5980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7A14-9D1F-490A-8BA9-B13568A1E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"/>
            <a:ext cx="7772400" cy="1362075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C53D-0C76-4CCD-8AE8-98E166963B3E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2573-5E28-4212-A2CE-5EC451C44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7A03-7F4F-469D-B1F0-C1CC68E0B495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E608-E4EC-47CE-9969-1659C86B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DBFB-0297-48FC-AC57-8C12C4445A0B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A70F-36CD-4748-8C47-9D48F011A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2E53A-FA98-48C8-8091-7367FA3F5B54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6B2F-D0AF-4ECA-8F54-CC75DDC5F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204B-B6AE-40E6-A7E2-5E516A97D883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B4A91-EBB9-42FA-875D-ACC1526D9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2B01-6487-4ABC-AF4E-277B34422838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DC4A-3A7B-465D-AA82-EA712455B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4D35-87F9-498C-88BA-08D470FD5ACF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92E0-A91C-458A-B686-967EB152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F6C3F-D463-427D-AB36-6EA789A15A37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4F42B-695C-4B19-89B1-2181B7465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468C3-91B7-4DD4-80E0-648ADFEAB36D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712B3-278E-47FF-A680-00F6DF92E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1C2A-4C87-4759-AF37-760219CC8816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9138-63A5-4F5F-99E6-66367882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73AF-6145-4862-A86A-3D62A7DA658C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860DE-EB92-478E-B4E3-E7FCFEB28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79F7B-E9C8-46D9-A889-9CA50C5A8FFF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A2E34-CC83-4FDB-9088-39554E15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C9FC-10F6-48EC-836B-776B9594A5A8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2A52-003C-44CD-9552-CCFED02AF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46CC-6001-4B03-9EFC-68C5E1552E65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B2A0-2BF1-4F7F-8F55-A4CA0F7B3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03D4-0A75-41A4-AB84-5B161DD250CD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14162-4CEC-4ADB-8FD4-E05917C31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0AE0-02D9-447C-919B-7C0BCAD75CFB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22DBF-58FE-4C77-9344-B930D17B8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50E1-8F95-47C7-915F-8A1D0BAE6C05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31587-4817-40E6-994A-375AADA74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7210-15CF-4795-9291-10F13E408076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C49251-81B5-443B-8F80-001746490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5410200"/>
              <a:ext cx="9144000" cy="14478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9144000" cy="1447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AFC2F4-54E0-4B0F-A878-40F64C91A1D8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117C63-2DD6-42C6-A330-C9238E64C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Futura Std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CF1543-F3B1-4180-8481-5BA2C44783BA}" type="datetimeFigureOut">
              <a:rPr lang="en-US"/>
              <a:pPr>
                <a:defRPr/>
              </a:pPr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F0C8CD-C164-4E31-9A2F-90BDB17FE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Futura Std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utura Std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72B1"/>
          </a:solidFill>
          <a:latin typeface="Futura Std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1981200" y="3581400"/>
            <a:ext cx="6477000" cy="304800"/>
          </a:xfrm>
        </p:spPr>
        <p:txBody>
          <a:bodyPr/>
          <a:lstStyle/>
          <a:p>
            <a:pPr algn="l" eaLnBrk="1" hangingPunct="1"/>
            <a:r>
              <a:rPr lang="en-US" sz="1400" i="1" dirty="0" smtClean="0">
                <a:solidFill>
                  <a:schemeClr val="bg1"/>
                </a:solidFill>
                <a:cs typeface="Arial" charset="0"/>
              </a:rPr>
              <a:t>Innovative Water Processing Solutions By Water Quality Management Professionals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101" name="Picture 7" descr="WT_logo-transparent-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2847975"/>
            <a:ext cx="4762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C:\Users\tj.mothersbaugh\Desktop\WCTA Cross-Border Business Presentation Files\Pure Metal Galvanizing - Supporting 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/>
          <a:stretch/>
        </p:blipFill>
        <p:spPr bwMode="auto">
          <a:xfrm>
            <a:off x="0" y="2628900"/>
            <a:ext cx="48006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tj.mothersbaugh\Desktop\WCTA Cross-Border Business Presentation Files\Pure Metal Install Pix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19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j.mothersbaugh\Desktop\WCTA Cross-Border Business Presentation Files\scottareman_watertectonics_ecsystem_0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" b="6059"/>
          <a:stretch/>
        </p:blipFill>
        <p:spPr bwMode="auto">
          <a:xfrm>
            <a:off x="4572000" y="4152901"/>
            <a:ext cx="4572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</a:pPr>
            <a:r>
              <a:rPr lang="en-US" sz="4000" dirty="0">
                <a:solidFill>
                  <a:prstClr val="white"/>
                </a:solidFill>
                <a:latin typeface="+mj-lt"/>
              </a:rPr>
              <a:t>CASE STUDY: CAPITAL SALE</a:t>
            </a:r>
            <a:endParaRPr lang="en-US" sz="3000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2056" name="Picture 8" descr="C:\Users\tj.mothersbaugh\Desktop\WCTA Cross-Border Business Presentation Files\Pure Metal Galvanizing - Primary 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 bwMode="auto">
          <a:xfrm>
            <a:off x="0" y="1447801"/>
            <a:ext cx="457200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554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j.mothersbaugh\Desktop\10-3-2012 10-14-44 P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6" r="25347"/>
          <a:stretch/>
        </p:blipFill>
        <p:spPr bwMode="auto">
          <a:xfrm>
            <a:off x="5943600" y="1447800"/>
            <a:ext cx="3200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CASE STUDY: CAPITAL LEASE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14"/>
          <p:cNvSpPr txBox="1">
            <a:spLocks/>
          </p:cNvSpPr>
          <p:nvPr/>
        </p:nvSpPr>
        <p:spPr bwMode="auto">
          <a:xfrm>
            <a:off x="7239000" y="5955475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1400" dirty="0" smtClean="0">
                <a:solidFill>
                  <a:schemeClr val="bg1"/>
                </a:solidFill>
                <a:latin typeface="Trade Gothic LT Std Cn" pitchFamily="34" charset="0"/>
                <a:cs typeface="Arial" charset="0"/>
              </a:rPr>
              <a:t>Confidential &amp; Proprietary</a:t>
            </a:r>
            <a:endParaRPr lang="en-US" sz="1100" dirty="0">
              <a:solidFill>
                <a:schemeClr val="bg1"/>
              </a:solidFill>
              <a:latin typeface="Trade Gothic LT Std Cn" pitchFamily="34" charset="0"/>
              <a:cs typeface="Arial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4294967295"/>
          </p:nvPr>
        </p:nvSpPr>
        <p:spPr>
          <a:xfrm>
            <a:off x="457200" y="1565275"/>
            <a:ext cx="5181600" cy="4648200"/>
          </a:xfrm>
        </p:spPr>
        <p:txBody>
          <a:bodyPr/>
          <a:lstStyle/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Client</a:t>
            </a:r>
            <a:r>
              <a:rPr lang="en-US" sz="1800" dirty="0" smtClean="0">
                <a:latin typeface="+mn-lt"/>
                <a:cs typeface="Arial" pitchFamily="34" charset="0"/>
              </a:rPr>
              <a:t>: Confidential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Industry</a:t>
            </a:r>
            <a:r>
              <a:rPr lang="en-US" sz="1800" dirty="0" smtClean="0">
                <a:latin typeface="+mn-lt"/>
                <a:cs typeface="Arial" pitchFamily="34" charset="0"/>
              </a:rPr>
              <a:t>: Oil Extraction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Location</a:t>
            </a:r>
            <a:r>
              <a:rPr lang="en-US" sz="1800" dirty="0" smtClean="0">
                <a:latin typeface="+mn-lt"/>
                <a:cs typeface="Arial" pitchFamily="34" charset="0"/>
              </a:rPr>
              <a:t>: Northern Alberta (North of </a:t>
            </a:r>
            <a:r>
              <a:rPr lang="en-US" sz="1800" dirty="0" err="1" smtClean="0">
                <a:latin typeface="+mn-lt"/>
                <a:cs typeface="Arial" pitchFamily="34" charset="0"/>
              </a:rPr>
              <a:t>Wabasca</a:t>
            </a:r>
            <a:r>
              <a:rPr lang="en-US" sz="1800" dirty="0" smtClean="0">
                <a:latin typeface="+mn-lt"/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Engagement</a:t>
            </a:r>
            <a:r>
              <a:rPr lang="en-US" sz="1800" dirty="0" smtClean="0">
                <a:latin typeface="+mn-lt"/>
                <a:cs typeface="Arial" pitchFamily="34" charset="0"/>
              </a:rPr>
              <a:t>: Canada technical conference, introduced by Canadian strategic partner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Transaction</a:t>
            </a:r>
            <a:r>
              <a:rPr lang="en-US" sz="1800" dirty="0" smtClean="0">
                <a:latin typeface="+mn-lt"/>
                <a:cs typeface="Arial" pitchFamily="34" charset="0"/>
              </a:rPr>
              <a:t>: Capital equipment lease for pilot project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Timeline</a:t>
            </a:r>
            <a:r>
              <a:rPr lang="en-US" sz="1800" dirty="0" smtClean="0">
                <a:latin typeface="+mn-lt"/>
                <a:cs typeface="Arial" pitchFamily="34" charset="0"/>
              </a:rPr>
              <a:t>: 3 Months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Oversight</a:t>
            </a:r>
            <a:r>
              <a:rPr lang="en-US" sz="1800" dirty="0" smtClean="0">
                <a:latin typeface="+mn-lt"/>
                <a:cs typeface="Arial" pitchFamily="34" charset="0"/>
              </a:rPr>
              <a:t>: Alberta Boilers Safety Association, Canadian Standards Association</a:t>
            </a:r>
          </a:p>
        </p:txBody>
      </p:sp>
    </p:spTree>
    <p:extLst>
      <p:ext uri="{BB962C8B-B14F-4D97-AF65-F5344CB8AC3E}">
        <p14:creationId xmlns:p14="http://schemas.microsoft.com/office/powerpoint/2010/main" val="3663661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j.mothersbaugh\Desktop\10-3-2012 11-11-19 P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r="18260"/>
          <a:stretch/>
        </p:blipFill>
        <p:spPr bwMode="auto">
          <a:xfrm>
            <a:off x="5943600" y="1447800"/>
            <a:ext cx="3200400" cy="40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</a:pPr>
            <a:r>
              <a:rPr lang="en-US" sz="4000" dirty="0">
                <a:solidFill>
                  <a:prstClr val="white"/>
                </a:solidFill>
                <a:latin typeface="+mj-lt"/>
              </a:rPr>
              <a:t>CASE STUDY: CAPITAL LEASE</a:t>
            </a:r>
            <a:endParaRPr lang="en-US" sz="3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Content Placeholder 14"/>
          <p:cNvSpPr>
            <a:spLocks noGrp="1"/>
          </p:cNvSpPr>
          <p:nvPr>
            <p:ph idx="4294967295"/>
          </p:nvPr>
        </p:nvSpPr>
        <p:spPr>
          <a:xfrm>
            <a:off x="457200" y="1565275"/>
            <a:ext cx="5181600" cy="4648200"/>
          </a:xfrm>
        </p:spPr>
        <p:txBody>
          <a:bodyPr/>
          <a:lstStyle/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Pre-Project Issues: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CSA Inspection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Prime Contractor Responsibility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Shipping Tariff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During </a:t>
            </a:r>
            <a:r>
              <a:rPr lang="en-US" sz="1800" u="sng" dirty="0">
                <a:latin typeface="+mn-lt"/>
                <a:cs typeface="Arial" pitchFamily="34" charset="0"/>
              </a:rPr>
              <a:t>P</a:t>
            </a:r>
            <a:r>
              <a:rPr lang="en-US" sz="1800" u="sng" dirty="0" smtClean="0">
                <a:latin typeface="+mn-lt"/>
                <a:cs typeface="Arial" pitchFamily="34" charset="0"/>
              </a:rPr>
              <a:t>roject Issues: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Deliveries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Weather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Communication/Reception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Analytical Testing Methodology</a:t>
            </a: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4636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j.mothersbaugh\Desktop\WCTA Cross-Border Business Presentation Files\CNRL\pi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2394"/>
            <a:ext cx="4572000" cy="341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j.mothersbaugh\Desktop\WCTA Cross-Border Business Presentation Files\CNRL\pic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86"/>
          <a:stretch/>
        </p:blipFill>
        <p:spPr bwMode="auto">
          <a:xfrm>
            <a:off x="4572001" y="4114800"/>
            <a:ext cx="45719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j.mothersbaugh\Desktop\WCTA Cross-Border Business Presentation Files\CNRL\pic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0"/>
          <a:stretch/>
        </p:blipFill>
        <p:spPr bwMode="auto">
          <a:xfrm>
            <a:off x="4572001" y="1156394"/>
            <a:ext cx="4571999" cy="299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j.mothersbaugh\Desktop\WCTA Cross-Border Business Presentation Files\CNRL\pic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11878"/>
          <a:stretch/>
        </p:blipFill>
        <p:spPr bwMode="auto">
          <a:xfrm>
            <a:off x="1" y="1447801"/>
            <a:ext cx="4572000" cy="270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</a:pPr>
            <a:r>
              <a:rPr lang="en-US" sz="4000" dirty="0">
                <a:solidFill>
                  <a:prstClr val="white"/>
                </a:solidFill>
                <a:latin typeface="+mj-lt"/>
              </a:rPr>
              <a:t>CASE STUDY: CAPITAL LEASE</a:t>
            </a:r>
            <a:endParaRPr lang="en-US" sz="3000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07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CASE STUDY: PARTNERING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sp>
        <p:nvSpPr>
          <p:cNvPr id="14" name="Content Placeholder 14"/>
          <p:cNvSpPr>
            <a:spLocks noGrp="1"/>
          </p:cNvSpPr>
          <p:nvPr>
            <p:ph idx="4294967295"/>
          </p:nvPr>
        </p:nvSpPr>
        <p:spPr>
          <a:xfrm>
            <a:off x="457200" y="1565275"/>
            <a:ext cx="5181600" cy="4648200"/>
          </a:xfrm>
        </p:spPr>
        <p:txBody>
          <a:bodyPr/>
          <a:lstStyle/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Partner</a:t>
            </a:r>
            <a:r>
              <a:rPr lang="en-US" sz="1800" dirty="0" smtClean="0">
                <a:latin typeface="+mn-lt"/>
                <a:cs typeface="Arial" pitchFamily="34" charset="0"/>
              </a:rPr>
              <a:t>: Ledcor Group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Employees</a:t>
            </a:r>
            <a:r>
              <a:rPr lang="en-US" sz="1800" dirty="0" smtClean="0">
                <a:latin typeface="+mn-lt"/>
                <a:cs typeface="Arial" pitchFamily="34" charset="0"/>
              </a:rPr>
              <a:t>: 5,000+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Headquarters</a:t>
            </a:r>
            <a:r>
              <a:rPr lang="en-US" sz="1800" dirty="0" smtClean="0">
                <a:latin typeface="+mn-lt"/>
                <a:cs typeface="Arial" pitchFamily="34" charset="0"/>
              </a:rPr>
              <a:t>: Vancouver, British Columbia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Divisions</a:t>
            </a:r>
            <a:r>
              <a:rPr lang="en-US" sz="1800" dirty="0" smtClean="0">
                <a:latin typeface="+mn-lt"/>
                <a:cs typeface="Arial" pitchFamily="34" charset="0"/>
              </a:rPr>
              <a:t>: Construction, Special Projects, Highways, Industrial, Pipeline, Properties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Engagement</a:t>
            </a:r>
            <a:r>
              <a:rPr lang="en-US" sz="1800" dirty="0" smtClean="0">
                <a:latin typeface="+mn-lt"/>
                <a:cs typeface="Arial" pitchFamily="34" charset="0"/>
              </a:rPr>
              <a:t>: US industry water conference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Benefits to Ledcor</a:t>
            </a:r>
            <a:r>
              <a:rPr lang="en-US" sz="1800" dirty="0" smtClean="0">
                <a:latin typeface="+mn-lt"/>
                <a:cs typeface="Arial" pitchFamily="34" charset="0"/>
              </a:rPr>
              <a:t>: Access to proprietary technology, technical advisory, marketing support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Benefits to WT</a:t>
            </a:r>
            <a:r>
              <a:rPr lang="en-US" sz="1800" dirty="0" smtClean="0">
                <a:latin typeface="+mn-lt"/>
                <a:cs typeface="Arial" pitchFamily="34" charset="0"/>
              </a:rPr>
              <a:t>: Access to Ledcor clients in WT target industries, Ledcor is highly respected and can secure meetings with the right contacts</a:t>
            </a: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W:\Departments\Business Development\Logos\Logos - Other Companies\ledcor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1" y="2057400"/>
            <a:ext cx="1900237" cy="13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W:\Departments\Business Development\Logos\Logos - WaterTectonics\WT Water Tectonics Logo New 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39" y="4141488"/>
            <a:ext cx="2788920" cy="4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57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tj.mothersbaugh\Desktop\WCTA Cross-Border Business Presentation Files\Canadian_flag_on_build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r="23415"/>
          <a:stretch/>
        </p:blipFill>
        <p:spPr bwMode="auto">
          <a:xfrm>
            <a:off x="5943601" y="1447800"/>
            <a:ext cx="3200400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VALUABLE RESOURCES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sp>
        <p:nvSpPr>
          <p:cNvPr id="14" name="Content Placeholder 14"/>
          <p:cNvSpPr>
            <a:spLocks noGrp="1"/>
          </p:cNvSpPr>
          <p:nvPr>
            <p:ph idx="4294967295"/>
          </p:nvPr>
        </p:nvSpPr>
        <p:spPr>
          <a:xfrm>
            <a:off x="457200" y="1565275"/>
            <a:ext cx="5181600" cy="46482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Washington State Department of Commerce</a:t>
            </a:r>
          </a:p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Consulate General </a:t>
            </a:r>
            <a:r>
              <a:rPr lang="en-US" sz="1800" dirty="0">
                <a:latin typeface="+mn-lt"/>
                <a:cs typeface="Arial" pitchFamily="34" charset="0"/>
              </a:rPr>
              <a:t>of Canada (special thanks to Vancouver, BC office)</a:t>
            </a:r>
          </a:p>
          <a:p>
            <a:pPr>
              <a:defRPr/>
            </a:pPr>
            <a:r>
              <a:rPr lang="en-US" sz="1800" dirty="0">
                <a:latin typeface="+mn-lt"/>
                <a:cs typeface="Arial" pitchFamily="34" charset="0"/>
              </a:rPr>
              <a:t>Moss Adams Accounting Advisory</a:t>
            </a:r>
          </a:p>
          <a:p>
            <a:pPr>
              <a:defRPr/>
            </a:pPr>
            <a:r>
              <a:rPr lang="en-US" sz="1800" dirty="0">
                <a:latin typeface="+mn-lt"/>
                <a:cs typeface="Arial" pitchFamily="34" charset="0"/>
              </a:rPr>
              <a:t>UPS Freight Services</a:t>
            </a: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6699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tj.mothersbaugh\Desktop\BES\Stock Photos\iStock_000008987853Large.jpg"/>
          <p:cNvPicPr>
            <a:picLocks noChangeAspect="1" noChangeArrowheads="1"/>
          </p:cNvPicPr>
          <p:nvPr/>
        </p:nvPicPr>
        <p:blipFill>
          <a:blip r:embed="rId3" cstate="print"/>
          <a:srcRect l="21821" r="24351"/>
          <a:stretch>
            <a:fillRect/>
          </a:stretch>
        </p:blipFill>
        <p:spPr bwMode="auto">
          <a:xfrm>
            <a:off x="5943600" y="1447800"/>
            <a:ext cx="3200400" cy="39622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OUTLINE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sp>
        <p:nvSpPr>
          <p:cNvPr id="14" name="Content Placeholder 14"/>
          <p:cNvSpPr>
            <a:spLocks noGrp="1"/>
          </p:cNvSpPr>
          <p:nvPr>
            <p:ph idx="4294967295"/>
          </p:nvPr>
        </p:nvSpPr>
        <p:spPr>
          <a:xfrm>
            <a:off x="457200" y="1565275"/>
            <a:ext cx="5181600" cy="46482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Overview of WaterTectonics</a:t>
            </a:r>
          </a:p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Canada Business Strategy</a:t>
            </a:r>
          </a:p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Three Project Case Studies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Capital Equipment Sale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Capital Equipment Lease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Forming a Strategic Partnership</a:t>
            </a:r>
          </a:p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Valuable Resources</a:t>
            </a:r>
          </a:p>
          <a:p>
            <a:pPr>
              <a:defRPr/>
            </a:pPr>
            <a:endParaRPr lang="en-US" sz="1800" dirty="0" smtClean="0">
              <a:latin typeface="+mn-lt"/>
              <a:cs typeface="Arial" pitchFamily="34" charset="0"/>
            </a:endParaRP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293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W:\Departments\Business Development\Pictures\goldfis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38754"/>
            <a:ext cx="3200399" cy="19714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WATERTECTONICS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sp>
        <p:nvSpPr>
          <p:cNvPr id="14" name="Content Placeholder 14"/>
          <p:cNvSpPr>
            <a:spLocks noGrp="1"/>
          </p:cNvSpPr>
          <p:nvPr>
            <p:ph idx="4294967295"/>
          </p:nvPr>
        </p:nvSpPr>
        <p:spPr>
          <a:xfrm>
            <a:off x="457200" y="1565275"/>
            <a:ext cx="5181600" cy="4648200"/>
          </a:xfrm>
        </p:spPr>
        <p:txBody>
          <a:bodyPr/>
          <a:lstStyle/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Established in 1999</a:t>
            </a:r>
          </a:p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Located in Everett, Washington</a:t>
            </a:r>
          </a:p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55+ Employees</a:t>
            </a:r>
          </a:p>
          <a:p>
            <a:pPr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Design, manufacture, deploy, and service water treatment systems internationally</a:t>
            </a:r>
            <a:endParaRPr lang="en-US" sz="18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en-US" sz="1800" dirty="0" smtClean="0">
                <a:latin typeface="+mn-lt"/>
                <a:cs typeface="Arial" charset="0"/>
              </a:rPr>
              <a:t>Our focus is the development and commercialization of electrochemical water treatment methods</a:t>
            </a:r>
          </a:p>
          <a:p>
            <a:pPr>
              <a:defRPr/>
            </a:pPr>
            <a:r>
              <a:rPr lang="en-US" sz="1800" dirty="0" smtClean="0">
                <a:latin typeface="+mn-lt"/>
                <a:cs typeface="Arial" charset="0"/>
              </a:rPr>
              <a:t>Executed a licensing agreement with Halliburton in 2010 for use of our technology in the natural gas space (CleanWave)</a:t>
            </a: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W:\Departments\Marketing\Halliburton\onsite_water_treat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447800"/>
            <a:ext cx="3200399" cy="200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822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W:\Departments\Marketing\Halliburton\onsite_water_treat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3999" cy="57151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WATERTECTONICS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035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W:\Pictures\Oil &amp; Gas\Williams Energy\WEP Pilot Set Up on Pad 41-26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250" y="1452797"/>
            <a:ext cx="3048000" cy="2286000"/>
          </a:xfrm>
          <a:prstGeom prst="rect">
            <a:avLst/>
          </a:prstGeom>
          <a:noFill/>
        </p:spPr>
      </p:pic>
      <p:pic>
        <p:nvPicPr>
          <p:cNvPr id="5122" name="Picture 2" descr="C:\Users\tj.mothersbaugh\Desktop\WCTA Cross-Border Business Presentation Files\CNRL\pic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8000" cy="22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W:\Pictures\Oil &amp; Gas\Pacific Rubiales Energy\Pilot Photos\PRE Day X 12-27-2011 (2).JPG"/>
          <p:cNvPicPr>
            <a:picLocks noChangeAspect="1" noChangeArrowheads="1"/>
          </p:cNvPicPr>
          <p:nvPr/>
        </p:nvPicPr>
        <p:blipFill>
          <a:blip r:embed="rId5" cstate="print"/>
          <a:srcRect t="13344"/>
          <a:stretch>
            <a:fillRect/>
          </a:stretch>
        </p:blipFill>
        <p:spPr bwMode="auto">
          <a:xfrm>
            <a:off x="6096000" y="3429000"/>
            <a:ext cx="3048000" cy="1979423"/>
          </a:xfrm>
          <a:prstGeom prst="rect">
            <a:avLst/>
          </a:prstGeom>
          <a:noFill/>
        </p:spPr>
      </p:pic>
      <p:pic>
        <p:nvPicPr>
          <p:cNvPr id="20" name="Picture 2" descr="C:\Users\tj.mothersbaugh\Desktop\waveionics_scrap_metal_installation.jpg"/>
          <p:cNvPicPr>
            <a:picLocks noChangeAspect="1" noChangeArrowheads="1"/>
          </p:cNvPicPr>
          <p:nvPr/>
        </p:nvPicPr>
        <p:blipFill>
          <a:blip r:embed="rId6" cstate="print"/>
          <a:srcRect l="6250" r="10416"/>
          <a:stretch>
            <a:fillRect/>
          </a:stretch>
        </p:blipFill>
        <p:spPr bwMode="auto">
          <a:xfrm>
            <a:off x="0" y="1447800"/>
            <a:ext cx="3048000" cy="2115608"/>
          </a:xfrm>
          <a:prstGeom prst="rect">
            <a:avLst/>
          </a:prstGeom>
          <a:noFill/>
        </p:spPr>
      </p:pic>
      <p:pic>
        <p:nvPicPr>
          <p:cNvPr id="21" name="Picture 2" descr="C:\Users\tj.mothersbaugh\Desktop\All Website Final Copy and Pictures\Projects\XTO Energy\XTO Energy - Primary 1.JPG"/>
          <p:cNvPicPr>
            <a:picLocks noChangeAspect="1" noChangeArrowheads="1"/>
          </p:cNvPicPr>
          <p:nvPr/>
        </p:nvPicPr>
        <p:blipFill>
          <a:blip r:embed="rId7" cstate="print"/>
          <a:srcRect b="13333"/>
          <a:stretch>
            <a:fillRect/>
          </a:stretch>
        </p:blipFill>
        <p:spPr bwMode="auto">
          <a:xfrm>
            <a:off x="6096000" y="1447800"/>
            <a:ext cx="3048000" cy="1981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324600" y="1510684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Pennsylvania</a:t>
            </a:r>
            <a:endParaRPr lang="en-US" b="1" dirty="0">
              <a:latin typeface="+mn-lt"/>
            </a:endParaRPr>
          </a:p>
        </p:txBody>
      </p:sp>
      <p:pic>
        <p:nvPicPr>
          <p:cNvPr id="25" name="Picture 3" descr="C:\Users\tj.mothersbaugh\Desktop\All Website Final Copy and Pictures\Projects\Gilboa Dam\Gilboa Dam - Supporting 4.jpg"/>
          <p:cNvPicPr>
            <a:picLocks noChangeAspect="1" noChangeArrowheads="1"/>
          </p:cNvPicPr>
          <p:nvPr/>
        </p:nvPicPr>
        <p:blipFill>
          <a:blip r:embed="rId8" cstate="print"/>
          <a:srcRect b="13333"/>
          <a:stretch>
            <a:fillRect/>
          </a:stretch>
        </p:blipFill>
        <p:spPr bwMode="auto">
          <a:xfrm>
            <a:off x="0" y="3429000"/>
            <a:ext cx="3048000" cy="1981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1676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Washington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038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n-lt"/>
              </a:rPr>
              <a:t>New York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1" y="3496685"/>
            <a:ext cx="303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Colombia</a:t>
            </a:r>
            <a:endParaRPr lang="en-US" b="1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4050" y="15289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Colorado</a:t>
            </a:r>
            <a:endParaRPr lang="en-US" b="1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WATERTECTONICS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200400" y="3505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Canada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473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WHY DO WE TREAT WATER?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tj.mothersbaugh\Desktop\9-6-2012 10-27-23 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34" y="1795490"/>
            <a:ext cx="2254532" cy="2740804"/>
          </a:xfrm>
          <a:prstGeom prst="rect">
            <a:avLst/>
          </a:prstGeom>
          <a:noFill/>
          <a:ln w="19050">
            <a:solidFill>
              <a:srgbClr val="0072B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00" y="4719935"/>
            <a:ext cx="3429000" cy="461665"/>
          </a:xfrm>
          <a:prstGeom prst="rect">
            <a:avLst/>
          </a:prstGeom>
          <a:solidFill>
            <a:srgbClr val="0072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Regulations (Compliance)</a:t>
            </a: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4719935"/>
            <a:ext cx="3200400" cy="461665"/>
          </a:xfrm>
          <a:prstGeom prst="rect">
            <a:avLst/>
          </a:prstGeom>
          <a:solidFill>
            <a:srgbClr val="0072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Recycling (Cost Savings)</a:t>
            </a:r>
            <a:endParaRPr lang="en-US" sz="24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8" name="Picture 3" descr="C:\Users\tj.mothersbaugh\Desktop\668335_Hi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21" y="1981991"/>
            <a:ext cx="2568158" cy="256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62400" y="312300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  <a:latin typeface="+mn-lt"/>
                <a:cs typeface="Arial" pitchFamily="34" charset="0"/>
              </a:rPr>
              <a:t>AND</a:t>
            </a:r>
            <a:endParaRPr lang="en-US" sz="2400" b="1" dirty="0">
              <a:solidFill>
                <a:sysClr val="windowText" lastClr="00000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tj.mothersbaugh\Desktop\WCTA Cross-Border Business Presentation Files\World Ma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 t="22515" r="1497" b="26684"/>
          <a:stretch/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CANADA BUSINESS STRATEGY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pic>
        <p:nvPicPr>
          <p:cNvPr id="18" name="Picture 7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4" b="50000"/>
          <a:stretch/>
        </p:blipFill>
        <p:spPr bwMode="auto">
          <a:xfrm>
            <a:off x="3018912" y="1896343"/>
            <a:ext cx="849747" cy="7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44918"/>
          <a:stretch/>
        </p:blipFill>
        <p:spPr bwMode="auto">
          <a:xfrm>
            <a:off x="2307645" y="3969776"/>
            <a:ext cx="814109" cy="8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44918"/>
          <a:stretch/>
        </p:blipFill>
        <p:spPr bwMode="auto">
          <a:xfrm>
            <a:off x="2209800" y="5227557"/>
            <a:ext cx="814109" cy="8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44918"/>
          <a:stretch/>
        </p:blipFill>
        <p:spPr bwMode="auto">
          <a:xfrm>
            <a:off x="5791200" y="6047257"/>
            <a:ext cx="814109" cy="8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44918"/>
          <a:stretch/>
        </p:blipFill>
        <p:spPr bwMode="auto">
          <a:xfrm>
            <a:off x="7427614" y="4154149"/>
            <a:ext cx="814109" cy="8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44918"/>
          <a:stretch/>
        </p:blipFill>
        <p:spPr bwMode="auto">
          <a:xfrm>
            <a:off x="7020560" y="2971800"/>
            <a:ext cx="814109" cy="8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 b="44918"/>
          <a:stretch/>
        </p:blipFill>
        <p:spPr bwMode="auto">
          <a:xfrm>
            <a:off x="2412345" y="2943069"/>
            <a:ext cx="814109" cy="8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44" b="50000"/>
          <a:stretch/>
        </p:blipFill>
        <p:spPr bwMode="auto">
          <a:xfrm>
            <a:off x="2180738" y="1519423"/>
            <a:ext cx="849747" cy="75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1" r="73257"/>
          <a:stretch/>
        </p:blipFill>
        <p:spPr bwMode="auto">
          <a:xfrm>
            <a:off x="3775469" y="4627639"/>
            <a:ext cx="1600199" cy="138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1" r="73257"/>
          <a:stretch/>
        </p:blipFill>
        <p:spPr bwMode="auto">
          <a:xfrm>
            <a:off x="4598055" y="4379626"/>
            <a:ext cx="1600199" cy="138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r="25115" b="44433"/>
          <a:stretch/>
        </p:blipFill>
        <p:spPr bwMode="auto">
          <a:xfrm>
            <a:off x="4694648" y="2650183"/>
            <a:ext cx="1073235" cy="11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tj.mothersbaugh\Desktop\illustration [Converted]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0" r="25115" b="44433"/>
          <a:stretch/>
        </p:blipFill>
        <p:spPr bwMode="auto">
          <a:xfrm>
            <a:off x="4112757" y="1896343"/>
            <a:ext cx="1073235" cy="111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16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tj.mothersbaugh\Desktop\IMG_1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295400"/>
            <a:ext cx="3200400" cy="42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4000" dirty="0" smtClean="0">
                <a:solidFill>
                  <a:prstClr val="white"/>
                </a:solidFill>
                <a:latin typeface="+mj-lt"/>
                <a:cs typeface="Arial" charset="0"/>
              </a:rPr>
              <a:t>CASE STUDY: CAPITAL SALE</a:t>
            </a:r>
            <a:endParaRPr lang="en-US" sz="3000" dirty="0">
              <a:solidFill>
                <a:prstClr val="white"/>
              </a:solidFill>
              <a:latin typeface="+mj-lt"/>
              <a:cs typeface="Arial" charset="0"/>
            </a:endParaRPr>
          </a:p>
        </p:txBody>
      </p:sp>
      <p:sp>
        <p:nvSpPr>
          <p:cNvPr id="14" name="Content Placeholder 14"/>
          <p:cNvSpPr>
            <a:spLocks noGrp="1"/>
          </p:cNvSpPr>
          <p:nvPr>
            <p:ph idx="4294967295"/>
          </p:nvPr>
        </p:nvSpPr>
        <p:spPr>
          <a:xfrm>
            <a:off x="457200" y="1565275"/>
            <a:ext cx="5181600" cy="4648200"/>
          </a:xfrm>
        </p:spPr>
        <p:txBody>
          <a:bodyPr/>
          <a:lstStyle/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Client</a:t>
            </a:r>
            <a:r>
              <a:rPr lang="en-US" sz="1800" dirty="0" smtClean="0">
                <a:latin typeface="+mn-lt"/>
                <a:cs typeface="Arial" pitchFamily="34" charset="0"/>
              </a:rPr>
              <a:t>: Pure Metal Galvanizing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Industry</a:t>
            </a:r>
            <a:r>
              <a:rPr lang="en-US" sz="1800" dirty="0" smtClean="0">
                <a:latin typeface="+mn-lt"/>
                <a:cs typeface="Arial" pitchFamily="34" charset="0"/>
              </a:rPr>
              <a:t>: Zinc Galvanizing Operation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Location</a:t>
            </a:r>
            <a:r>
              <a:rPr lang="en-US" sz="1800" dirty="0" smtClean="0">
                <a:latin typeface="+mn-lt"/>
                <a:cs typeface="Arial" pitchFamily="34" charset="0"/>
              </a:rPr>
              <a:t>: Brantford, Ontario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Engagement</a:t>
            </a:r>
            <a:r>
              <a:rPr lang="en-US" sz="1800" dirty="0" smtClean="0">
                <a:latin typeface="+mn-lt"/>
                <a:cs typeface="Arial" pitchFamily="34" charset="0"/>
              </a:rPr>
              <a:t>: US technical industry conference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Transaction</a:t>
            </a:r>
            <a:r>
              <a:rPr lang="en-US" sz="1800" dirty="0" smtClean="0">
                <a:latin typeface="+mn-lt"/>
                <a:cs typeface="Arial" pitchFamily="34" charset="0"/>
              </a:rPr>
              <a:t>: Capital equipment </a:t>
            </a:r>
            <a:r>
              <a:rPr lang="en-US" sz="1800" dirty="0">
                <a:latin typeface="+mn-lt"/>
                <a:cs typeface="Arial" pitchFamily="34" charset="0"/>
              </a:rPr>
              <a:t>p</a:t>
            </a:r>
            <a:r>
              <a:rPr lang="en-US" sz="1800" dirty="0" smtClean="0">
                <a:latin typeface="+mn-lt"/>
                <a:cs typeface="Arial" pitchFamily="34" charset="0"/>
              </a:rPr>
              <a:t>urchase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Timeline</a:t>
            </a:r>
            <a:r>
              <a:rPr lang="en-US" sz="1800" dirty="0" smtClean="0">
                <a:latin typeface="+mn-lt"/>
                <a:cs typeface="Arial" pitchFamily="34" charset="0"/>
              </a:rPr>
              <a:t>: 3 years from engagement to completion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Oversight</a:t>
            </a:r>
            <a:r>
              <a:rPr lang="en-US" sz="1800" dirty="0" smtClean="0">
                <a:latin typeface="+mn-lt"/>
                <a:cs typeface="Arial" pitchFamily="34" charset="0"/>
              </a:rPr>
              <a:t>: Ontario Ministry of Environment, Canadian Standards Association</a:t>
            </a: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570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W:\Open House 3232011\DSC_0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062" y="3276600"/>
            <a:ext cx="3199938" cy="2133600"/>
          </a:xfrm>
          <a:prstGeom prst="rect">
            <a:avLst/>
          </a:prstGeom>
          <a:noFill/>
        </p:spPr>
      </p:pic>
      <p:pic>
        <p:nvPicPr>
          <p:cNvPr id="17" name="Picture 2" descr="C:\Users\tj.mothersbaugh\Desktop\All Website Final Copy and Pictures\Technology &amp; Services\14 Field Operations\Field Operations - Supporting 2.JPG"/>
          <p:cNvPicPr>
            <a:picLocks noChangeAspect="1" noChangeArrowheads="1"/>
          </p:cNvPicPr>
          <p:nvPr/>
        </p:nvPicPr>
        <p:blipFill>
          <a:blip r:embed="rId4" cstate="print"/>
          <a:srcRect b="11100"/>
          <a:stretch>
            <a:fillRect/>
          </a:stretch>
        </p:blipFill>
        <p:spPr bwMode="auto">
          <a:xfrm>
            <a:off x="5943600" y="1295400"/>
            <a:ext cx="3200400" cy="213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22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Content Placeholder 14"/>
          <p:cNvSpPr txBox="1">
            <a:spLocks/>
          </p:cNvSpPr>
          <p:nvPr/>
        </p:nvSpPr>
        <p:spPr>
          <a:xfrm>
            <a:off x="5943600" y="0"/>
            <a:ext cx="3200400" cy="1447800"/>
          </a:xfrm>
          <a:prstGeom prst="rect">
            <a:avLst/>
          </a:prstGeom>
        </p:spPr>
        <p:txBody>
          <a:bodyPr anchor="b"/>
          <a:lstStyle/>
          <a:p>
            <a:pPr marL="342900" indent="-342900"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000" dirty="0">
              <a:solidFill>
                <a:prstClr val="white"/>
              </a:solidFill>
              <a:latin typeface="Futura Std Medium" pitchFamily="34" charset="0"/>
              <a:cs typeface="Arial" charset="0"/>
            </a:endParaRPr>
          </a:p>
        </p:txBody>
      </p:sp>
      <p:sp>
        <p:nvSpPr>
          <p:cNvPr id="9224" name="Content Placeholder 14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42900" indent="-342900">
              <a:spcBef>
                <a:spcPct val="20000"/>
              </a:spcBef>
            </a:pPr>
            <a:r>
              <a:rPr lang="en-US" sz="4000" dirty="0">
                <a:solidFill>
                  <a:prstClr val="white"/>
                </a:solidFill>
                <a:latin typeface="+mj-lt"/>
              </a:rPr>
              <a:t>CASE STUDY: CAPITAL SALE</a:t>
            </a:r>
            <a:endParaRPr lang="en-US" sz="3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Content Placeholder 14"/>
          <p:cNvSpPr>
            <a:spLocks noGrp="1"/>
          </p:cNvSpPr>
          <p:nvPr>
            <p:ph idx="4294967295"/>
          </p:nvPr>
        </p:nvSpPr>
        <p:spPr>
          <a:xfrm>
            <a:off x="457200" y="1565275"/>
            <a:ext cx="5181600" cy="4648200"/>
          </a:xfrm>
        </p:spPr>
        <p:txBody>
          <a:bodyPr/>
          <a:lstStyle/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Pre-project: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In-bound Shipping </a:t>
            </a:r>
            <a:r>
              <a:rPr lang="en-US" sz="1800" dirty="0">
                <a:latin typeface="+mn-lt"/>
                <a:cs typeface="Arial" pitchFamily="34" charset="0"/>
              </a:rPr>
              <a:t>D</a:t>
            </a:r>
            <a:r>
              <a:rPr lang="en-US" sz="1800" dirty="0" smtClean="0">
                <a:latin typeface="+mn-lt"/>
                <a:cs typeface="Arial" pitchFamily="34" charset="0"/>
              </a:rPr>
              <a:t>ocumentation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Power Requirements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Work Permits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During installation: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Analytical Testing </a:t>
            </a:r>
            <a:r>
              <a:rPr lang="en-US" sz="1800" dirty="0">
                <a:latin typeface="+mn-lt"/>
                <a:cs typeface="Arial" pitchFamily="34" charset="0"/>
              </a:rPr>
              <a:t>E</a:t>
            </a:r>
            <a:r>
              <a:rPr lang="en-US" sz="1800" dirty="0" smtClean="0">
                <a:latin typeface="+mn-lt"/>
                <a:cs typeface="Arial" pitchFamily="34" charset="0"/>
              </a:rPr>
              <a:t>quipment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CSA Inspection</a:t>
            </a:r>
          </a:p>
          <a:p>
            <a:pPr>
              <a:defRPr/>
            </a:pPr>
            <a:r>
              <a:rPr lang="en-US" sz="1800" u="sng" dirty="0" smtClean="0">
                <a:latin typeface="+mn-lt"/>
                <a:cs typeface="Arial" pitchFamily="34" charset="0"/>
              </a:rPr>
              <a:t>Post-project: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Product Consumables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en-US" sz="1800" dirty="0" smtClean="0">
                <a:latin typeface="+mn-lt"/>
                <a:cs typeface="Arial" pitchFamily="34" charset="0"/>
              </a:rPr>
              <a:t>Work Tools</a:t>
            </a:r>
          </a:p>
          <a:p>
            <a:pPr lvl="1">
              <a:buFont typeface="Courier New" pitchFamily="49" charset="0"/>
              <a:buChar char="o"/>
              <a:defRPr/>
            </a:pPr>
            <a:endParaRPr lang="en-US" sz="1800" dirty="0" smtClean="0">
              <a:latin typeface="+mn-lt"/>
              <a:cs typeface="Arial" pitchFamily="34" charset="0"/>
            </a:endParaRPr>
          </a:p>
        </p:txBody>
      </p:sp>
      <p:pic>
        <p:nvPicPr>
          <p:cNvPr id="13" name="Picture 2" descr="W:\Product Info\Logos\WT Water Tectonics Logo Wh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00" y="5943600"/>
            <a:ext cx="23685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464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11201</TotalTime>
  <Words>621</Words>
  <Application>Microsoft Office PowerPoint</Application>
  <PresentationFormat>On-screen Show (4:3)</PresentationFormat>
  <Paragraphs>109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TJ Mothersbaugh</dc:creator>
  <cp:lastModifiedBy>J. Thomas Ranken</cp:lastModifiedBy>
  <cp:revision>1323</cp:revision>
  <dcterms:created xsi:type="dcterms:W3CDTF">2008-09-24T16:01:14Z</dcterms:created>
  <dcterms:modified xsi:type="dcterms:W3CDTF">2012-10-10T22:37:51Z</dcterms:modified>
</cp:coreProperties>
</file>