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19"/>
  </p:notesMasterIdLst>
  <p:handoutMasterIdLst>
    <p:handoutMasterId r:id="rId20"/>
  </p:handoutMasterIdLst>
  <p:sldIdLst>
    <p:sldId id="306" r:id="rId2"/>
    <p:sldId id="497" r:id="rId3"/>
    <p:sldId id="473" r:id="rId4"/>
    <p:sldId id="483" r:id="rId5"/>
    <p:sldId id="484" r:id="rId6"/>
    <p:sldId id="504" r:id="rId7"/>
    <p:sldId id="498" r:id="rId8"/>
    <p:sldId id="500" r:id="rId9"/>
    <p:sldId id="441" r:id="rId10"/>
    <p:sldId id="486" r:id="rId11"/>
    <p:sldId id="487" r:id="rId12"/>
    <p:sldId id="502" r:id="rId13"/>
    <p:sldId id="503" r:id="rId14"/>
    <p:sldId id="488" r:id="rId15"/>
    <p:sldId id="489" r:id="rId16"/>
    <p:sldId id="496" r:id="rId17"/>
    <p:sldId id="480" r:id="rId1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rkes" initials="b" lastIdx="0" clrIdx="0"/>
  <p:cmAuthor id="1" name="shaht" initials="s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CC0000"/>
    <a:srgbClr val="00863D"/>
    <a:srgbClr val="66CCFF"/>
    <a:srgbClr val="B45A00"/>
    <a:srgbClr val="C4C4C4"/>
    <a:srgbClr val="B4B4B4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217" autoAdjust="0"/>
  </p:normalViewPr>
  <p:slideViewPr>
    <p:cSldViewPr snapToObjects="1">
      <p:cViewPr>
        <p:scale>
          <a:sx n="60" d="100"/>
          <a:sy n="60" d="100"/>
        </p:scale>
        <p:origin x="-792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>
        <p:scale>
          <a:sx n="100" d="100"/>
          <a:sy n="100" d="100"/>
        </p:scale>
        <p:origin x="-1500" y="66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Navy / </a:t>
                    </a:r>
                    <a:r>
                      <a:rPr lang="en-US" smtClean="0"/>
                      <a:t>USMC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Air Force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6229221347331984E-3"/>
                  <c:y val="0.109621609798775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DESC!$B$11:$B$14</c:f>
              <c:strCache>
                <c:ptCount val="4"/>
                <c:pt idx="0">
                  <c:v>Army</c:v>
                </c:pt>
                <c:pt idx="1">
                  <c:v>Navy / MC</c:v>
                </c:pt>
                <c:pt idx="2">
                  <c:v>Air Force</c:v>
                </c:pt>
                <c:pt idx="3">
                  <c:v>Other DoD</c:v>
                </c:pt>
              </c:strCache>
            </c:strRef>
          </c:cat>
          <c:val>
            <c:numRef>
              <c:f>DESC!$C$11:$C$14</c:f>
              <c:numCache>
                <c:formatCode>_(* #,##0.00_);_(* \(#,##0.00\);_(* "-"??_);_(@_)</c:formatCode>
                <c:ptCount val="4"/>
                <c:pt idx="0">
                  <c:v>676388722</c:v>
                </c:pt>
                <c:pt idx="1">
                  <c:v>1329817317</c:v>
                </c:pt>
                <c:pt idx="2">
                  <c:v>2344931807</c:v>
                </c:pt>
                <c:pt idx="3">
                  <c:v>16529212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Consumption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Sheet1!$A$2:$A$14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xVal>
          <c:yVal>
            <c:numRef>
              <c:f>Sheet1!$B$2:$B$14</c:f>
              <c:numCache>
                <c:formatCode>General</c:formatCode>
                <c:ptCount val="13"/>
                <c:pt idx="0">
                  <c:v>531163.13370455999</c:v>
                </c:pt>
                <c:pt idx="1">
                  <c:v>540613.71117912</c:v>
                </c:pt>
                <c:pt idx="2">
                  <c:v>581728.06500000006</c:v>
                </c:pt>
                <c:pt idx="3">
                  <c:v>649165.13100000005</c:v>
                </c:pt>
                <c:pt idx="4">
                  <c:v>710634.57</c:v>
                </c:pt>
                <c:pt idx="5">
                  <c:v>684733.7</c:v>
                </c:pt>
                <c:pt idx="6">
                  <c:v>609137.6</c:v>
                </c:pt>
                <c:pt idx="7">
                  <c:v>633823.6</c:v>
                </c:pt>
                <c:pt idx="8">
                  <c:v>659313.69999999995</c:v>
                </c:pt>
                <c:pt idx="9">
                  <c:v>698329.7</c:v>
                </c:pt>
                <c:pt idx="10">
                  <c:v>638916</c:v>
                </c:pt>
                <c:pt idx="11">
                  <c:v>640990.93000000005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412096"/>
        <c:axId val="23450752"/>
      </c:scatterChart>
      <c:scatterChart>
        <c:scatterStyle val="smoothMarker"/>
        <c:varyColors val="0"/>
        <c:ser>
          <c:idx val="2"/>
          <c:order val="1"/>
          <c:tx>
            <c:strRef>
              <c:f>Sheet1!$D$1</c:f>
              <c:strCache>
                <c:ptCount val="1"/>
                <c:pt idx="0">
                  <c:v>Cost</c:v>
                </c:pt>
              </c:strCache>
            </c:strRef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Sheet1!$A$2:$A$14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xVal>
          <c:yVal>
            <c:numRef>
              <c:f>Sheet1!$D$2:$D$14</c:f>
              <c:numCache>
                <c:formatCode>General</c:formatCode>
                <c:ptCount val="13"/>
                <c:pt idx="0">
                  <c:v>2702785.7</c:v>
                </c:pt>
                <c:pt idx="1">
                  <c:v>4028984.3</c:v>
                </c:pt>
                <c:pt idx="2">
                  <c:v>4435150.3794200001</c:v>
                </c:pt>
                <c:pt idx="3">
                  <c:v>4159176.0999999996</c:v>
                </c:pt>
                <c:pt idx="4">
                  <c:v>5391613.2699999996</c:v>
                </c:pt>
                <c:pt idx="5">
                  <c:v>7952072.5999999996</c:v>
                </c:pt>
                <c:pt idx="6">
                  <c:v>10056343.4</c:v>
                </c:pt>
                <c:pt idx="7">
                  <c:v>9512465.4000000004</c:v>
                </c:pt>
                <c:pt idx="8">
                  <c:v>15716698.699999999</c:v>
                </c:pt>
                <c:pt idx="9">
                  <c:v>9335824.9000000004</c:v>
                </c:pt>
                <c:pt idx="10">
                  <c:v>11191700</c:v>
                </c:pt>
                <c:pt idx="11">
                  <c:v>15259120.1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455616"/>
        <c:axId val="23453056"/>
      </c:scatterChart>
      <c:valAx>
        <c:axId val="23412096"/>
        <c:scaling>
          <c:orientation val="minMax"/>
          <c:max val="2011"/>
          <c:min val="200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3450752"/>
        <c:crosses val="autoZero"/>
        <c:crossBetween val="midCat"/>
        <c:majorUnit val="2"/>
      </c:valAx>
      <c:valAx>
        <c:axId val="234507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solidFill>
                      <a:srgbClr val="00B0F0"/>
                    </a:solidFill>
                  </a:defRPr>
                </a:pPr>
                <a:r>
                  <a:rPr lang="en-US" sz="1200" dirty="0" smtClean="0">
                    <a:solidFill>
                      <a:srgbClr val="00B0F0"/>
                    </a:solidFill>
                  </a:rPr>
                  <a:t>(Trillions</a:t>
                </a:r>
                <a:r>
                  <a:rPr lang="en-US" sz="1200" baseline="0" dirty="0" smtClean="0">
                    <a:solidFill>
                      <a:srgbClr val="00B0F0"/>
                    </a:solidFill>
                  </a:rPr>
                  <a:t> of BTUs)</a:t>
                </a:r>
                <a:endParaRPr lang="en-US" sz="1200" dirty="0">
                  <a:solidFill>
                    <a:srgbClr val="00B0F0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3412096"/>
        <c:crossesAt val="2000"/>
        <c:crossBetween val="midCat"/>
        <c:dispUnits>
          <c:builtInUnit val="thousands"/>
        </c:dispUnits>
      </c:valAx>
      <c:valAx>
        <c:axId val="2345305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r>
                  <a:rPr lang="en-US" sz="1200" dirty="0" smtClean="0">
                    <a:solidFill>
                      <a:srgbClr val="FF0000"/>
                    </a:solidFill>
                  </a:rPr>
                  <a:t>(Billions of Dollars)</a:t>
                </a:r>
                <a:endParaRPr lang="en-US" sz="1200" dirty="0">
                  <a:solidFill>
                    <a:srgbClr val="FF0000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high"/>
        <c:txPr>
          <a:bodyPr/>
          <a:lstStyle/>
          <a:p>
            <a:pPr>
              <a:defRPr sz="1200"/>
            </a:pPr>
            <a:endParaRPr lang="en-US"/>
          </a:p>
        </c:txPr>
        <c:crossAx val="23455616"/>
        <c:crosses val="max"/>
        <c:crossBetween val="midCat"/>
        <c:dispUnits>
          <c:builtInUnit val="millions"/>
        </c:dispUnits>
      </c:valAx>
      <c:valAx>
        <c:axId val="23455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453056"/>
        <c:crosses val="autoZero"/>
        <c:crossBetween val="midCat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>
          <a:latin typeface="Calibri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6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Volume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100" b="1">
                    <a:latin typeface="Calibri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CONUS</c:v>
                </c:pt>
                <c:pt idx="1">
                  <c:v>OCONUS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0.39692597512088112</c:v>
                </c:pt>
                <c:pt idx="1">
                  <c:v>0.60307402487911888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4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4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832786C-D289-47B9-8A28-C597ABEA6C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53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4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661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7"/>
            <a:ext cx="5608638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4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A701AAB-1744-4A81-8179-2B4300A4E0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145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000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A1057D-C7FE-4CD4-B979-8D824C17F395}" type="slidenum">
              <a:rPr lang="en-US" smtClean="0">
                <a:latin typeface="Arial" pitchFamily="34" charset="0"/>
              </a:rPr>
              <a:pPr/>
              <a:t>1</a:t>
            </a:fld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01AAB-1744-4A81-8179-2B4300A4E0B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01AAB-1744-4A81-8179-2B4300A4E0B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01AAB-1744-4A81-8179-2B4300A4E0B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01AAB-1744-4A81-8179-2B4300A4E0B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9FBBB-5C0F-45EC-B8AE-471CCB87F848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01AAB-1744-4A81-8179-2B4300A4E0B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76981" y="4416426"/>
            <a:ext cx="6577780" cy="4683329"/>
          </a:xfrm>
        </p:spPr>
        <p:txBody>
          <a:bodyPr>
            <a:normAutofit fontScale="85000" lnSpcReduction="20000"/>
          </a:bodyPr>
          <a:lstStyle/>
          <a:p>
            <a:pPr lvl="2">
              <a:lnSpc>
                <a:spcPct val="120000"/>
              </a:lnSpc>
              <a:buFont typeface="Arial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01AAB-1744-4A81-8179-2B4300A4E0B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01AAB-1744-4A81-8179-2B4300A4E0B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01AAB-1744-4A81-8179-2B4300A4E0B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01AAB-1744-4A81-8179-2B4300A4E0B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01AAB-1744-4A81-8179-2B4300A4E0B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619125" y="1154113"/>
            <a:ext cx="7924800" cy="39687"/>
            <a:chOff x="619125" y="1005807"/>
            <a:chExt cx="7924800" cy="42032"/>
          </a:xfrm>
        </p:grpSpPr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619125" y="1005807"/>
              <a:ext cx="7924800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619125" y="1047839"/>
              <a:ext cx="7924800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</p:grpSp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5882" y="523821"/>
            <a:ext cx="7772400" cy="587375"/>
          </a:xfrm>
        </p:spPr>
        <p:txBody>
          <a:bodyPr anchor="b"/>
          <a:lstStyle>
            <a:lvl1pPr algn="ctr">
              <a:defRPr sz="3600" i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1682" y="4802013"/>
            <a:ext cx="6400800" cy="831850"/>
          </a:xfrm>
        </p:spPr>
        <p:txBody>
          <a:bodyPr wrap="none"/>
          <a:lstStyle>
            <a:lvl1pPr marL="0" indent="0" algn="ctr">
              <a:lnSpc>
                <a:spcPct val="70000"/>
              </a:lnSpc>
              <a:buFont typeface="Wingdings" pitchFamily="2" charset="2"/>
              <a:buNone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fld id="{A8EACBF3-5868-4EC9-845D-518C465693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 descr="060618-N-8492C-21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585217" y="0"/>
            <a:ext cx="1031443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8820D-D717-4F57-8F0C-A55E46B666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84163"/>
            <a:ext cx="2108200" cy="6013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4163"/>
            <a:ext cx="6172200" cy="6013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E3DFD-E7D3-4FF6-8748-0849150176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1" baseline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6E20B-3701-4563-A833-D3C5DCF662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C451-58DD-45C1-A3AB-2B1E28D547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2700"/>
            <a:ext cx="4038600" cy="5014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2700"/>
            <a:ext cx="4038600" cy="5014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966B4-F140-4935-AE92-874E05DB46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0DD1C-9C5F-4268-AD12-6C4D2AA35F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27779-95E3-431D-A49A-B4AFEA9B86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60AA1-7433-4F06-A573-1A90CF8C9B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71960-BDFA-4607-9D78-EECFB0C0BE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C28FA-5381-4B82-A615-0429ACD27E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8063" y="165100"/>
            <a:ext cx="78740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2700"/>
            <a:ext cx="8229600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 Fourth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91588" y="6632575"/>
            <a:ext cx="2317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27A21B54-E092-4960-9BD7-0870D8CF43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053" name="Group 10"/>
          <p:cNvGrpSpPr>
            <a:grpSpLocks/>
          </p:cNvGrpSpPr>
          <p:nvPr/>
        </p:nvGrpSpPr>
        <p:grpSpPr bwMode="auto">
          <a:xfrm>
            <a:off x="982663" y="995363"/>
            <a:ext cx="7924800" cy="39687"/>
            <a:chOff x="982663" y="1008063"/>
            <a:chExt cx="7924800" cy="39776"/>
          </a:xfrm>
        </p:grpSpPr>
        <p:sp>
          <p:nvSpPr>
            <p:cNvPr id="1034" name="Line 10"/>
            <p:cNvSpPr>
              <a:spLocks noChangeShapeType="1"/>
            </p:cNvSpPr>
            <p:nvPr/>
          </p:nvSpPr>
          <p:spPr bwMode="auto">
            <a:xfrm>
              <a:off x="982663" y="1008063"/>
              <a:ext cx="7924800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035" name="Line 11"/>
            <p:cNvSpPr>
              <a:spLocks noChangeShapeType="1"/>
            </p:cNvSpPr>
            <p:nvPr/>
          </p:nvSpPr>
          <p:spPr bwMode="auto">
            <a:xfrm>
              <a:off x="982663" y="1047839"/>
              <a:ext cx="7924800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</p:grpSp>
      <p:pic>
        <p:nvPicPr>
          <p:cNvPr id="2054" name="Picture 10" descr="DoD-final.png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66675" y="71438"/>
            <a:ext cx="871538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38138" indent="-338138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SzPct val="90000"/>
        <a:buFont typeface="Wingdings" pitchFamily="2" charset="2"/>
        <a:buChar char="q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31775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SzPct val="90000"/>
        <a:buChar char="•"/>
        <a:defRPr sz="2000">
          <a:solidFill>
            <a:schemeClr val="tx1"/>
          </a:solidFill>
          <a:latin typeface="+mn-lt"/>
        </a:defRPr>
      </a:lvl2pPr>
      <a:lvl3pPr marL="1025525" indent="-225425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SzPct val="65000"/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377950" indent="-238125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SzPct val="65000"/>
        <a:buFont typeface="Arial Unicode MS" pitchFamily="34" charset="-128"/>
        <a:buChar char="−"/>
        <a:defRPr sz="2000">
          <a:solidFill>
            <a:schemeClr val="tx1"/>
          </a:solidFill>
          <a:latin typeface="+mn-lt"/>
        </a:defRPr>
      </a:lvl4pPr>
      <a:lvl5pPr marL="1941513" indent="-227013" algn="l" rtl="0" eaLnBrk="0" fontAlgn="base" hangingPunct="0">
        <a:lnSpc>
          <a:spcPct val="85000"/>
        </a:lnSpc>
        <a:spcBef>
          <a:spcPct val="30000"/>
        </a:spcBef>
        <a:spcAft>
          <a:spcPct val="30000"/>
        </a:spcAft>
        <a:buFont typeface="Wingdings" pitchFamily="2" charset="2"/>
        <a:buChar char="w"/>
        <a:defRPr sz="1600" i="1">
          <a:solidFill>
            <a:schemeClr val="tx1"/>
          </a:solidFill>
          <a:latin typeface="Arial Narrow" pitchFamily="34" charset="0"/>
        </a:defRPr>
      </a:lvl5pPr>
      <a:lvl6pPr marL="2398713" indent="-227013" algn="l" rtl="0" eaLnBrk="1" fontAlgn="base" hangingPunct="1">
        <a:lnSpc>
          <a:spcPct val="85000"/>
        </a:lnSpc>
        <a:spcBef>
          <a:spcPct val="30000"/>
        </a:spcBef>
        <a:spcAft>
          <a:spcPct val="30000"/>
        </a:spcAft>
        <a:buFont typeface="Wingdings" pitchFamily="2" charset="2"/>
        <a:buChar char="w"/>
        <a:defRPr sz="1600" i="1">
          <a:solidFill>
            <a:schemeClr val="tx1"/>
          </a:solidFill>
          <a:latin typeface="Arial Narrow" pitchFamily="34" charset="0"/>
        </a:defRPr>
      </a:lvl6pPr>
      <a:lvl7pPr marL="2855913" indent="-227013" algn="l" rtl="0" eaLnBrk="1" fontAlgn="base" hangingPunct="1">
        <a:lnSpc>
          <a:spcPct val="85000"/>
        </a:lnSpc>
        <a:spcBef>
          <a:spcPct val="30000"/>
        </a:spcBef>
        <a:spcAft>
          <a:spcPct val="30000"/>
        </a:spcAft>
        <a:buFont typeface="Wingdings" pitchFamily="2" charset="2"/>
        <a:buChar char="w"/>
        <a:defRPr sz="1600" i="1">
          <a:solidFill>
            <a:schemeClr val="tx1"/>
          </a:solidFill>
          <a:latin typeface="Arial Narrow" pitchFamily="34" charset="0"/>
        </a:defRPr>
      </a:lvl7pPr>
      <a:lvl8pPr marL="3313113" indent="-227013" algn="l" rtl="0" eaLnBrk="1" fontAlgn="base" hangingPunct="1">
        <a:lnSpc>
          <a:spcPct val="85000"/>
        </a:lnSpc>
        <a:spcBef>
          <a:spcPct val="30000"/>
        </a:spcBef>
        <a:spcAft>
          <a:spcPct val="30000"/>
        </a:spcAft>
        <a:buFont typeface="Wingdings" pitchFamily="2" charset="2"/>
        <a:buChar char="w"/>
        <a:defRPr sz="1600" i="1">
          <a:solidFill>
            <a:schemeClr val="tx1"/>
          </a:solidFill>
          <a:latin typeface="Arial Narrow" pitchFamily="34" charset="0"/>
        </a:defRPr>
      </a:lvl8pPr>
      <a:lvl9pPr marL="3770313" indent="-227013" algn="l" rtl="0" eaLnBrk="1" fontAlgn="base" hangingPunct="1">
        <a:lnSpc>
          <a:spcPct val="85000"/>
        </a:lnSpc>
        <a:spcBef>
          <a:spcPct val="30000"/>
        </a:spcBef>
        <a:spcAft>
          <a:spcPct val="30000"/>
        </a:spcAft>
        <a:buFont typeface="Wingdings" pitchFamily="2" charset="2"/>
        <a:buChar char="w"/>
        <a:defRPr sz="1600" i="1">
          <a:solidFill>
            <a:schemeClr val="tx1"/>
          </a:solidFill>
          <a:latin typeface="Arial Narrow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q.osd.mil/dodsc/" TargetMode="External"/><Relationship Id="rId3" Type="http://schemas.openxmlformats.org/officeDocument/2006/relationships/hyperlink" Target="http://energy.defense.gov/" TargetMode="External"/><Relationship Id="rId7" Type="http://schemas.openxmlformats.org/officeDocument/2006/relationships/hyperlink" Target="http://www.serdp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ctmod.army.mil/nie_focus/" TargetMode="External"/><Relationship Id="rId11" Type="http://schemas.openxmlformats.org/officeDocument/2006/relationships/hyperlink" Target="http://minerva.dtic.mil/overview.html" TargetMode="External"/><Relationship Id="rId5" Type="http://schemas.openxmlformats.org/officeDocument/2006/relationships/hyperlink" Target="https://www.ref.army.mil/" TargetMode="External"/><Relationship Id="rId10" Type="http://schemas.openxmlformats.org/officeDocument/2006/relationships/hyperlink" Target="http://devenci.dtic.mil/" TargetMode="External"/><Relationship Id="rId4" Type="http://schemas.openxmlformats.org/officeDocument/2006/relationships/hyperlink" Target="http://www.marines.mil/community/Pages/ExpeditionaryEnergy.aspx" TargetMode="External"/><Relationship Id="rId9" Type="http://schemas.openxmlformats.org/officeDocument/2006/relationships/hyperlink" Target="http://www.acq.osd.mil/osbp/sbir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notesSlide" Target="../notesSlides/notesSlide3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1938"/>
            <a:ext cx="9144000" cy="89058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4000" kern="1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Franklin Gothic Medium" pitchFamily="34" charset="0"/>
                <a:ea typeface="+mn-ea"/>
                <a:cs typeface="+mn-cs"/>
              </a:rPr>
              <a:t>ENERGY FOR THE WARFIGHTER:</a:t>
            </a:r>
            <a:r>
              <a:rPr lang="en-US" sz="4400" kern="1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Franklin Gothic Medium" pitchFamily="34" charset="0"/>
                <a:ea typeface="+mn-ea"/>
                <a:cs typeface="+mn-cs"/>
              </a:rPr>
              <a:t/>
            </a:r>
            <a:br>
              <a:rPr lang="en-US" sz="4400" kern="1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Franklin Gothic Medium" pitchFamily="34" charset="0"/>
                <a:ea typeface="+mn-ea"/>
                <a:cs typeface="+mn-cs"/>
              </a:rPr>
            </a:br>
            <a:r>
              <a:rPr lang="en-US" sz="2800" kern="1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Franklin Gothic Medium" pitchFamily="34" charset="0"/>
                <a:ea typeface="+mn-ea"/>
                <a:cs typeface="+mn-cs"/>
              </a:rPr>
              <a:t>The DoD Operational Energy Strategy</a:t>
            </a: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3913188" y="-42863"/>
            <a:ext cx="13096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6600"/>
                </a:solidFill>
              </a:rPr>
              <a:t>UNCLASSIFIED</a:t>
            </a:r>
          </a:p>
        </p:txBody>
      </p:sp>
      <p:sp>
        <p:nvSpPr>
          <p:cNvPr id="6149" name="Rectangle 3"/>
          <p:cNvSpPr txBox="1">
            <a:spLocks noChangeArrowheads="1"/>
          </p:cNvSpPr>
          <p:nvPr/>
        </p:nvSpPr>
        <p:spPr bwMode="auto">
          <a:xfrm>
            <a:off x="12700" y="1066800"/>
            <a:ext cx="9131300" cy="156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buSzPct val="90000"/>
              <a:buFont typeface="Wingdings" pitchFamily="2" charset="2"/>
              <a:buNone/>
            </a:pPr>
            <a:r>
              <a:rPr lang="en-US" sz="24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Franklin Gothic Medium" pitchFamily="34" charset="0"/>
              </a:rPr>
              <a:t>Honorable Sharon E. Burke</a:t>
            </a:r>
          </a:p>
          <a:p>
            <a:pPr algn="ctr">
              <a:buSzPct val="90000"/>
              <a:buFont typeface="Wingdings" pitchFamily="2" charset="2"/>
              <a:buNone/>
            </a:pPr>
            <a:endParaRPr lang="en-US" sz="2400" b="1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Franklin Gothic Medium" pitchFamily="34" charset="0"/>
            </a:endParaRPr>
          </a:p>
          <a:p>
            <a:pPr algn="ctr">
              <a:buSzPct val="90000"/>
              <a:buFont typeface="Wingdings" pitchFamily="2" charset="2"/>
              <a:buNone/>
            </a:pPr>
            <a:endParaRPr lang="en-US" sz="2400" b="1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Franklin Gothic Medium" pitchFamily="34" charset="0"/>
            </a:endParaRPr>
          </a:p>
          <a:p>
            <a:pPr algn="ctr">
              <a:buSzPct val="90000"/>
              <a:buFont typeface="Wingdings" pitchFamily="2" charset="2"/>
              <a:buNone/>
            </a:pPr>
            <a:endParaRPr lang="en-US" sz="2400" b="1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Franklin Gothic Medium" pitchFamily="34" charset="0"/>
            </a:endParaRPr>
          </a:p>
          <a:p>
            <a:pPr algn="ctr">
              <a:buSzPct val="90000"/>
              <a:buFont typeface="Wingdings" pitchFamily="2" charset="2"/>
              <a:buNone/>
            </a:pPr>
            <a:r>
              <a:rPr lang="en-US" sz="24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Franklin Gothic Medium" pitchFamily="34" charset="0"/>
              </a:rPr>
              <a:t>Assistant Secretary of Defense</a:t>
            </a:r>
          </a:p>
          <a:p>
            <a:pPr algn="ctr">
              <a:buSzPct val="90000"/>
              <a:buFont typeface="Wingdings" pitchFamily="2" charset="2"/>
              <a:buNone/>
            </a:pPr>
            <a:r>
              <a:rPr lang="en-US" sz="24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Franklin Gothic Medium" pitchFamily="34" charset="0"/>
              </a:rPr>
              <a:t>Operational Energy</a:t>
            </a:r>
          </a:p>
          <a:p>
            <a:pPr algn="ctr">
              <a:buSzPct val="90000"/>
              <a:buFont typeface="Wingdings" pitchFamily="2" charset="2"/>
              <a:buNone/>
            </a:pPr>
            <a:endParaRPr lang="en-US" sz="2400" b="1" i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Franklin Gothic Medium" pitchFamily="34" charset="0"/>
            </a:endParaRPr>
          </a:p>
          <a:p>
            <a:pPr algn="ctr">
              <a:buSzPct val="90000"/>
              <a:buFont typeface="Wingdings" pitchFamily="2" charset="2"/>
              <a:buNone/>
            </a:pPr>
            <a:endParaRPr lang="en-US" sz="24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6156" name="Picture 12" descr="http://mysite.verizon.net/vzeohzt4/Seaflags/personal/usasd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 bwMode="auto">
          <a:xfrm>
            <a:off x="4125344" y="1524000"/>
            <a:ext cx="893313" cy="632641"/>
          </a:xfrm>
          <a:prstGeom prst="rect">
            <a:avLst/>
          </a:prstGeom>
          <a:solidFill>
            <a:prstClr val="white">
              <a:alpha val="54000"/>
            </a:prstClr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Defense Energy Opportunities - Demand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46E20B-3701-4563-A833-D3C5DCF6623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050" name="Picture 2" descr="http://www.af.mil/shared/media/photodb/photos/080103-F-2034C-90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45251" y="3288100"/>
            <a:ext cx="3130650" cy="1921770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745251" y="5209870"/>
            <a:ext cx="31306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lvl="0" indent="-344488" eaLnBrk="0" hangingPunct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q"/>
            </a:pPr>
            <a:r>
              <a:rPr lang="en-US" sz="1600" b="1" kern="0" dirty="0" smtClean="0">
                <a:solidFill>
                  <a:prstClr val="black"/>
                </a:solidFill>
                <a:latin typeface="Arial"/>
              </a:rPr>
              <a:t>Improved routing and </a:t>
            </a:r>
            <a:br>
              <a:rPr lang="en-US" sz="1600" b="1" kern="0" dirty="0" smtClean="0">
                <a:solidFill>
                  <a:prstClr val="black"/>
                </a:solidFill>
                <a:latin typeface="Arial"/>
              </a:rPr>
            </a:br>
            <a:r>
              <a:rPr lang="en-US" sz="1600" b="1" kern="0" dirty="0" smtClean="0">
                <a:solidFill>
                  <a:prstClr val="black"/>
                </a:solidFill>
                <a:latin typeface="Arial"/>
              </a:rPr>
              <a:t>flight profiles</a:t>
            </a:r>
          </a:p>
          <a:p>
            <a:pPr marL="344488" lvl="0" indent="-344488" eaLnBrk="0" hangingPunct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q"/>
            </a:pPr>
            <a:r>
              <a:rPr lang="en-US" sz="1600" b="1" kern="0" dirty="0" smtClean="0">
                <a:solidFill>
                  <a:prstClr val="black"/>
                </a:solidFill>
                <a:latin typeface="Arial"/>
              </a:rPr>
              <a:t>Optimized cargo loading and center of gravity</a:t>
            </a:r>
          </a:p>
          <a:p>
            <a:pPr marL="344488" lvl="0" indent="-344488" eaLnBrk="0" hangingPunct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q"/>
            </a:pPr>
            <a:r>
              <a:rPr lang="en-US" sz="1600" b="1" kern="0" dirty="0" smtClean="0">
                <a:solidFill>
                  <a:prstClr val="black"/>
                </a:solidFill>
                <a:latin typeface="Arial"/>
              </a:rPr>
              <a:t>Engine wash / less drag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29520" y="1217471"/>
            <a:ext cx="6646381" cy="1921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1229520" y="3288100"/>
            <a:ext cx="3130652" cy="3268292"/>
            <a:chOff x="4918508" y="3432475"/>
            <a:chExt cx="3130652" cy="3268292"/>
          </a:xfrm>
        </p:grpSpPr>
        <p:pic>
          <p:nvPicPr>
            <p:cNvPr id="2052" name="Picture 4" descr="http://www.public.navy.mil/surfor/lhd8/Photos/110907-N-KD852-156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918509" y="3432475"/>
              <a:ext cx="3130650" cy="1921770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4918510" y="5354245"/>
              <a:ext cx="3130650" cy="100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92100" lvl="0" indent="-292100" eaLnBrk="0" hangingPunct="0">
                <a:lnSpc>
                  <a:spcPct val="85000"/>
                </a:lnSpc>
                <a:spcBef>
                  <a:spcPts val="300"/>
                </a:spcBef>
                <a:spcAft>
                  <a:spcPts val="300"/>
                </a:spcAft>
                <a:buSzPct val="90000"/>
                <a:buFont typeface="Wingdings" pitchFamily="2" charset="2"/>
                <a:buChar char="q"/>
              </a:pPr>
              <a:r>
                <a:rPr lang="en-US" sz="1600" b="1" kern="0" dirty="0" smtClean="0">
                  <a:solidFill>
                    <a:prstClr val="black"/>
                  </a:solidFill>
                  <a:latin typeface="Arial"/>
                </a:rPr>
                <a:t>Hybrid electric drives in LHDs, LHAs, and DDGs</a:t>
              </a:r>
            </a:p>
            <a:p>
              <a:pPr marL="292100" lvl="0" indent="-292100" eaLnBrk="0" hangingPunct="0">
                <a:lnSpc>
                  <a:spcPct val="85000"/>
                </a:lnSpc>
                <a:spcBef>
                  <a:spcPts val="300"/>
                </a:spcBef>
                <a:spcAft>
                  <a:spcPts val="300"/>
                </a:spcAft>
                <a:buSzPct val="90000"/>
                <a:buFont typeface="Wingdings" pitchFamily="2" charset="2"/>
                <a:buChar char="q"/>
              </a:pPr>
              <a:r>
                <a:rPr lang="en-US" sz="1600" b="1" kern="0" dirty="0" smtClean="0">
                  <a:solidFill>
                    <a:prstClr val="black"/>
                  </a:solidFill>
                  <a:latin typeface="Arial"/>
                </a:rPr>
                <a:t>Better hull and propeller coatings and stern flaps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8508" y="3432475"/>
              <a:ext cx="3130651" cy="32682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45250" y="3288100"/>
            <a:ext cx="3130651" cy="3268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45250" y="1217471"/>
            <a:ext cx="3130652" cy="230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lvl="0" indent="-292100" eaLnBrk="0" hangingPunct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q"/>
            </a:pPr>
            <a:r>
              <a:rPr lang="en-US" sz="1600" b="1" kern="0" dirty="0" smtClean="0">
                <a:solidFill>
                  <a:prstClr val="black"/>
                </a:solidFill>
                <a:latin typeface="Arial"/>
              </a:rPr>
              <a:t>Centralized power generation</a:t>
            </a:r>
          </a:p>
          <a:p>
            <a:pPr marL="292100" lvl="0" indent="-292100" eaLnBrk="0" hangingPunct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q"/>
            </a:pPr>
            <a:r>
              <a:rPr lang="en-US" sz="1600" b="1" kern="0" dirty="0" smtClean="0">
                <a:solidFill>
                  <a:prstClr val="black"/>
                </a:solidFill>
                <a:latin typeface="Arial"/>
              </a:rPr>
              <a:t>Energy-efficient shelters, lighting, and heating/air conditioning</a:t>
            </a:r>
          </a:p>
          <a:p>
            <a:pPr marL="292100" lvl="0" indent="-292100" eaLnBrk="0" hangingPunct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q"/>
            </a:pPr>
            <a:r>
              <a:rPr lang="en-US" sz="1600" b="1" kern="0" dirty="0" smtClean="0">
                <a:solidFill>
                  <a:prstClr val="black"/>
                </a:solidFill>
                <a:latin typeface="Arial"/>
              </a:rPr>
              <a:t>Fielding of advanced power distribution</a:t>
            </a:r>
          </a:p>
          <a:p>
            <a:pPr marL="292100" lvl="0" indent="-292100" eaLnBrk="0" hangingPunct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q"/>
            </a:pPr>
            <a:endParaRPr lang="en-US" sz="1600" b="1" kern="0" dirty="0" smtClean="0">
              <a:solidFill>
                <a:prstClr val="black"/>
              </a:solidFill>
              <a:latin typeface="Arial"/>
            </a:endParaRPr>
          </a:p>
          <a:p>
            <a:pPr marL="292100" lvl="0" indent="-292100" eaLnBrk="0" hangingPunct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q"/>
            </a:pPr>
            <a:endParaRPr lang="en-US" b="1" kern="0" dirty="0" smtClean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229523" y="1217471"/>
            <a:ext cx="3130649" cy="192177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Defense Energy Opportunities - Supply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46E20B-3701-4563-A833-D3C5DCF6623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34493" y="5769268"/>
            <a:ext cx="3130651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lvl="0" indent="-344488" eaLnBrk="0" hangingPunct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q"/>
            </a:pPr>
            <a:r>
              <a:rPr lang="en-US" sz="1600" b="1" kern="0" dirty="0" smtClean="0">
                <a:solidFill>
                  <a:prstClr val="black"/>
                </a:solidFill>
                <a:latin typeface="Arial"/>
              </a:rPr>
              <a:t>Advanced Fuels</a:t>
            </a:r>
          </a:p>
          <a:p>
            <a:pPr marL="344488" lvl="0" indent="-344488" eaLnBrk="0" hangingPunct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q"/>
            </a:pPr>
            <a:r>
              <a:rPr lang="en-US" sz="1600" b="1" kern="0" dirty="0" smtClean="0">
                <a:solidFill>
                  <a:prstClr val="black"/>
                </a:solidFill>
                <a:latin typeface="Arial"/>
              </a:rPr>
              <a:t>Fuel Cells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29520" y="1217471"/>
            <a:ext cx="6646381" cy="1921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1229520" y="3288100"/>
            <a:ext cx="3130652" cy="3268292"/>
            <a:chOff x="4918508" y="3432475"/>
            <a:chExt cx="3130652" cy="3268292"/>
          </a:xfrm>
        </p:grpSpPr>
        <p:sp>
          <p:nvSpPr>
            <p:cNvPr id="11" name="TextBox 10"/>
            <p:cNvSpPr txBox="1"/>
            <p:nvPr/>
          </p:nvSpPr>
          <p:spPr>
            <a:xfrm>
              <a:off x="4918510" y="5720005"/>
              <a:ext cx="3130650" cy="301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92100" lvl="0" indent="-292100" eaLnBrk="0" hangingPunct="0">
                <a:lnSpc>
                  <a:spcPct val="85000"/>
                </a:lnSpc>
                <a:spcBef>
                  <a:spcPts val="300"/>
                </a:spcBef>
                <a:spcAft>
                  <a:spcPts val="300"/>
                </a:spcAft>
                <a:buSzPct val="90000"/>
                <a:buFont typeface="Wingdings" pitchFamily="2" charset="2"/>
                <a:buChar char="q"/>
              </a:pPr>
              <a:r>
                <a:rPr lang="en-US" sz="1600" b="1" kern="0" dirty="0" smtClean="0">
                  <a:solidFill>
                    <a:prstClr val="black"/>
                  </a:solidFill>
                  <a:latin typeface="Arial"/>
                </a:rPr>
                <a:t>Unmanned Vehicles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8508" y="3432475"/>
              <a:ext cx="3130651" cy="32682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45250" y="3288100"/>
            <a:ext cx="3130651" cy="3268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039565" y="1217471"/>
            <a:ext cx="3836337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lvl="0" indent="-292100" eaLnBrk="0" hangingPunct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q"/>
            </a:pPr>
            <a:r>
              <a:rPr lang="en-US" sz="1600" b="1" kern="0" dirty="0" smtClean="0">
                <a:solidFill>
                  <a:prstClr val="black"/>
                </a:solidFill>
                <a:latin typeface="Arial"/>
              </a:rPr>
              <a:t>Hybrid solar power generation</a:t>
            </a:r>
          </a:p>
          <a:p>
            <a:pPr marL="292100" lvl="0" indent="-292100" eaLnBrk="0" hangingPunct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q"/>
            </a:pPr>
            <a:r>
              <a:rPr lang="en-US" sz="1600" b="1" kern="0" dirty="0" smtClean="0">
                <a:solidFill>
                  <a:prstClr val="black"/>
                </a:solidFill>
                <a:latin typeface="Arial"/>
              </a:rPr>
              <a:t>Solar battery chargers</a:t>
            </a:r>
          </a:p>
          <a:p>
            <a:pPr marL="292100" lvl="0" indent="-292100" eaLnBrk="0" hangingPunct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q"/>
            </a:pPr>
            <a:r>
              <a:rPr lang="en-US" sz="1600" b="1" kern="0" dirty="0" smtClean="0">
                <a:solidFill>
                  <a:prstClr val="black"/>
                </a:solidFill>
                <a:latin typeface="Arial"/>
              </a:rPr>
              <a:t>Wearable solar technologies for mobile power generation</a:t>
            </a:r>
          </a:p>
          <a:p>
            <a:pPr marL="292100" lvl="0" indent="-292100" eaLnBrk="0" hangingPunct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q"/>
            </a:pPr>
            <a:r>
              <a:rPr lang="en-US" sz="1600" b="1" kern="0" dirty="0" smtClean="0">
                <a:solidFill>
                  <a:prstClr val="black"/>
                </a:solidFill>
                <a:latin typeface="Arial"/>
              </a:rPr>
              <a:t>Lightweight, efficient, universal batteries</a:t>
            </a:r>
            <a:endParaRPr lang="en-US" b="1" kern="0" dirty="0" smtClean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7" descr="exfob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972" y="1222115"/>
            <a:ext cx="2819742" cy="188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7510" y="3312237"/>
            <a:ext cx="3077064" cy="218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http://www.navytimes.com/xml/news/2010/04/navy_green_hornet_042310w/042310_navy_green_hornet_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4593" y="3305922"/>
            <a:ext cx="3088666" cy="24709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ccainms\AppData\Local\Microsoft\Windows\Temporary Internet Files\Content.Outlook\HTSMSI92\Forge - Gi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0209912" cy="682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22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ccainms\AppData\Local\Microsoft\Windows\Temporary Internet Files\Content.Outlook\HTSMSI92\RAID tower - L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605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C_hotspots_linked_pd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8349"/>
            <a:ext cx="9144000" cy="5932051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008063" y="165100"/>
            <a:ext cx="7874000" cy="868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Easy as...</a:t>
            </a:r>
            <a:endParaRPr lang="en-US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“Operational Energy” = “Operational Capability”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46E20B-3701-4563-A833-D3C5DCF6623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5367" name="Picture 7" descr="H:\My Pictures\allen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30625" y="1126067"/>
            <a:ext cx="5413375" cy="3810000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996951" y="4936067"/>
            <a:ext cx="212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 James Mattis</a:t>
            </a:r>
          </a:p>
          <a:p>
            <a:pPr algn="ctr"/>
            <a:r>
              <a:rPr lang="en-US" dirty="0" smtClean="0"/>
              <a:t>12 July 2011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745869" y="4936067"/>
            <a:ext cx="210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 John R. Allen</a:t>
            </a:r>
          </a:p>
          <a:p>
            <a:pPr algn="ctr"/>
            <a:r>
              <a:rPr lang="en-US" dirty="0" smtClean="0"/>
              <a:t>11 December 2011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918474" y="5986244"/>
            <a:ext cx="7263000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 smtClean="0">
                <a:solidFill>
                  <a:schemeClr val="bg1"/>
                </a:solidFill>
              </a:rPr>
              <a:t>Leadership stands behind capability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improvements through operational energy</a:t>
            </a:r>
          </a:p>
        </p:txBody>
      </p:sp>
      <p:pic>
        <p:nvPicPr>
          <p:cNvPr id="15369" name="Picture 9" descr="H:\My Pictures\mattis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7500" y="1126067"/>
            <a:ext cx="3413125" cy="3736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Battlefield Energy Innovation:</a:t>
            </a:r>
          </a:p>
          <a:p>
            <a:pPr lvl="1"/>
            <a:r>
              <a:rPr lang="en-US" sz="1400" dirty="0" smtClean="0"/>
              <a:t>Operational Energy Capabilities Fund: </a:t>
            </a:r>
            <a:r>
              <a:rPr lang="en-US" sz="1400" dirty="0" smtClean="0">
                <a:hlinkClick r:id="rId3"/>
              </a:rPr>
              <a:t>http://energy.defense.gov</a:t>
            </a:r>
            <a:endParaRPr lang="en-US" sz="1400" dirty="0" smtClean="0"/>
          </a:p>
          <a:p>
            <a:pPr lvl="1"/>
            <a:r>
              <a:rPr lang="en-US" sz="1400" dirty="0" smtClean="0"/>
              <a:t>Marine </a:t>
            </a:r>
            <a:r>
              <a:rPr lang="en-US" sz="1400" dirty="0" err="1" smtClean="0"/>
              <a:t>ExFOB</a:t>
            </a:r>
            <a:r>
              <a:rPr lang="en-US" sz="1400" dirty="0" smtClean="0"/>
              <a:t>: </a:t>
            </a:r>
            <a:r>
              <a:rPr lang="en-US" sz="1400" dirty="0" smtClean="0">
                <a:hlinkClick r:id="rId4"/>
              </a:rPr>
              <a:t>http://www.marines.mil/community/Pages/ExpeditionaryEnergy.aspx</a:t>
            </a:r>
            <a:endParaRPr lang="en-US" sz="1400" dirty="0" smtClean="0"/>
          </a:p>
          <a:p>
            <a:pPr lvl="1"/>
            <a:r>
              <a:rPr lang="en-US" sz="1400" dirty="0" smtClean="0"/>
              <a:t>Army: Rapid </a:t>
            </a:r>
            <a:r>
              <a:rPr lang="en-US" sz="1400" dirty="0"/>
              <a:t>Equipping Force: </a:t>
            </a:r>
            <a:r>
              <a:rPr lang="en-US" sz="1400" dirty="0" smtClean="0">
                <a:hlinkClick r:id="rId5"/>
              </a:rPr>
              <a:t>https://www.ref.army.mil</a:t>
            </a:r>
            <a:r>
              <a:rPr lang="en-US" sz="1400" dirty="0" smtClean="0"/>
              <a:t>; </a:t>
            </a:r>
          </a:p>
          <a:p>
            <a:pPr lvl="1"/>
            <a:r>
              <a:rPr lang="en-US" sz="1400" dirty="0" smtClean="0"/>
              <a:t>Army: Network Integration Evaluation</a:t>
            </a:r>
            <a:r>
              <a:rPr lang="en-US" sz="1400" dirty="0"/>
              <a:t>: </a:t>
            </a:r>
            <a:r>
              <a:rPr lang="en-US" sz="1400" dirty="0">
                <a:hlinkClick r:id="rId6"/>
              </a:rPr>
              <a:t>http://www.bctmod.army.mil/nie_focus</a:t>
            </a:r>
            <a:r>
              <a:rPr lang="en-US" sz="1400" dirty="0" smtClean="0">
                <a:hlinkClick r:id="rId6"/>
              </a:rPr>
              <a:t>/</a:t>
            </a:r>
            <a:endParaRPr lang="en-US" sz="1400" dirty="0" smtClean="0"/>
          </a:p>
          <a:p>
            <a:pPr lvl="1"/>
            <a:r>
              <a:rPr lang="en-US" sz="1400" dirty="0" smtClean="0"/>
              <a:t>Demos at Ft. </a:t>
            </a:r>
            <a:r>
              <a:rPr lang="en-US" sz="1400" dirty="0" err="1" smtClean="0"/>
              <a:t>Devens</a:t>
            </a:r>
            <a:r>
              <a:rPr lang="en-US" sz="1400" dirty="0" smtClean="0"/>
              <a:t>;; Energy Initiatives Task Force</a:t>
            </a:r>
          </a:p>
          <a:p>
            <a:r>
              <a:rPr lang="en-US" dirty="0" smtClean="0"/>
              <a:t>Facilities Energy Innovation:</a:t>
            </a:r>
          </a:p>
          <a:p>
            <a:pPr lvl="1"/>
            <a:r>
              <a:rPr lang="en-US" sz="1400" dirty="0" smtClean="0"/>
              <a:t>SERDP/ESTCP: </a:t>
            </a:r>
            <a:r>
              <a:rPr lang="en-US" sz="1400" dirty="0" smtClean="0">
                <a:hlinkClick r:id="rId7"/>
              </a:rPr>
              <a:t>http://www.serdp.org/</a:t>
            </a:r>
            <a:endParaRPr lang="en-US" sz="1400" dirty="0" smtClean="0"/>
          </a:p>
          <a:p>
            <a:r>
              <a:rPr lang="en-US" dirty="0" smtClean="0"/>
              <a:t>Renewable Energy </a:t>
            </a:r>
            <a:r>
              <a:rPr lang="en-US" dirty="0" err="1" smtClean="0"/>
              <a:t>Siting</a:t>
            </a:r>
            <a:r>
              <a:rPr lang="en-US" dirty="0" smtClean="0"/>
              <a:t> on DoD Lands:</a:t>
            </a:r>
          </a:p>
          <a:p>
            <a:pPr lvl="1"/>
            <a:r>
              <a:rPr lang="en-US" sz="1400" dirty="0" smtClean="0"/>
              <a:t>Clearinghouse: </a:t>
            </a:r>
            <a:r>
              <a:rPr lang="en-US" sz="1400" dirty="0" smtClean="0">
                <a:hlinkClick r:id="rId8"/>
              </a:rPr>
              <a:t>http://www.acq.osd.mil/dodsc/</a:t>
            </a:r>
            <a:endParaRPr lang="en-US" sz="1400" dirty="0" smtClean="0"/>
          </a:p>
          <a:p>
            <a:r>
              <a:rPr lang="en-US" dirty="0" smtClean="0"/>
              <a:t>Small Businesses</a:t>
            </a:r>
          </a:p>
          <a:p>
            <a:pPr lvl="1"/>
            <a:r>
              <a:rPr lang="en-US" sz="1400" dirty="0" smtClean="0"/>
              <a:t>DoD SBIR program: </a:t>
            </a:r>
            <a:r>
              <a:rPr lang="en-US" sz="1400" dirty="0" smtClean="0">
                <a:hlinkClick r:id="rId9"/>
              </a:rPr>
              <a:t>http://www.acq.osd.mil/osbp/sbir/</a:t>
            </a:r>
            <a:endParaRPr lang="en-US" sz="1400" dirty="0" smtClean="0"/>
          </a:p>
          <a:p>
            <a:pPr lvl="1"/>
            <a:r>
              <a:rPr lang="en-US" sz="1400" dirty="0" smtClean="0"/>
              <a:t>Defense Venture Capital Initiative: </a:t>
            </a:r>
            <a:r>
              <a:rPr lang="en-US" sz="1400" dirty="0" smtClean="0">
                <a:hlinkClick r:id="rId10"/>
              </a:rPr>
              <a:t>http://devenci.dtic.mil/</a:t>
            </a:r>
            <a:endParaRPr lang="en-US" sz="1400" dirty="0" smtClean="0"/>
          </a:p>
          <a:p>
            <a:r>
              <a:rPr lang="en-US" dirty="0" smtClean="0"/>
              <a:t>Studies</a:t>
            </a:r>
          </a:p>
          <a:p>
            <a:pPr lvl="1"/>
            <a:r>
              <a:rPr lang="en-US" sz="1400" dirty="0" smtClean="0"/>
              <a:t>Minerva Program: </a:t>
            </a:r>
            <a:r>
              <a:rPr lang="en-US" sz="1400" dirty="0" smtClean="0">
                <a:hlinkClick r:id="rId11"/>
              </a:rPr>
              <a:t>http://minerva.dtic.mil/overview.html</a:t>
            </a:r>
            <a:endParaRPr lang="en-US" sz="14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DoD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46E20B-3701-4563-A833-D3C5DCF6623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081108-M-3968C-04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-348336"/>
            <a:ext cx="9144000" cy="7229026"/>
          </a:xfrm>
          <a:prstGeom prst="rect">
            <a:avLst/>
          </a:prstGeom>
          <a:solidFill>
            <a:schemeClr val="accent1">
              <a:alpha val="56078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12451"/>
            <a:ext cx="7753093" cy="778797"/>
          </a:xfrm>
        </p:spPr>
        <p:txBody>
          <a:bodyPr/>
          <a:lstStyle/>
          <a:p>
            <a:pPr algn="ctr"/>
            <a:r>
              <a:rPr lang="en-US" sz="3200" dirty="0" smtClean="0"/>
              <a:t>http://energy.defense.gov</a:t>
            </a:r>
          </a:p>
          <a:p>
            <a:endParaRPr lang="en-US" sz="3200" dirty="0" smtClean="0"/>
          </a:p>
          <a:p>
            <a:r>
              <a:rPr lang="en-US" sz="3200" dirty="0" smtClean="0"/>
              <a:t>   facebook.com/</a:t>
            </a:r>
            <a:r>
              <a:rPr lang="en-US" sz="3200" dirty="0" err="1" smtClean="0"/>
              <a:t>sharon.e.burke</a:t>
            </a:r>
            <a:endParaRPr lang="en-US" sz="3200" dirty="0" smtClean="0"/>
          </a:p>
          <a:p>
            <a:r>
              <a:rPr lang="en-US" sz="3200" dirty="0" smtClean="0"/>
              <a:t>   </a:t>
            </a:r>
            <a:r>
              <a:rPr lang="en-US" sz="3200" dirty="0" err="1" smtClean="0"/>
              <a:t>asd_sharonburke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44C451-58DD-45C1-A3AB-2B1E28D5473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 descr="facebook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630" y="2209800"/>
            <a:ext cx="438912" cy="438912"/>
          </a:xfrm>
          <a:prstGeom prst="rect">
            <a:avLst/>
          </a:prstGeom>
        </p:spPr>
      </p:pic>
      <p:pic>
        <p:nvPicPr>
          <p:cNvPr id="6" name="Picture 5" descr="twitter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2950" y="2788888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Context: Global Energy Supply and 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46E20B-3701-4563-A833-D3C5DCF6623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t="22862" b="5592"/>
          <a:stretch/>
        </p:blipFill>
        <p:spPr bwMode="auto">
          <a:xfrm>
            <a:off x="577516" y="1168567"/>
            <a:ext cx="8322093" cy="494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4354" y="6316418"/>
            <a:ext cx="8737600" cy="3416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 defTabSz="800100"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Dynamic energy markets have geopolitical, fiscal, and strategic implications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40"/>
          <p:cNvSpPr txBox="1">
            <a:spLocks noChangeArrowheads="1"/>
          </p:cNvSpPr>
          <p:nvPr/>
        </p:nvSpPr>
        <p:spPr bwMode="auto">
          <a:xfrm>
            <a:off x="103521" y="5877240"/>
            <a:ext cx="511016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baseline="30000" dirty="0" smtClean="0"/>
              <a:t>1</a:t>
            </a:r>
            <a:r>
              <a:rPr lang="en-US" sz="1050" dirty="0" smtClean="0"/>
              <a:t> IEA World Energy Outlook 2012</a:t>
            </a:r>
          </a:p>
        </p:txBody>
      </p:sp>
      <p:sp>
        <p:nvSpPr>
          <p:cNvPr id="5" name="Rectangle 4"/>
          <p:cNvSpPr/>
          <p:nvPr/>
        </p:nvSpPr>
        <p:spPr>
          <a:xfrm>
            <a:off x="7391400" y="1307068"/>
            <a:ext cx="26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22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46E20B-3701-4563-A833-D3C5DCF6623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Context: Strategic Environment</a:t>
            </a:r>
            <a:endParaRPr lang="en-US" dirty="0"/>
          </a:p>
        </p:txBody>
      </p:sp>
      <p:pic>
        <p:nvPicPr>
          <p:cNvPr id="6" name="Content Placeholder 4" descr="World Background.bmp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23058"/>
            <a:ext cx="9144000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304800" y="1597980"/>
            <a:ext cx="1884841" cy="1669336"/>
            <a:chOff x="415867" y="1150064"/>
            <a:chExt cx="1884841" cy="1669336"/>
          </a:xfrm>
        </p:grpSpPr>
        <p:sp>
          <p:nvSpPr>
            <p:cNvPr id="9" name="TextBox 8"/>
            <p:cNvSpPr txBox="1"/>
            <p:nvPr/>
          </p:nvSpPr>
          <p:spPr>
            <a:xfrm>
              <a:off x="453270" y="1150064"/>
              <a:ext cx="1810035" cy="2862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 smtClean="0">
                  <a:solidFill>
                    <a:schemeClr val="bg1"/>
                  </a:solidFill>
                </a:rPr>
                <a:t>Homeland Defense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2" descr="O:\Operational_Energy\Policy\Other Projects\Europe Trip Planning, Aug 2011\Roadshow OEPP Briefing\Source docs\Coast Guard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15867" y="1438516"/>
              <a:ext cx="1884841" cy="13808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6256481" y="2981084"/>
            <a:ext cx="2514600" cy="1639264"/>
            <a:chOff x="6608763" y="2981084"/>
            <a:chExt cx="2514600" cy="1639264"/>
          </a:xfrm>
        </p:grpSpPr>
        <p:sp>
          <p:nvSpPr>
            <p:cNvPr id="12" name="TextBox 11"/>
            <p:cNvSpPr txBox="1"/>
            <p:nvPr/>
          </p:nvSpPr>
          <p:spPr>
            <a:xfrm>
              <a:off x="6961046" y="2981084"/>
              <a:ext cx="1810035" cy="2862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 smtClean="0">
                  <a:solidFill>
                    <a:schemeClr val="bg1"/>
                  </a:solidFill>
                </a:rPr>
                <a:t>Cyber Threats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3" descr="O:\Operational_Energy\Policy\Other Projects\Europe Trip Planning, Aug 2011\Roadshow OEPP Briefing\Source docs\Cyber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608763" y="3267316"/>
              <a:ext cx="2514600" cy="13530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4191000" y="4763464"/>
            <a:ext cx="2133600" cy="1810232"/>
            <a:chOff x="4648200" y="4763464"/>
            <a:chExt cx="2133600" cy="1810232"/>
          </a:xfrm>
        </p:grpSpPr>
        <p:sp>
          <p:nvSpPr>
            <p:cNvPr id="8" name="TextBox 7"/>
            <p:cNvSpPr txBox="1"/>
            <p:nvPr/>
          </p:nvSpPr>
          <p:spPr>
            <a:xfrm>
              <a:off x="4809983" y="4763464"/>
              <a:ext cx="1810035" cy="2862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 smtClean="0">
                  <a:solidFill>
                    <a:schemeClr val="bg1"/>
                  </a:solidFill>
                </a:rPr>
                <a:t>Rising Powers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4" descr="O:\Operational_Energy\Policy\Other Projects\Europe Trip Planning, Aug 2011\Roadshow OEPP Briefing\Source docs\China.jp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648200" y="5049696"/>
              <a:ext cx="2133600" cy="152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304800" y="4219093"/>
            <a:ext cx="2590800" cy="1661205"/>
            <a:chOff x="304800" y="4477232"/>
            <a:chExt cx="2590800" cy="1661205"/>
          </a:xfrm>
        </p:grpSpPr>
        <p:sp>
          <p:nvSpPr>
            <p:cNvPr id="10" name="TextBox 9"/>
            <p:cNvSpPr txBox="1"/>
            <p:nvPr/>
          </p:nvSpPr>
          <p:spPr>
            <a:xfrm>
              <a:off x="304800" y="4477232"/>
              <a:ext cx="2590800" cy="2862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 smtClean="0">
                  <a:solidFill>
                    <a:schemeClr val="bg1"/>
                  </a:solidFill>
                </a:rPr>
                <a:t>Humanitarian Assistance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5" descr="O:\Operational_Energy\Policy\Other Projects\Europe Trip Planning, Aug 2011\Roadshow OEPP Briefing\Source docs\Haiti.jp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69119" y="4763464"/>
              <a:ext cx="2062163" cy="13749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grpSp>
        <p:nvGrpSpPr>
          <p:cNvPr id="25" name="Group 24"/>
          <p:cNvGrpSpPr/>
          <p:nvPr/>
        </p:nvGrpSpPr>
        <p:grpSpPr>
          <a:xfrm>
            <a:off x="3205091" y="2624238"/>
            <a:ext cx="1971817" cy="1594855"/>
            <a:chOff x="3586092" y="2533168"/>
            <a:chExt cx="1971817" cy="1594855"/>
          </a:xfrm>
        </p:grpSpPr>
        <p:sp>
          <p:nvSpPr>
            <p:cNvPr id="17" name="TextBox 16"/>
            <p:cNvSpPr txBox="1"/>
            <p:nvPr/>
          </p:nvSpPr>
          <p:spPr>
            <a:xfrm>
              <a:off x="3666983" y="2533168"/>
              <a:ext cx="1810035" cy="2862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 smtClean="0">
                  <a:solidFill>
                    <a:schemeClr val="bg1"/>
                  </a:solidFill>
                </a:rPr>
                <a:t>WMD Proliferation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6" descr="O:\Operational_Energy\Policy\Other Projects\Europe Trip Planning, Aug 2011\Roadshow OEPP Briefing\Source docs\NCB.bmp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3586092" y="2819400"/>
              <a:ext cx="1971817" cy="13086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grpSp>
        <p:nvGrpSpPr>
          <p:cNvPr id="29" name="Group 28"/>
          <p:cNvGrpSpPr/>
          <p:nvPr/>
        </p:nvGrpSpPr>
        <p:grpSpPr>
          <a:xfrm>
            <a:off x="6043827" y="1152284"/>
            <a:ext cx="1957173" cy="1657832"/>
            <a:chOff x="6043827" y="1152284"/>
            <a:chExt cx="1957173" cy="1657832"/>
          </a:xfrm>
        </p:grpSpPr>
        <p:sp>
          <p:nvSpPr>
            <p:cNvPr id="11" name="TextBox 10"/>
            <p:cNvSpPr txBox="1"/>
            <p:nvPr/>
          </p:nvSpPr>
          <p:spPr>
            <a:xfrm>
              <a:off x="6117396" y="1152284"/>
              <a:ext cx="1810035" cy="28623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 smtClean="0">
                  <a:solidFill>
                    <a:schemeClr val="bg1"/>
                  </a:solidFill>
                </a:rPr>
                <a:t>Current Conflicts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" descr="O:\Operational_Energy\Policy\Other Projects\Europe Trip Planning, Aug 2011\Roadshow OEPP Briefing\Source docs\AFG.jpg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6043827" y="1438516"/>
              <a:ext cx="1957173" cy="1371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Use and Costs at DoD</a:t>
            </a:r>
            <a:endParaRPr lang="en-US" dirty="0"/>
          </a:p>
        </p:txBody>
      </p:sp>
      <p:sp>
        <p:nvSpPr>
          <p:cNvPr id="7171" name="AutoShape 13"/>
          <p:cNvSpPr>
            <a:spLocks noChangeAspect="1" noChangeArrowheads="1"/>
          </p:cNvSpPr>
          <p:nvPr/>
        </p:nvSpPr>
        <p:spPr bwMode="auto">
          <a:xfrm>
            <a:off x="5000216" y="1639253"/>
            <a:ext cx="2463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aphicFrame>
        <p:nvGraphicFramePr>
          <p:cNvPr id="7174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9010615"/>
              </p:ext>
            </p:extLst>
          </p:nvPr>
        </p:nvGraphicFramePr>
        <p:xfrm>
          <a:off x="652463" y="1538288"/>
          <a:ext cx="2562225" cy="22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Worksheet" r:id="rId5" imgW="2562225" imgH="2295525" progId="Excel.Sheet.8">
                  <p:embed/>
                </p:oleObj>
              </mc:Choice>
              <mc:Fallback>
                <p:oleObj name="Worksheet" r:id="rId5" imgW="2562225" imgH="2295525" progId="Excel.Shee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3" y="1538288"/>
                        <a:ext cx="2562225" cy="229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TextBox 28"/>
          <p:cNvSpPr txBox="1">
            <a:spLocks noChangeArrowheads="1"/>
          </p:cNvSpPr>
          <p:nvPr/>
        </p:nvSpPr>
        <p:spPr bwMode="auto">
          <a:xfrm>
            <a:off x="6509838" y="1132567"/>
            <a:ext cx="19851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tx2"/>
                </a:solidFill>
              </a:rPr>
              <a:t>Operational Energy Use by Service, FY12</a:t>
            </a:r>
            <a:r>
              <a:rPr lang="en-US" sz="1400" i="1" baseline="30000" dirty="0" smtClean="0">
                <a:solidFill>
                  <a:schemeClr val="tx2"/>
                </a:solidFill>
              </a:rPr>
              <a:t>2</a:t>
            </a:r>
            <a:endParaRPr lang="en-US" sz="1400" i="1" baseline="30000" dirty="0">
              <a:solidFill>
                <a:schemeClr val="tx2"/>
              </a:solidFill>
            </a:endParaRPr>
          </a:p>
        </p:txBody>
      </p:sp>
      <p:sp>
        <p:nvSpPr>
          <p:cNvPr id="7177" name="TextBox 38"/>
          <p:cNvSpPr txBox="1">
            <a:spLocks noChangeArrowheads="1"/>
          </p:cNvSpPr>
          <p:nvPr/>
        </p:nvSpPr>
        <p:spPr bwMode="auto">
          <a:xfrm>
            <a:off x="6509838" y="4109205"/>
            <a:ext cx="19851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Army               15.5%</a:t>
            </a:r>
          </a:p>
          <a:p>
            <a:r>
              <a:rPr lang="en-US" sz="1400" dirty="0" smtClean="0"/>
              <a:t>Navy / MC       30.4%</a:t>
            </a:r>
          </a:p>
          <a:p>
            <a:r>
              <a:rPr lang="en-US" sz="1400" dirty="0" smtClean="0"/>
              <a:t>Air </a:t>
            </a:r>
            <a:r>
              <a:rPr lang="en-US" sz="1400" dirty="0"/>
              <a:t>Force      </a:t>
            </a:r>
            <a:r>
              <a:rPr lang="en-US" sz="1400" dirty="0" smtClean="0"/>
              <a:t>   53.7%</a:t>
            </a:r>
          </a:p>
          <a:p>
            <a:r>
              <a:rPr lang="en-US" sz="1400" dirty="0" smtClean="0"/>
              <a:t>Other </a:t>
            </a:r>
            <a:r>
              <a:rPr lang="en-US" sz="1400" dirty="0" err="1" smtClean="0"/>
              <a:t>DoD</a:t>
            </a:r>
            <a:r>
              <a:rPr lang="en-US" sz="1400" dirty="0" smtClean="0"/>
              <a:t>        0.4% </a:t>
            </a:r>
            <a:endParaRPr lang="en-US" sz="1400" dirty="0"/>
          </a:p>
        </p:txBody>
      </p:sp>
      <p:sp>
        <p:nvSpPr>
          <p:cNvPr id="40" name="Right Arrow 39"/>
          <p:cNvSpPr/>
          <p:nvPr/>
        </p:nvSpPr>
        <p:spPr>
          <a:xfrm>
            <a:off x="879441" y="3849052"/>
            <a:ext cx="7588284" cy="246697"/>
          </a:xfrm>
          <a:prstGeom prst="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179" name="TextBox 40"/>
          <p:cNvSpPr txBox="1">
            <a:spLocks noChangeArrowheads="1"/>
          </p:cNvSpPr>
          <p:nvPr/>
        </p:nvSpPr>
        <p:spPr bwMode="auto">
          <a:xfrm>
            <a:off x="71437" y="5240893"/>
            <a:ext cx="511016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baseline="30000" dirty="0" smtClean="0"/>
              <a:t>1</a:t>
            </a:r>
            <a:r>
              <a:rPr lang="en-US" sz="1050" dirty="0" smtClean="0"/>
              <a:t> FY2011 </a:t>
            </a:r>
            <a:r>
              <a:rPr lang="en-US" sz="1050" dirty="0"/>
              <a:t>DoD Annual Energy Management Report, figures by site delivered BTUs</a:t>
            </a:r>
          </a:p>
          <a:p>
            <a:r>
              <a:rPr lang="en-US" sz="1050" baseline="30000" dirty="0" smtClean="0"/>
              <a:t>3</a:t>
            </a:r>
            <a:r>
              <a:rPr lang="en-US" sz="1050" dirty="0" smtClean="0"/>
              <a:t> DLA-Energy, Total DoD Consumption (Gallons)</a:t>
            </a:r>
            <a:endParaRPr lang="en-US" sz="1200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06400" y="5876579"/>
            <a:ext cx="8331200" cy="5909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 defTabSz="800100"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Operational Energy – “The energy required for training, moving, and </a:t>
            </a:r>
          </a:p>
          <a:p>
            <a:pPr algn="ctr" defTabSz="800100"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sustaining military forces and weapons platforms for military operations”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28"/>
          <p:cNvSpPr txBox="1">
            <a:spLocks noChangeArrowheads="1"/>
          </p:cNvSpPr>
          <p:nvPr/>
        </p:nvSpPr>
        <p:spPr bwMode="auto">
          <a:xfrm>
            <a:off x="3498711" y="1132567"/>
            <a:ext cx="22376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tx2"/>
                </a:solidFill>
              </a:rPr>
              <a:t>DoD Operational Energy Use and Cost, FY00-11</a:t>
            </a:r>
            <a:r>
              <a:rPr lang="en-US" sz="1400" i="1" baseline="30000" dirty="0" smtClean="0">
                <a:solidFill>
                  <a:schemeClr val="tx2"/>
                </a:solidFill>
              </a:rPr>
              <a:t>1</a:t>
            </a:r>
            <a:endParaRPr lang="en-US" sz="1400" i="1" baseline="30000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6321" y="1132567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tx2"/>
                </a:solidFill>
              </a:rPr>
              <a:t>DoD </a:t>
            </a:r>
            <a:r>
              <a:rPr lang="en-US" sz="1400" i="1" dirty="0">
                <a:solidFill>
                  <a:schemeClr val="tx2"/>
                </a:solidFill>
              </a:rPr>
              <a:t>Energy </a:t>
            </a:r>
            <a:r>
              <a:rPr lang="en-US" sz="1400" i="1" dirty="0" smtClean="0">
                <a:solidFill>
                  <a:schemeClr val="tx2"/>
                </a:solidFill>
              </a:rPr>
              <a:t/>
            </a:r>
            <a:br>
              <a:rPr lang="en-US" sz="1400" i="1" dirty="0" smtClean="0">
                <a:solidFill>
                  <a:schemeClr val="tx2"/>
                </a:solidFill>
              </a:rPr>
            </a:br>
            <a:r>
              <a:rPr lang="en-US" sz="1400" i="1" dirty="0" smtClean="0">
                <a:solidFill>
                  <a:schemeClr val="tx2"/>
                </a:solidFill>
              </a:rPr>
              <a:t>Use, FY11</a:t>
            </a:r>
            <a:r>
              <a:rPr lang="en-US" sz="1400" i="1" baseline="30000" dirty="0" smtClean="0">
                <a:solidFill>
                  <a:schemeClr val="tx2"/>
                </a:solidFill>
              </a:rPr>
              <a:t>1 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780856" y="4324648"/>
            <a:ext cx="2305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Operational </a:t>
            </a:r>
            <a:r>
              <a:rPr lang="en-US" sz="1400" b="1" dirty="0" smtClean="0">
                <a:solidFill>
                  <a:srgbClr val="FF0000"/>
                </a:solidFill>
              </a:rPr>
              <a:t>Energy 74%</a:t>
            </a:r>
          </a:p>
          <a:p>
            <a:r>
              <a:rPr lang="en-US" sz="1400" dirty="0" smtClean="0"/>
              <a:t>Facilities Energy        26% </a:t>
            </a:r>
            <a:endParaRPr lang="en-US" sz="1400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91588" y="6632575"/>
            <a:ext cx="231775" cy="282575"/>
          </a:xfrm>
        </p:spPr>
        <p:txBody>
          <a:bodyPr/>
          <a:lstStyle/>
          <a:p>
            <a:fld id="{2E46E20B-3701-4563-A833-D3C5DCF6623F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377637734"/>
              </p:ext>
            </p:extLst>
          </p:nvPr>
        </p:nvGraphicFramePr>
        <p:xfrm>
          <a:off x="5861785" y="1775937"/>
          <a:ext cx="3281212" cy="2204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Rectangle 16"/>
          <p:cNvSpPr/>
          <p:nvPr/>
        </p:nvSpPr>
        <p:spPr>
          <a:xfrm>
            <a:off x="2068220" y="2220561"/>
            <a:ext cx="8242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 smtClean="0"/>
              <a:t>Facilities </a:t>
            </a:r>
            <a:endParaRPr lang="en-US" sz="1100" b="1" dirty="0"/>
          </a:p>
        </p:txBody>
      </p:sp>
      <p:sp>
        <p:nvSpPr>
          <p:cNvPr id="19" name="Rectangle 18"/>
          <p:cNvSpPr/>
          <p:nvPr/>
        </p:nvSpPr>
        <p:spPr>
          <a:xfrm>
            <a:off x="1306705" y="2914436"/>
            <a:ext cx="9669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Operational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Energy</a:t>
            </a:r>
            <a:endParaRPr lang="en-US" sz="1100" b="1" dirty="0">
              <a:solidFill>
                <a:schemeClr val="bg1"/>
              </a:solidFill>
            </a:endParaRPr>
          </a:p>
        </p:txBody>
      </p: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1540007019"/>
              </p:ext>
            </p:extLst>
          </p:nvPr>
        </p:nvGraphicFramePr>
        <p:xfrm>
          <a:off x="2832028" y="1655787"/>
          <a:ext cx="3633851" cy="213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4" name="Rectangle 23"/>
          <p:cNvSpPr/>
          <p:nvPr/>
        </p:nvSpPr>
        <p:spPr>
          <a:xfrm>
            <a:off x="3985216" y="4239545"/>
            <a:ext cx="16850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2000	$2.7B</a:t>
            </a:r>
          </a:p>
          <a:p>
            <a:r>
              <a:rPr lang="en-US" sz="1400" b="1" dirty="0" smtClean="0"/>
              <a:t>2008	$15.7B</a:t>
            </a:r>
          </a:p>
          <a:p>
            <a:r>
              <a:rPr lang="en-US" sz="1400" b="1" dirty="0" smtClean="0"/>
              <a:t>2010	$11.2B</a:t>
            </a:r>
          </a:p>
          <a:p>
            <a:r>
              <a:rPr lang="en-US" sz="1400" b="1" dirty="0" smtClean="0"/>
              <a:t>2011	$15.3B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orld Background.bmp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086600" y="-1771650"/>
            <a:ext cx="19126200" cy="143446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for a Globally Active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46E20B-3701-4563-A833-D3C5DCF6623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53000" y="4876800"/>
            <a:ext cx="1143000" cy="1143000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i="1" dirty="0" smtClean="0">
                <a:solidFill>
                  <a:schemeClr val="tx1"/>
                </a:solidFill>
                <a:latin typeface="Calibri" pitchFamily="34" charset="0"/>
              </a:rPr>
              <a:t>Afghanistan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529.1M Gallons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$2.93B</a:t>
            </a:r>
          </a:p>
        </p:txBody>
      </p:sp>
      <p:sp>
        <p:nvSpPr>
          <p:cNvPr id="9" name="Oval 8"/>
          <p:cNvSpPr/>
          <p:nvPr/>
        </p:nvSpPr>
        <p:spPr>
          <a:xfrm>
            <a:off x="0" y="5020056"/>
            <a:ext cx="1069848" cy="1069848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i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Vessels Afloat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495.8M Gallons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$1.707B</a:t>
            </a:r>
            <a:endParaRPr lang="en-US" sz="1100" b="1" i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62000" y="4724400"/>
            <a:ext cx="9144" cy="9144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Oval 11"/>
          <p:cNvSpPr/>
          <p:nvPr/>
        </p:nvSpPr>
        <p:spPr>
          <a:xfrm>
            <a:off x="3962400" y="6324600"/>
            <a:ext cx="54864" cy="54864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Oval 12"/>
          <p:cNvSpPr/>
          <p:nvPr/>
        </p:nvSpPr>
        <p:spPr>
          <a:xfrm>
            <a:off x="2362200" y="3672840"/>
            <a:ext cx="237744" cy="237744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i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Germany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112.2M Gallons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$393.8M</a:t>
            </a:r>
            <a:endParaRPr lang="en-US" sz="1600" i="1" dirty="0">
              <a:latin typeface="Calibri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48000" y="4724400"/>
            <a:ext cx="27432" cy="27432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Oval 15"/>
          <p:cNvSpPr/>
          <p:nvPr/>
        </p:nvSpPr>
        <p:spPr>
          <a:xfrm>
            <a:off x="8458200" y="5867400"/>
            <a:ext cx="146304" cy="146304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i="1" dirty="0" smtClean="0">
                <a:solidFill>
                  <a:schemeClr val="tx1"/>
                </a:solidFill>
                <a:latin typeface="Calibri" pitchFamily="34" charset="0"/>
              </a:rPr>
              <a:t>Guam</a:t>
            </a:r>
          </a:p>
          <a:p>
            <a:pPr algn="ctr"/>
            <a:r>
              <a:rPr lang="en-US" sz="1100" b="1" i="1" dirty="0">
                <a:solidFill>
                  <a:schemeClr val="tx1"/>
                </a:solidFill>
                <a:latin typeface="Calibri" pitchFamily="34" charset="0"/>
              </a:rPr>
              <a:t>6</a:t>
            </a:r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9.4M Gallons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$238.5M</a:t>
            </a:r>
            <a:endParaRPr lang="en-US" sz="11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90800" y="4471416"/>
            <a:ext cx="54864" cy="54864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i="1" dirty="0" smtClean="0">
                <a:solidFill>
                  <a:schemeClr val="tx1"/>
                </a:solidFill>
                <a:latin typeface="Calibri" pitchFamily="34" charset="0"/>
              </a:rPr>
              <a:t>Italy</a:t>
            </a:r>
            <a:endParaRPr lang="en-US" sz="1200" b="1" i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24.4M Gallons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$85.0M</a:t>
            </a:r>
            <a:endParaRPr lang="en-US" sz="11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70425" y="4580527"/>
            <a:ext cx="283464" cy="283464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i="1" dirty="0" smtClean="0">
                <a:solidFill>
                  <a:schemeClr val="tx1"/>
                </a:solidFill>
                <a:latin typeface="Calibri" pitchFamily="34" charset="0"/>
              </a:rPr>
              <a:t>Japan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131.9M Gallons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$458.3M</a:t>
            </a:r>
            <a:endParaRPr lang="en-US" sz="11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55336" y="4419600"/>
            <a:ext cx="256032" cy="256032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i="1" dirty="0" smtClean="0">
                <a:solidFill>
                  <a:schemeClr val="tx1"/>
                </a:solidFill>
                <a:latin typeface="Calibri" pitchFamily="34" charset="0"/>
              </a:rPr>
              <a:t>Kyrgyzstan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119.5M Gallons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$412.9M</a:t>
            </a:r>
            <a:endParaRPr lang="en-US" sz="11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991600" y="6678168"/>
            <a:ext cx="27432" cy="27432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2" name="Oval 21"/>
          <p:cNvSpPr/>
          <p:nvPr/>
        </p:nvSpPr>
        <p:spPr>
          <a:xfrm>
            <a:off x="4669536" y="5812536"/>
            <a:ext cx="54864" cy="54864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Oval 23"/>
          <p:cNvSpPr/>
          <p:nvPr/>
        </p:nvSpPr>
        <p:spPr>
          <a:xfrm>
            <a:off x="4142232" y="5209032"/>
            <a:ext cx="192024" cy="192024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Oval 24"/>
          <p:cNvSpPr/>
          <p:nvPr/>
        </p:nvSpPr>
        <p:spPr>
          <a:xfrm>
            <a:off x="6858000" y="6839712"/>
            <a:ext cx="18288" cy="18288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Oval 25"/>
          <p:cNvSpPr/>
          <p:nvPr/>
        </p:nvSpPr>
        <p:spPr>
          <a:xfrm>
            <a:off x="8080248" y="4879848"/>
            <a:ext cx="73152" cy="73152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7" name="Oval 26"/>
          <p:cNvSpPr/>
          <p:nvPr/>
        </p:nvSpPr>
        <p:spPr>
          <a:xfrm>
            <a:off x="1676400" y="4520184"/>
            <a:ext cx="128016" cy="128016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i="1" dirty="0" smtClean="0">
                <a:solidFill>
                  <a:schemeClr val="tx1"/>
                </a:solidFill>
                <a:latin typeface="Calibri" pitchFamily="34" charset="0"/>
              </a:rPr>
              <a:t>Spain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59.9M Gallons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$209.5M</a:t>
            </a:r>
            <a:endParaRPr lang="en-US" sz="11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505200" y="4648200"/>
            <a:ext cx="73152" cy="73152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Oval 28"/>
          <p:cNvSpPr/>
          <p:nvPr/>
        </p:nvSpPr>
        <p:spPr>
          <a:xfrm>
            <a:off x="4294632" y="5249418"/>
            <a:ext cx="859536" cy="859536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0" name="Oval 29"/>
          <p:cNvSpPr/>
          <p:nvPr/>
        </p:nvSpPr>
        <p:spPr>
          <a:xfrm>
            <a:off x="1761744" y="3453384"/>
            <a:ext cx="173736" cy="173736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i="1" dirty="0" smtClean="0">
                <a:solidFill>
                  <a:schemeClr val="tx1"/>
                </a:solidFill>
                <a:latin typeface="Calibri" pitchFamily="34" charset="0"/>
              </a:rPr>
              <a:t>United Kingdom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82.2M Gallons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$277.8M</a:t>
            </a:r>
            <a:endParaRPr lang="en-US" sz="11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9114219" y="6400800"/>
            <a:ext cx="9144" cy="9144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Oval 16"/>
          <p:cNvSpPr/>
          <p:nvPr/>
        </p:nvSpPr>
        <p:spPr>
          <a:xfrm>
            <a:off x="3922395" y="5020056"/>
            <a:ext cx="100584" cy="100584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i="1" dirty="0" smtClean="0">
                <a:solidFill>
                  <a:schemeClr val="tx1"/>
                </a:solidFill>
                <a:latin typeface="Calibri" pitchFamily="34" charset="0"/>
              </a:rPr>
              <a:t>Iraq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44.6M Gallons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$180.1M</a:t>
            </a:r>
          </a:p>
        </p:txBody>
      </p:sp>
      <p:sp>
        <p:nvSpPr>
          <p:cNvPr id="23" name="Oval 22"/>
          <p:cNvSpPr/>
          <p:nvPr/>
        </p:nvSpPr>
        <p:spPr>
          <a:xfrm>
            <a:off x="4098036" y="5249418"/>
            <a:ext cx="603504" cy="603504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i="1" dirty="0" smtClean="0">
                <a:solidFill>
                  <a:schemeClr val="tx1"/>
                </a:solidFill>
                <a:latin typeface="Calibri" pitchFamily="34" charset="0"/>
              </a:rPr>
              <a:t>Qatar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278.2M Gallons</a:t>
            </a:r>
          </a:p>
          <a:p>
            <a:pPr algn="ctr"/>
            <a:r>
              <a:rPr lang="en-US" sz="1100" b="1" i="1" dirty="0" smtClean="0">
                <a:solidFill>
                  <a:schemeClr val="tx1"/>
                </a:solidFill>
                <a:latin typeface="Calibri" pitchFamily="34" charset="0"/>
              </a:rPr>
              <a:t>$960.6M</a:t>
            </a:r>
            <a:endParaRPr lang="en-US" sz="1100" b="1" i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04944" y="5613080"/>
            <a:ext cx="121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Calibri" pitchFamily="34" charset="0"/>
              </a:rPr>
              <a:t>UAE</a:t>
            </a:r>
          </a:p>
          <a:p>
            <a:pPr algn="ctr"/>
            <a:r>
              <a:rPr lang="en-US" sz="1100" b="1" i="1" dirty="0" smtClean="0">
                <a:latin typeface="Calibri" pitchFamily="34" charset="0"/>
              </a:rPr>
              <a:t>399.9M Gallons</a:t>
            </a:r>
          </a:p>
          <a:p>
            <a:pPr algn="ctr"/>
            <a:r>
              <a:rPr lang="en-US" sz="1100" b="1" i="1" dirty="0" smtClean="0">
                <a:latin typeface="Calibri" pitchFamily="34" charset="0"/>
              </a:rPr>
              <a:t>$1.397B</a:t>
            </a:r>
          </a:p>
          <a:p>
            <a:endParaRPr lang="en-US" sz="1100" dirty="0">
              <a:latin typeface="Calibri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rot="10800000">
            <a:off x="4762500" y="5630418"/>
            <a:ext cx="190500" cy="975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152144" y="1219200"/>
            <a:ext cx="4572000" cy="59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defRPr>
            </a:pPr>
            <a:r>
              <a:rPr lang="en-US" dirty="0" smtClean="0"/>
              <a:t>Defense Fuel Supply Sales By Country</a:t>
            </a:r>
            <a:br>
              <a:rPr lang="en-US" dirty="0" smtClean="0"/>
            </a:br>
            <a:r>
              <a:rPr lang="en-US" sz="1100" dirty="0" smtClean="0"/>
              <a:t>(FY2012)</a:t>
            </a:r>
            <a:endParaRPr lang="en-US" dirty="0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-20637" y="6428690"/>
            <a:ext cx="9144000" cy="33855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4,367,667,058 Gallons of Fuel in FY12</a:t>
            </a:r>
          </a:p>
        </p:txBody>
      </p:sp>
      <p:graphicFrame>
        <p:nvGraphicFramePr>
          <p:cNvPr id="35" name="Chart 34"/>
          <p:cNvGraphicFramePr/>
          <p:nvPr>
            <p:extLst>
              <p:ext uri="{D42A27DB-BD31-4B8C-83A1-F6EECF244321}">
                <p14:modId xmlns:p14="http://schemas.microsoft.com/office/powerpoint/2010/main" val="3776977917"/>
              </p:ext>
            </p:extLst>
          </p:nvPr>
        </p:nvGraphicFramePr>
        <p:xfrm>
          <a:off x="5644738" y="1385126"/>
          <a:ext cx="3000500" cy="2224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Oval 33"/>
          <p:cNvSpPr/>
          <p:nvPr/>
        </p:nvSpPr>
        <p:spPr>
          <a:xfrm flipV="1">
            <a:off x="2029968" y="4163568"/>
            <a:ext cx="27432" cy="27432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Defense Energy Challenges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27779-95E3-431D-A49A-B4AFEA9B86D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44805" y="5889228"/>
            <a:ext cx="8449247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 smtClean="0">
                <a:solidFill>
                  <a:schemeClr val="bg1"/>
                </a:solidFill>
              </a:rPr>
              <a:t>Logistics and sustainment likely to face challenges of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distance, geography, and direct attack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68065" y="1585858"/>
            <a:ext cx="7954566" cy="2249138"/>
            <a:chOff x="568065" y="1585858"/>
            <a:chExt cx="7954566" cy="2249138"/>
          </a:xfrm>
        </p:grpSpPr>
        <p:pic>
          <p:nvPicPr>
            <p:cNvPr id="23" name="Picture 22" descr="http://www.defense.gov/dodcmsshare/newsphoto/2011-02/hires_110129-F-0848C-045.jpg"/>
            <p:cNvPicPr/>
            <p:nvPr/>
          </p:nvPicPr>
          <p:blipFill>
            <a:blip r:embed="rId3" cstate="screen"/>
            <a:srcRect b="-832"/>
            <a:stretch>
              <a:fillRect/>
            </a:stretch>
          </p:blipFill>
          <p:spPr bwMode="auto">
            <a:xfrm>
              <a:off x="3326405" y="1585858"/>
              <a:ext cx="2437886" cy="2240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2" descr="C:\Documents and Settings\537088\Desktop\dusty convoy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104442" y="1585858"/>
              <a:ext cx="2418189" cy="2249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 descr="NDN_28_FEB_11_UNCLASSIFIED.jp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>
            <a:xfrm>
              <a:off x="568065" y="1585858"/>
              <a:ext cx="2418189" cy="22399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1049314" y="3402427"/>
            <a:ext cx="6992068" cy="1989908"/>
            <a:chOff x="1008063" y="3402427"/>
            <a:chExt cx="6992068" cy="1989908"/>
          </a:xfrm>
        </p:grpSpPr>
        <p:pic>
          <p:nvPicPr>
            <p:cNvPr id="39940" name="Picture 4" descr="USS Abraham Lincoln (CVN 72), top, USS Cape St. George (CG 71) and USNS Guadalupe (T-AO 200) conduct a replenishment at sea.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008063" y="3402427"/>
              <a:ext cx="3146431" cy="19899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9938" name="Picture 2" descr="http://www.popularmilitary.com/images/andersen5.jp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4853700" y="3402427"/>
              <a:ext cx="3146431" cy="19899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TextBox 14"/>
          <p:cNvSpPr txBox="1"/>
          <p:nvPr/>
        </p:nvSpPr>
        <p:spPr>
          <a:xfrm>
            <a:off x="1559204" y="5473892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Replenishment at Sea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695172" y="5473892"/>
            <a:ext cx="1648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Power Projection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407866" y="1243676"/>
            <a:ext cx="1773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Logistics Convoys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474350" y="1250933"/>
            <a:ext cx="2122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Distributed Operations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55085" y="1243676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Distribution Networks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09992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844" y="0"/>
            <a:ext cx="10303120" cy="686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680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287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29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2400" y="3873787"/>
            <a:ext cx="16764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2400" y="5169187"/>
            <a:ext cx="16764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2654587"/>
            <a:ext cx="16764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to assure that U.S. armed forces will have the energy they require for 21</a:t>
            </a:r>
            <a:r>
              <a:rPr lang="en-US" baseline="30000" dirty="0" smtClean="0"/>
              <a:t>st</a:t>
            </a:r>
            <a:r>
              <a:rPr lang="en-US" dirty="0" smtClean="0"/>
              <a:t> century military missions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DoD Operational Energy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91588" y="6924962"/>
            <a:ext cx="231775" cy="282575"/>
          </a:xfrm>
        </p:spPr>
        <p:txBody>
          <a:bodyPr/>
          <a:lstStyle/>
          <a:p>
            <a:pPr>
              <a:defRPr/>
            </a:pPr>
            <a:fld id="{2E46E20B-3701-4563-A833-D3C5DCF6623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1828800" y="2654587"/>
            <a:ext cx="4495800" cy="8382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Reduce Demand for Energy in Military Operations</a:t>
            </a:r>
            <a:endParaRPr lang="en-US" dirty="0"/>
          </a:p>
        </p:txBody>
      </p:sp>
      <p:sp>
        <p:nvSpPr>
          <p:cNvPr id="6" name="Pentagon 5"/>
          <p:cNvSpPr/>
          <p:nvPr/>
        </p:nvSpPr>
        <p:spPr>
          <a:xfrm>
            <a:off x="1828800" y="3873787"/>
            <a:ext cx="4495800" cy="8382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Expand and Secure the Supply of Energy to Military Operations</a:t>
            </a:r>
            <a:endParaRPr lang="en-US" dirty="0"/>
          </a:p>
        </p:txBody>
      </p:sp>
      <p:sp>
        <p:nvSpPr>
          <p:cNvPr id="7" name="Pentagon 6"/>
          <p:cNvSpPr/>
          <p:nvPr/>
        </p:nvSpPr>
        <p:spPr>
          <a:xfrm>
            <a:off x="1828800" y="5169187"/>
            <a:ext cx="4495800" cy="8382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 Energy Security into the Future Force</a:t>
            </a:r>
            <a:endParaRPr lang="en-US" dirty="0"/>
          </a:p>
        </p:txBody>
      </p:sp>
      <p:sp>
        <p:nvSpPr>
          <p:cNvPr id="9" name="Up Arrow 8"/>
          <p:cNvSpPr/>
          <p:nvPr/>
        </p:nvSpPr>
        <p:spPr>
          <a:xfrm>
            <a:off x="6324600" y="2273587"/>
            <a:ext cx="1066800" cy="37338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 smtClean="0"/>
              <a:t>Capability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2781299"/>
            <a:ext cx="16764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/>
              <a:t>More Fight, Less Fuel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4000499"/>
            <a:ext cx="16764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/>
              <a:t>More Options, Less Risk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295899"/>
            <a:ext cx="16764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/>
              <a:t>More Capability, Less Cost</a:t>
            </a:r>
            <a:endParaRPr lang="en-US" sz="1600" dirty="0"/>
          </a:p>
        </p:txBody>
      </p:sp>
      <p:sp>
        <p:nvSpPr>
          <p:cNvPr id="16" name="Down Arrow 15"/>
          <p:cNvSpPr/>
          <p:nvPr/>
        </p:nvSpPr>
        <p:spPr>
          <a:xfrm>
            <a:off x="7391400" y="2273587"/>
            <a:ext cx="762000" cy="37338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Risk</a:t>
            </a:r>
            <a:endParaRPr lang="en-US" b="1" dirty="0"/>
          </a:p>
        </p:txBody>
      </p:sp>
      <p:sp>
        <p:nvSpPr>
          <p:cNvPr id="18" name="Down Arrow 17"/>
          <p:cNvSpPr/>
          <p:nvPr/>
        </p:nvSpPr>
        <p:spPr>
          <a:xfrm>
            <a:off x="8153400" y="2273587"/>
            <a:ext cx="762000" cy="37338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Cost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licy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olicy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licy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cy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cy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cy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cy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licy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cy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cy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cy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cy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cy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licy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16780</TotalTime>
  <Words>576</Words>
  <Application>Microsoft Office PowerPoint</Application>
  <PresentationFormat>On-screen Show (4:3)</PresentationFormat>
  <Paragraphs>170</Paragraphs>
  <Slides>17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Policy Presentation Template</vt:lpstr>
      <vt:lpstr>Worksheet</vt:lpstr>
      <vt:lpstr>ENERGY FOR THE WARFIGHTER: The DoD Operational Energy Strategy</vt:lpstr>
      <vt:lpstr>The Context: Global Energy Supply and Demand</vt:lpstr>
      <vt:lpstr>The Context: Strategic Environment</vt:lpstr>
      <vt:lpstr>Energy Use and Costs at DoD</vt:lpstr>
      <vt:lpstr>Energy for a Globally Active Force</vt:lpstr>
      <vt:lpstr>Defense Energy Challenges</vt:lpstr>
      <vt:lpstr>PowerPoint Presentation</vt:lpstr>
      <vt:lpstr>PowerPoint Presentation</vt:lpstr>
      <vt:lpstr>The DoD Operational Energy Strategy</vt:lpstr>
      <vt:lpstr>Defense Energy Opportunities - Demand</vt:lpstr>
      <vt:lpstr>Defense Energy Opportunities - Supply</vt:lpstr>
      <vt:lpstr>PowerPoint Presentation</vt:lpstr>
      <vt:lpstr>PowerPoint Presentation</vt:lpstr>
      <vt:lpstr>PowerPoint Presentation</vt:lpstr>
      <vt:lpstr>“Operational Energy” = “Operational Capability”</vt:lpstr>
      <vt:lpstr>Working with DoD</vt:lpstr>
      <vt:lpstr>PowerPoint Presentation</vt:lpstr>
    </vt:vector>
  </TitlesOfParts>
  <Company>DoD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Quadrennial Defense Report Overview</dc:title>
  <dc:creator>RosenzA</dc:creator>
  <cp:lastModifiedBy>J. Thomas Ranken</cp:lastModifiedBy>
  <cp:revision>1171</cp:revision>
  <cp:lastPrinted>2013-01-22T18:54:42Z</cp:lastPrinted>
  <dcterms:created xsi:type="dcterms:W3CDTF">2009-03-30T17:53:45Z</dcterms:created>
  <dcterms:modified xsi:type="dcterms:W3CDTF">2013-01-25T22:02:32Z</dcterms:modified>
</cp:coreProperties>
</file>