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62" r:id="rId2"/>
    <p:sldId id="1028" r:id="rId3"/>
    <p:sldId id="971" r:id="rId4"/>
    <p:sldId id="1061" r:id="rId5"/>
    <p:sldId id="973" r:id="rId6"/>
    <p:sldId id="979" r:id="rId7"/>
    <p:sldId id="981" r:id="rId8"/>
    <p:sldId id="983" r:id="rId9"/>
    <p:sldId id="982" r:id="rId10"/>
    <p:sldId id="1016" r:id="rId11"/>
    <p:sldId id="1033" r:id="rId12"/>
    <p:sldId id="1035" r:id="rId13"/>
    <p:sldId id="1064" r:id="rId14"/>
    <p:sldId id="1076" r:id="rId15"/>
    <p:sldId id="1078" r:id="rId16"/>
    <p:sldId id="1074" r:id="rId17"/>
    <p:sldId id="1075" r:id="rId18"/>
    <p:sldId id="1079" r:id="rId19"/>
    <p:sldId id="1041" r:id="rId20"/>
    <p:sldId id="1063" r:id="rId21"/>
    <p:sldId id="1062" r:id="rId22"/>
    <p:sldId id="1036" r:id="rId23"/>
    <p:sldId id="1067" r:id="rId24"/>
    <p:sldId id="1038" r:id="rId25"/>
    <p:sldId id="1039" r:id="rId26"/>
    <p:sldId id="1084" r:id="rId27"/>
    <p:sldId id="1066" r:id="rId28"/>
    <p:sldId id="1050" r:id="rId29"/>
    <p:sldId id="1059" r:id="rId30"/>
    <p:sldId id="1081" r:id="rId31"/>
    <p:sldId id="1082" r:id="rId32"/>
    <p:sldId id="1083" r:id="rId33"/>
    <p:sldId id="1044" r:id="rId34"/>
    <p:sldId id="1048" r:id="rId35"/>
    <p:sldId id="1010" r:id="rId36"/>
    <p:sldId id="1013" r:id="rId37"/>
    <p:sldId id="1065" r:id="rId38"/>
    <p:sldId id="89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33CC"/>
    <a:srgbClr val="A50021"/>
    <a:srgbClr val="99D6D6"/>
    <a:srgbClr val="99CCFF"/>
    <a:srgbClr val="66CCFF"/>
    <a:srgbClr val="66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598" autoAdjust="0"/>
  </p:normalViewPr>
  <p:slideViewPr>
    <p:cSldViewPr>
      <p:cViewPr>
        <p:scale>
          <a:sx n="77" d="100"/>
          <a:sy n="77" d="100"/>
        </p:scale>
        <p:origin x="-51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D7487-8CC9-4F4F-96AC-77549053D7A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FF4AF95-3027-4857-AF65-B997C4A891CC}">
      <dgm:prSet phldrT="[文本]" custT="1"/>
      <dgm:spPr/>
      <dgm:t>
        <a:bodyPr/>
        <a:lstStyle/>
        <a:p>
          <a:r>
            <a:rPr lang="en-US" altLang="en-US" sz="1800" dirty="0" err="1" smtClean="0"/>
            <a:t>Polyphenols</a:t>
          </a:r>
          <a:endParaRPr lang="zh-CN" altLang="en-US" sz="1800" dirty="0" smtClean="0"/>
        </a:p>
      </dgm:t>
    </dgm:pt>
    <dgm:pt modelId="{77E51EF0-BA40-4724-8055-01C79E26D1E1}" type="parTrans" cxnId="{24859438-B4F4-41D7-BC29-D5FA12A80446}">
      <dgm:prSet/>
      <dgm:spPr/>
      <dgm:t>
        <a:bodyPr/>
        <a:lstStyle/>
        <a:p>
          <a:endParaRPr lang="zh-CN" altLang="en-US"/>
        </a:p>
      </dgm:t>
    </dgm:pt>
    <dgm:pt modelId="{73F336DE-902A-4706-A2D6-ECBB40A1235E}" type="sibTrans" cxnId="{24859438-B4F4-41D7-BC29-D5FA12A80446}">
      <dgm:prSet/>
      <dgm:spPr/>
      <dgm:t>
        <a:bodyPr/>
        <a:lstStyle/>
        <a:p>
          <a:endParaRPr lang="zh-CN" altLang="en-US"/>
        </a:p>
      </dgm:t>
    </dgm:pt>
    <dgm:pt modelId="{995958D5-B6DD-4B01-888C-105BB6343FFA}">
      <dgm:prSet phldrT="[文本]" custT="1"/>
      <dgm:spPr/>
      <dgm:t>
        <a:bodyPr/>
        <a:lstStyle/>
        <a:p>
          <a:r>
            <a:rPr lang="en-US" altLang="en-US" sz="1200" dirty="0" err="1" smtClean="0"/>
            <a:t>Anthraquinones</a:t>
          </a:r>
          <a:endParaRPr lang="zh-CN" altLang="en-US" sz="1200" dirty="0"/>
        </a:p>
      </dgm:t>
    </dgm:pt>
    <dgm:pt modelId="{99E1E828-A032-4083-AAC4-123E1639BFE0}" type="parTrans" cxnId="{8344EF0A-236C-4F4A-A7CA-3183A0E65930}">
      <dgm:prSet/>
      <dgm:spPr/>
      <dgm:t>
        <a:bodyPr/>
        <a:lstStyle/>
        <a:p>
          <a:endParaRPr lang="zh-CN" altLang="en-US"/>
        </a:p>
      </dgm:t>
    </dgm:pt>
    <dgm:pt modelId="{80CF789C-080D-41B6-9F6D-F3F97FA2E333}" type="sibTrans" cxnId="{8344EF0A-236C-4F4A-A7CA-3183A0E65930}">
      <dgm:prSet/>
      <dgm:spPr/>
      <dgm:t>
        <a:bodyPr/>
        <a:lstStyle/>
        <a:p>
          <a:endParaRPr lang="zh-CN" altLang="en-US"/>
        </a:p>
      </dgm:t>
    </dgm:pt>
    <dgm:pt modelId="{8B156503-B8B3-4504-809F-31A7B509227A}">
      <dgm:prSet phldrT="[文本]" custT="1"/>
      <dgm:spPr/>
      <dgm:t>
        <a:bodyPr/>
        <a:lstStyle/>
        <a:p>
          <a:r>
            <a:rPr lang="en-US" altLang="en-US" sz="1200" dirty="0" err="1" smtClean="0"/>
            <a:t>Flavonoids</a:t>
          </a:r>
          <a:endParaRPr lang="zh-CN" altLang="en-US" sz="1200" dirty="0"/>
        </a:p>
      </dgm:t>
    </dgm:pt>
    <dgm:pt modelId="{CFB67650-A35E-4DC8-A456-485114CD7AB5}" type="parTrans" cxnId="{7DB3CA2D-018A-47AE-B298-E59C9007BD6B}">
      <dgm:prSet/>
      <dgm:spPr/>
      <dgm:t>
        <a:bodyPr/>
        <a:lstStyle/>
        <a:p>
          <a:endParaRPr lang="zh-CN" altLang="en-US"/>
        </a:p>
      </dgm:t>
    </dgm:pt>
    <dgm:pt modelId="{21CD7AF4-F3E5-4B50-86AD-F168D2D1D28B}" type="sibTrans" cxnId="{7DB3CA2D-018A-47AE-B298-E59C9007BD6B}">
      <dgm:prSet/>
      <dgm:spPr/>
      <dgm:t>
        <a:bodyPr/>
        <a:lstStyle/>
        <a:p>
          <a:endParaRPr lang="zh-CN" altLang="en-US"/>
        </a:p>
      </dgm:t>
    </dgm:pt>
    <dgm:pt modelId="{DB91FAFA-E532-43F9-9D01-3992206BE709}">
      <dgm:prSet phldrT="[文本]" custT="1"/>
      <dgm:spPr/>
      <dgm:t>
        <a:bodyPr/>
        <a:lstStyle/>
        <a:p>
          <a:r>
            <a:rPr lang="en-US" altLang="en-US" sz="1200" dirty="0" err="1" smtClean="0"/>
            <a:t>Lignins</a:t>
          </a:r>
          <a:endParaRPr lang="zh-CN" altLang="en-US" sz="1200" dirty="0"/>
        </a:p>
      </dgm:t>
    </dgm:pt>
    <dgm:pt modelId="{01EF8D87-AFF6-4EE3-9400-A6CC8C04C1EB}" type="parTrans" cxnId="{431A78D4-3754-45BC-AB15-1D6553876C88}">
      <dgm:prSet/>
      <dgm:spPr/>
      <dgm:t>
        <a:bodyPr/>
        <a:lstStyle/>
        <a:p>
          <a:endParaRPr lang="zh-CN" altLang="en-US"/>
        </a:p>
      </dgm:t>
    </dgm:pt>
    <dgm:pt modelId="{F9558590-8273-4756-98B1-7BA480AAF286}" type="sibTrans" cxnId="{431A78D4-3754-45BC-AB15-1D6553876C88}">
      <dgm:prSet/>
      <dgm:spPr/>
      <dgm:t>
        <a:bodyPr/>
        <a:lstStyle/>
        <a:p>
          <a:endParaRPr lang="zh-CN" altLang="en-US"/>
        </a:p>
      </dgm:t>
    </dgm:pt>
    <dgm:pt modelId="{2DD914DA-AA48-4AE2-B7E2-B65BD1669AF2}">
      <dgm:prSet custT="1"/>
      <dgm:spPr/>
      <dgm:t>
        <a:bodyPr/>
        <a:lstStyle/>
        <a:p>
          <a:r>
            <a:rPr lang="en-US" altLang="en-US" sz="1200" dirty="0" err="1" smtClean="0"/>
            <a:t>Stilbenes</a:t>
          </a:r>
          <a:r>
            <a:rPr lang="en-US" altLang="en-US" sz="1200" dirty="0" smtClean="0"/>
            <a:t>,</a:t>
          </a:r>
          <a:endParaRPr lang="zh-CN" altLang="en-US" sz="1200" dirty="0"/>
        </a:p>
      </dgm:t>
    </dgm:pt>
    <dgm:pt modelId="{1772AB31-E17B-4A76-BC27-EE4AE9E4EE8A}" type="parTrans" cxnId="{B66ABB2D-C216-4AA4-A40E-42BA1EB77552}">
      <dgm:prSet/>
      <dgm:spPr/>
      <dgm:t>
        <a:bodyPr/>
        <a:lstStyle/>
        <a:p>
          <a:endParaRPr lang="zh-CN" altLang="en-US"/>
        </a:p>
      </dgm:t>
    </dgm:pt>
    <dgm:pt modelId="{2056BAD0-B0C6-49B5-991C-6802B70A80E7}" type="sibTrans" cxnId="{B66ABB2D-C216-4AA4-A40E-42BA1EB77552}">
      <dgm:prSet/>
      <dgm:spPr/>
      <dgm:t>
        <a:bodyPr/>
        <a:lstStyle/>
        <a:p>
          <a:endParaRPr lang="zh-CN" altLang="en-US"/>
        </a:p>
      </dgm:t>
    </dgm:pt>
    <dgm:pt modelId="{A8D79F2A-DFEA-458A-BE24-D820844291C3}">
      <dgm:prSet custT="1"/>
      <dgm:spPr/>
      <dgm:t>
        <a:bodyPr/>
        <a:lstStyle/>
        <a:p>
          <a:r>
            <a:rPr lang="en-US" altLang="en-US" sz="1200" dirty="0" err="1" smtClean="0"/>
            <a:t>Naphto</a:t>
          </a:r>
          <a:endParaRPr lang="en-US" altLang="en-US" sz="1200" dirty="0" smtClean="0"/>
        </a:p>
        <a:p>
          <a:r>
            <a:rPr lang="en-US" altLang="en-US" sz="1200" dirty="0" err="1" smtClean="0"/>
            <a:t>quinones</a:t>
          </a:r>
          <a:endParaRPr lang="zh-CN" altLang="en-US" sz="1200" dirty="0"/>
        </a:p>
      </dgm:t>
    </dgm:pt>
    <dgm:pt modelId="{10F38FF6-6667-4936-834E-401270294959}" type="parTrans" cxnId="{60C9F5AD-51C8-4E61-92B9-10B50471CCC9}">
      <dgm:prSet/>
      <dgm:spPr/>
      <dgm:t>
        <a:bodyPr/>
        <a:lstStyle/>
        <a:p>
          <a:endParaRPr lang="zh-CN" altLang="en-US"/>
        </a:p>
      </dgm:t>
    </dgm:pt>
    <dgm:pt modelId="{8BC35185-2ADD-494C-8F46-EEBC84F94A7D}" type="sibTrans" cxnId="{60C9F5AD-51C8-4E61-92B9-10B50471CCC9}">
      <dgm:prSet/>
      <dgm:spPr/>
      <dgm:t>
        <a:bodyPr/>
        <a:lstStyle/>
        <a:p>
          <a:endParaRPr lang="zh-CN" altLang="en-US"/>
        </a:p>
      </dgm:t>
    </dgm:pt>
    <dgm:pt modelId="{F1CA11E8-76BC-49FE-B4BB-568E44D4F24C}">
      <dgm:prSet custT="1"/>
      <dgm:spPr/>
      <dgm:t>
        <a:bodyPr/>
        <a:lstStyle/>
        <a:p>
          <a:r>
            <a:rPr lang="en-US" altLang="en-US" sz="1200" dirty="0" err="1" smtClean="0"/>
            <a:t>Hydroxycinnamic</a:t>
          </a:r>
          <a:r>
            <a:rPr lang="en-US" altLang="en-US" sz="1200" dirty="0" smtClean="0"/>
            <a:t> acids</a:t>
          </a:r>
          <a:endParaRPr lang="zh-CN" altLang="en-US" sz="1200" dirty="0"/>
        </a:p>
      </dgm:t>
    </dgm:pt>
    <dgm:pt modelId="{D9FF6D6E-CEE9-493C-AB4C-A32D6AA30F68}" type="parTrans" cxnId="{F6685B03-67CB-4636-B611-DB47C63D64C9}">
      <dgm:prSet/>
      <dgm:spPr/>
      <dgm:t>
        <a:bodyPr/>
        <a:lstStyle/>
        <a:p>
          <a:endParaRPr lang="zh-CN" altLang="en-US"/>
        </a:p>
      </dgm:t>
    </dgm:pt>
    <dgm:pt modelId="{B0F472D5-1459-466E-B9B1-1DA5A4E7394C}" type="sibTrans" cxnId="{F6685B03-67CB-4636-B611-DB47C63D64C9}">
      <dgm:prSet/>
      <dgm:spPr/>
      <dgm:t>
        <a:bodyPr/>
        <a:lstStyle/>
        <a:p>
          <a:endParaRPr lang="zh-CN" altLang="en-US"/>
        </a:p>
      </dgm:t>
    </dgm:pt>
    <dgm:pt modelId="{2DD01220-029F-461F-9F03-6AFFDEFD716E}">
      <dgm:prSet custT="1"/>
      <dgm:spPr/>
      <dgm:t>
        <a:bodyPr/>
        <a:lstStyle/>
        <a:p>
          <a:r>
            <a:rPr lang="en-US" altLang="en-US" sz="1200" dirty="0" err="1" smtClean="0"/>
            <a:t>Coumarins</a:t>
          </a:r>
          <a:endParaRPr lang="zh-CN" altLang="en-US" sz="1200" dirty="0"/>
        </a:p>
      </dgm:t>
    </dgm:pt>
    <dgm:pt modelId="{BD2C62BB-2DF6-4FAF-AA97-C285AD0487A0}" type="parTrans" cxnId="{9315A00A-CE25-4EE6-93BF-EB13D71A182C}">
      <dgm:prSet/>
      <dgm:spPr/>
      <dgm:t>
        <a:bodyPr/>
        <a:lstStyle/>
        <a:p>
          <a:endParaRPr lang="zh-CN" altLang="en-US"/>
        </a:p>
      </dgm:t>
    </dgm:pt>
    <dgm:pt modelId="{40112E31-60ED-4F32-8195-5A3315FFABBC}" type="sibTrans" cxnId="{9315A00A-CE25-4EE6-93BF-EB13D71A182C}">
      <dgm:prSet/>
      <dgm:spPr/>
      <dgm:t>
        <a:bodyPr/>
        <a:lstStyle/>
        <a:p>
          <a:endParaRPr lang="zh-CN" altLang="en-US"/>
        </a:p>
      </dgm:t>
    </dgm:pt>
    <dgm:pt modelId="{23F4E654-DF5A-4949-BCD2-99B132F71766}">
      <dgm:prSet custT="1"/>
      <dgm:spPr/>
      <dgm:t>
        <a:bodyPr/>
        <a:lstStyle/>
        <a:p>
          <a:r>
            <a:rPr lang="en-US" altLang="en-US" sz="1200" dirty="0" smtClean="0"/>
            <a:t>Simple phenols</a:t>
          </a:r>
          <a:endParaRPr lang="zh-CN" altLang="en-US" sz="1200" dirty="0"/>
        </a:p>
      </dgm:t>
    </dgm:pt>
    <dgm:pt modelId="{07FDDAF8-6A6F-4858-B438-DC1A2EDE5711}" type="parTrans" cxnId="{271A2484-E76F-4077-8194-FC9BA429453F}">
      <dgm:prSet/>
      <dgm:spPr/>
      <dgm:t>
        <a:bodyPr/>
        <a:lstStyle/>
        <a:p>
          <a:endParaRPr lang="zh-CN" altLang="en-US"/>
        </a:p>
      </dgm:t>
    </dgm:pt>
    <dgm:pt modelId="{6362A7D0-E0E0-493A-AFFB-EF9B8A041A04}" type="sibTrans" cxnId="{271A2484-E76F-4077-8194-FC9BA429453F}">
      <dgm:prSet/>
      <dgm:spPr/>
      <dgm:t>
        <a:bodyPr/>
        <a:lstStyle/>
        <a:p>
          <a:endParaRPr lang="zh-CN" altLang="en-US"/>
        </a:p>
      </dgm:t>
    </dgm:pt>
    <dgm:pt modelId="{F7CF0C89-6884-4FEB-9670-0B449EFA2F36}">
      <dgm:prSet custT="1"/>
      <dgm:spPr/>
      <dgm:t>
        <a:bodyPr/>
        <a:lstStyle/>
        <a:p>
          <a:r>
            <a:rPr lang="en-US" altLang="en-US" sz="1200" dirty="0" err="1" smtClean="0"/>
            <a:t>Phenolic</a:t>
          </a:r>
          <a:r>
            <a:rPr lang="en-US" altLang="en-US" sz="1200" dirty="0" smtClean="0"/>
            <a:t> acids</a:t>
          </a:r>
          <a:endParaRPr lang="zh-CN" altLang="en-US" sz="1200" dirty="0" smtClean="0"/>
        </a:p>
      </dgm:t>
    </dgm:pt>
    <dgm:pt modelId="{2837B260-8733-44E2-B7CA-A0EA408E9BD7}" type="parTrans" cxnId="{4602F9FF-4CFA-408B-B2B4-99201053A650}">
      <dgm:prSet/>
      <dgm:spPr/>
      <dgm:t>
        <a:bodyPr/>
        <a:lstStyle/>
        <a:p>
          <a:endParaRPr lang="zh-CN" altLang="en-US"/>
        </a:p>
      </dgm:t>
    </dgm:pt>
    <dgm:pt modelId="{0829DFA0-D447-4FAE-A7ED-A2A3BAD5F8D2}" type="sibTrans" cxnId="{4602F9FF-4CFA-408B-B2B4-99201053A650}">
      <dgm:prSet/>
      <dgm:spPr/>
      <dgm:t>
        <a:bodyPr/>
        <a:lstStyle/>
        <a:p>
          <a:endParaRPr lang="zh-CN" altLang="en-US"/>
        </a:p>
      </dgm:t>
    </dgm:pt>
    <dgm:pt modelId="{904A7719-2815-4445-BF76-397E79B3F3BC}">
      <dgm:prSet custT="1"/>
      <dgm:spPr/>
      <dgm:t>
        <a:bodyPr/>
        <a:lstStyle/>
        <a:p>
          <a:r>
            <a:rPr lang="en-US" altLang="en-US" sz="1200" dirty="0" err="1" smtClean="0"/>
            <a:t>Xanthones</a:t>
          </a:r>
          <a:endParaRPr lang="zh-CN" altLang="en-US" sz="1200" dirty="0"/>
        </a:p>
      </dgm:t>
    </dgm:pt>
    <dgm:pt modelId="{AAD60BA8-6D4C-48A0-B9D4-685B8285EA71}" type="sibTrans" cxnId="{BE77B3EA-44F3-4C4A-92EA-9BAF69143621}">
      <dgm:prSet/>
      <dgm:spPr/>
      <dgm:t>
        <a:bodyPr/>
        <a:lstStyle/>
        <a:p>
          <a:endParaRPr lang="zh-CN" altLang="en-US"/>
        </a:p>
      </dgm:t>
    </dgm:pt>
    <dgm:pt modelId="{F763487E-7E68-432A-93C5-784B83B2D9F0}" type="parTrans" cxnId="{BE77B3EA-44F3-4C4A-92EA-9BAF69143621}">
      <dgm:prSet/>
      <dgm:spPr/>
      <dgm:t>
        <a:bodyPr/>
        <a:lstStyle/>
        <a:p>
          <a:endParaRPr lang="zh-CN" altLang="en-US"/>
        </a:p>
      </dgm:t>
    </dgm:pt>
    <dgm:pt modelId="{E42C13B9-7149-476D-906E-AC2A15A7E308}" type="pres">
      <dgm:prSet presAssocID="{0E4D7487-8CC9-4F4F-96AC-77549053D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55545FD-F57F-4032-9E5B-1CF3F4630736}" type="pres">
      <dgm:prSet presAssocID="{EFF4AF95-3027-4857-AF65-B997C4A891CC}" presName="centerShape" presStyleLbl="node0" presStyleIdx="0" presStyleCnt="1" custScaleX="137609" custScaleY="142523" custLinFactNeighborX="-2373" custLinFactNeighborY="0"/>
      <dgm:spPr/>
      <dgm:t>
        <a:bodyPr/>
        <a:lstStyle/>
        <a:p>
          <a:endParaRPr lang="zh-CN" altLang="en-US"/>
        </a:p>
      </dgm:t>
    </dgm:pt>
    <dgm:pt modelId="{9C1FB8EF-0FCE-4C51-94B7-1378D685BDCD}" type="pres">
      <dgm:prSet presAssocID="{07FDDAF8-6A6F-4858-B438-DC1A2EDE5711}" presName="parTrans" presStyleLbl="sibTrans2D1" presStyleIdx="0" presStyleCnt="10"/>
      <dgm:spPr/>
      <dgm:t>
        <a:bodyPr/>
        <a:lstStyle/>
        <a:p>
          <a:endParaRPr lang="zh-CN" altLang="en-US"/>
        </a:p>
      </dgm:t>
    </dgm:pt>
    <dgm:pt modelId="{B0A17B13-EB93-49A4-9FA1-1C66B907F305}" type="pres">
      <dgm:prSet presAssocID="{07FDDAF8-6A6F-4858-B438-DC1A2EDE5711}" presName="connectorText" presStyleLbl="sibTrans2D1" presStyleIdx="0" presStyleCnt="10"/>
      <dgm:spPr/>
      <dgm:t>
        <a:bodyPr/>
        <a:lstStyle/>
        <a:p>
          <a:endParaRPr lang="zh-CN" altLang="en-US"/>
        </a:p>
      </dgm:t>
    </dgm:pt>
    <dgm:pt modelId="{2819E308-5CE7-4753-B8F5-6AB7954636BE}" type="pres">
      <dgm:prSet presAssocID="{23F4E654-DF5A-4949-BCD2-99B132F7176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E6973C-DC48-4B31-AD01-40E40E013B08}" type="pres">
      <dgm:prSet presAssocID="{2837B260-8733-44E2-B7CA-A0EA408E9BD7}" presName="parTrans" presStyleLbl="sibTrans2D1" presStyleIdx="1" presStyleCnt="10"/>
      <dgm:spPr/>
      <dgm:t>
        <a:bodyPr/>
        <a:lstStyle/>
        <a:p>
          <a:endParaRPr lang="zh-CN" altLang="en-US"/>
        </a:p>
      </dgm:t>
    </dgm:pt>
    <dgm:pt modelId="{2E852D67-ED29-40AA-80BD-24088DF3B24B}" type="pres">
      <dgm:prSet presAssocID="{2837B260-8733-44E2-B7CA-A0EA408E9BD7}" presName="connectorText" presStyleLbl="sibTrans2D1" presStyleIdx="1" presStyleCnt="10"/>
      <dgm:spPr/>
      <dgm:t>
        <a:bodyPr/>
        <a:lstStyle/>
        <a:p>
          <a:endParaRPr lang="zh-CN" altLang="en-US"/>
        </a:p>
      </dgm:t>
    </dgm:pt>
    <dgm:pt modelId="{C160E269-E9DB-4B47-812D-766E9FDEEF1E}" type="pres">
      <dgm:prSet presAssocID="{F7CF0C89-6884-4FEB-9670-0B449EFA2F3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7B7B6C-C75C-41D4-8BB2-ED36E7E03825}" type="pres">
      <dgm:prSet presAssocID="{D9FF6D6E-CEE9-493C-AB4C-A32D6AA30F68}" presName="parTrans" presStyleLbl="sibTrans2D1" presStyleIdx="2" presStyleCnt="10"/>
      <dgm:spPr/>
      <dgm:t>
        <a:bodyPr/>
        <a:lstStyle/>
        <a:p>
          <a:endParaRPr lang="zh-CN" altLang="en-US"/>
        </a:p>
      </dgm:t>
    </dgm:pt>
    <dgm:pt modelId="{0EC28922-833C-4D08-B4CB-D02A0DFC0E60}" type="pres">
      <dgm:prSet presAssocID="{D9FF6D6E-CEE9-493C-AB4C-A32D6AA30F68}" presName="connectorText" presStyleLbl="sibTrans2D1" presStyleIdx="2" presStyleCnt="10"/>
      <dgm:spPr/>
      <dgm:t>
        <a:bodyPr/>
        <a:lstStyle/>
        <a:p>
          <a:endParaRPr lang="zh-CN" altLang="en-US"/>
        </a:p>
      </dgm:t>
    </dgm:pt>
    <dgm:pt modelId="{F93ABB90-78D7-4596-9A20-E6B506FA4DFF}" type="pres">
      <dgm:prSet presAssocID="{F1CA11E8-76BC-49FE-B4BB-568E44D4F24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7B2965-C502-4292-B7B3-0B5D40C07429}" type="pres">
      <dgm:prSet presAssocID="{BD2C62BB-2DF6-4FAF-AA97-C285AD0487A0}" presName="parTrans" presStyleLbl="sibTrans2D1" presStyleIdx="3" presStyleCnt="10"/>
      <dgm:spPr/>
      <dgm:t>
        <a:bodyPr/>
        <a:lstStyle/>
        <a:p>
          <a:endParaRPr lang="zh-CN" altLang="en-US"/>
        </a:p>
      </dgm:t>
    </dgm:pt>
    <dgm:pt modelId="{C6FC1AC5-A635-4B82-8CA8-BBEB6B4BC330}" type="pres">
      <dgm:prSet presAssocID="{BD2C62BB-2DF6-4FAF-AA97-C285AD0487A0}" presName="connectorText" presStyleLbl="sibTrans2D1" presStyleIdx="3" presStyleCnt="10"/>
      <dgm:spPr/>
      <dgm:t>
        <a:bodyPr/>
        <a:lstStyle/>
        <a:p>
          <a:endParaRPr lang="zh-CN" altLang="en-US"/>
        </a:p>
      </dgm:t>
    </dgm:pt>
    <dgm:pt modelId="{BC665A5F-1E7D-4F5E-B96A-EEF1E2B7B133}" type="pres">
      <dgm:prSet presAssocID="{2DD01220-029F-461F-9F03-6AFFDEFD716E}" presName="node" presStyleLbl="node1" presStyleIdx="3" presStyleCnt="10" custScaleX="110033" custScaleY="1032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28CF0A-2B4C-4021-A57C-1C2398C1DB81}" type="pres">
      <dgm:prSet presAssocID="{10F38FF6-6667-4936-834E-401270294959}" presName="parTrans" presStyleLbl="sibTrans2D1" presStyleIdx="4" presStyleCnt="10"/>
      <dgm:spPr/>
      <dgm:t>
        <a:bodyPr/>
        <a:lstStyle/>
        <a:p>
          <a:endParaRPr lang="zh-CN" altLang="en-US"/>
        </a:p>
      </dgm:t>
    </dgm:pt>
    <dgm:pt modelId="{7EBA57C2-F018-448F-B85B-ACD8037994CF}" type="pres">
      <dgm:prSet presAssocID="{10F38FF6-6667-4936-834E-401270294959}" presName="connectorText" presStyleLbl="sibTrans2D1" presStyleIdx="4" presStyleCnt="10"/>
      <dgm:spPr/>
      <dgm:t>
        <a:bodyPr/>
        <a:lstStyle/>
        <a:p>
          <a:endParaRPr lang="zh-CN" altLang="en-US"/>
        </a:p>
      </dgm:t>
    </dgm:pt>
    <dgm:pt modelId="{9944B63D-68FA-4025-B1D0-C17743BF2C39}" type="pres">
      <dgm:prSet presAssocID="{A8D79F2A-DFEA-458A-BE24-D820844291C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CEB448-397B-415E-9175-BFA070218F69}" type="pres">
      <dgm:prSet presAssocID="{F763487E-7E68-432A-93C5-784B83B2D9F0}" presName="parTrans" presStyleLbl="sibTrans2D1" presStyleIdx="5" presStyleCnt="10"/>
      <dgm:spPr/>
      <dgm:t>
        <a:bodyPr/>
        <a:lstStyle/>
        <a:p>
          <a:endParaRPr lang="zh-CN" altLang="en-US"/>
        </a:p>
      </dgm:t>
    </dgm:pt>
    <dgm:pt modelId="{FA9B5602-757F-4318-8B3B-2151D0BF516A}" type="pres">
      <dgm:prSet presAssocID="{F763487E-7E68-432A-93C5-784B83B2D9F0}" presName="connectorText" presStyleLbl="sibTrans2D1" presStyleIdx="5" presStyleCnt="10"/>
      <dgm:spPr/>
      <dgm:t>
        <a:bodyPr/>
        <a:lstStyle/>
        <a:p>
          <a:endParaRPr lang="zh-CN" altLang="en-US"/>
        </a:p>
      </dgm:t>
    </dgm:pt>
    <dgm:pt modelId="{C1B088BB-7B11-426C-9095-864769065746}" type="pres">
      <dgm:prSet presAssocID="{904A7719-2815-4445-BF76-397E79B3F3B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F4D3D-DCB9-4233-81E4-CEB77483F8E1}" type="pres">
      <dgm:prSet presAssocID="{1772AB31-E17B-4A76-BC27-EE4AE9E4EE8A}" presName="parTrans" presStyleLbl="sibTrans2D1" presStyleIdx="6" presStyleCnt="10"/>
      <dgm:spPr/>
      <dgm:t>
        <a:bodyPr/>
        <a:lstStyle/>
        <a:p>
          <a:endParaRPr lang="zh-CN" altLang="en-US"/>
        </a:p>
      </dgm:t>
    </dgm:pt>
    <dgm:pt modelId="{4457FE00-E259-47E1-82FE-B216E23848D9}" type="pres">
      <dgm:prSet presAssocID="{1772AB31-E17B-4A76-BC27-EE4AE9E4EE8A}" presName="connectorText" presStyleLbl="sibTrans2D1" presStyleIdx="6" presStyleCnt="10"/>
      <dgm:spPr/>
      <dgm:t>
        <a:bodyPr/>
        <a:lstStyle/>
        <a:p>
          <a:endParaRPr lang="zh-CN" altLang="en-US"/>
        </a:p>
      </dgm:t>
    </dgm:pt>
    <dgm:pt modelId="{E1B88420-C523-4FE3-9E67-8AD03DF9A89D}" type="pres">
      <dgm:prSet presAssocID="{2DD914DA-AA48-4AE2-B7E2-B65BD1669AF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578870-131B-4D3E-B505-960C7138A70B}" type="pres">
      <dgm:prSet presAssocID="{99E1E828-A032-4083-AAC4-123E1639BFE0}" presName="parTrans" presStyleLbl="sibTrans2D1" presStyleIdx="7" presStyleCnt="10"/>
      <dgm:spPr/>
      <dgm:t>
        <a:bodyPr/>
        <a:lstStyle/>
        <a:p>
          <a:endParaRPr lang="zh-CN" altLang="en-US"/>
        </a:p>
      </dgm:t>
    </dgm:pt>
    <dgm:pt modelId="{90FBAF09-7485-45BF-9754-F8B5D9B2997B}" type="pres">
      <dgm:prSet presAssocID="{99E1E828-A032-4083-AAC4-123E1639BFE0}" presName="connectorText" presStyleLbl="sibTrans2D1" presStyleIdx="7" presStyleCnt="10"/>
      <dgm:spPr/>
      <dgm:t>
        <a:bodyPr/>
        <a:lstStyle/>
        <a:p>
          <a:endParaRPr lang="zh-CN" altLang="en-US"/>
        </a:p>
      </dgm:t>
    </dgm:pt>
    <dgm:pt modelId="{06A12D74-D997-492F-B11F-17D60FAC8912}" type="pres">
      <dgm:prSet presAssocID="{995958D5-B6DD-4B01-888C-105BB6343FF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7F7E-EF45-46CE-8BE3-49205584BDA5}" type="pres">
      <dgm:prSet presAssocID="{CFB67650-A35E-4DC8-A456-485114CD7AB5}" presName="parTrans" presStyleLbl="sibTrans2D1" presStyleIdx="8" presStyleCnt="10"/>
      <dgm:spPr/>
      <dgm:t>
        <a:bodyPr/>
        <a:lstStyle/>
        <a:p>
          <a:endParaRPr lang="zh-CN" altLang="en-US"/>
        </a:p>
      </dgm:t>
    </dgm:pt>
    <dgm:pt modelId="{DFF3EB87-D277-43CD-8A9A-8D9BE4D51825}" type="pres">
      <dgm:prSet presAssocID="{CFB67650-A35E-4DC8-A456-485114CD7AB5}" presName="connectorText" presStyleLbl="sibTrans2D1" presStyleIdx="8" presStyleCnt="10"/>
      <dgm:spPr/>
      <dgm:t>
        <a:bodyPr/>
        <a:lstStyle/>
        <a:p>
          <a:endParaRPr lang="zh-CN" altLang="en-US"/>
        </a:p>
      </dgm:t>
    </dgm:pt>
    <dgm:pt modelId="{1C0DE930-08E6-40FB-A0C7-72F2801EA5F1}" type="pres">
      <dgm:prSet presAssocID="{8B156503-B8B3-4504-809F-31A7B509227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F512B5-CDDF-48DA-96DB-05B6E0F11B7D}" type="pres">
      <dgm:prSet presAssocID="{01EF8D87-AFF6-4EE3-9400-A6CC8C04C1EB}" presName="parTrans" presStyleLbl="sibTrans2D1" presStyleIdx="9" presStyleCnt="10"/>
      <dgm:spPr/>
      <dgm:t>
        <a:bodyPr/>
        <a:lstStyle/>
        <a:p>
          <a:endParaRPr lang="zh-CN" altLang="en-US"/>
        </a:p>
      </dgm:t>
    </dgm:pt>
    <dgm:pt modelId="{4CCE9C16-D44E-4419-A2BF-87E8417746AF}" type="pres">
      <dgm:prSet presAssocID="{01EF8D87-AFF6-4EE3-9400-A6CC8C04C1EB}" presName="connectorText" presStyleLbl="sibTrans2D1" presStyleIdx="9" presStyleCnt="10"/>
      <dgm:spPr/>
      <dgm:t>
        <a:bodyPr/>
        <a:lstStyle/>
        <a:p>
          <a:endParaRPr lang="zh-CN" altLang="en-US"/>
        </a:p>
      </dgm:t>
    </dgm:pt>
    <dgm:pt modelId="{65BDBA8F-46FC-4CED-9CAE-34584F8D66A6}" type="pres">
      <dgm:prSet presAssocID="{DB91FAFA-E532-43F9-9D01-3992206BE70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71A2484-E76F-4077-8194-FC9BA429453F}" srcId="{EFF4AF95-3027-4857-AF65-B997C4A891CC}" destId="{23F4E654-DF5A-4949-BCD2-99B132F71766}" srcOrd="0" destOrd="0" parTransId="{07FDDAF8-6A6F-4858-B438-DC1A2EDE5711}" sibTransId="{6362A7D0-E0E0-493A-AFFB-EF9B8A041A04}"/>
    <dgm:cxn modelId="{B497613D-565D-400F-A544-81E030D5DF52}" type="presOf" srcId="{1772AB31-E17B-4A76-BC27-EE4AE9E4EE8A}" destId="{4457FE00-E259-47E1-82FE-B216E23848D9}" srcOrd="1" destOrd="0" presId="urn:microsoft.com/office/officeart/2005/8/layout/radial5"/>
    <dgm:cxn modelId="{24859438-B4F4-41D7-BC29-D5FA12A80446}" srcId="{0E4D7487-8CC9-4F4F-96AC-77549053D7A2}" destId="{EFF4AF95-3027-4857-AF65-B997C4A891CC}" srcOrd="0" destOrd="0" parTransId="{77E51EF0-BA40-4724-8055-01C79E26D1E1}" sibTransId="{73F336DE-902A-4706-A2D6-ECBB40A1235E}"/>
    <dgm:cxn modelId="{94122568-4910-456D-A4E8-7AD508404D96}" type="presOf" srcId="{01EF8D87-AFF6-4EE3-9400-A6CC8C04C1EB}" destId="{C6F512B5-CDDF-48DA-96DB-05B6E0F11B7D}" srcOrd="0" destOrd="0" presId="urn:microsoft.com/office/officeart/2005/8/layout/radial5"/>
    <dgm:cxn modelId="{7DB3CA2D-018A-47AE-B298-E59C9007BD6B}" srcId="{EFF4AF95-3027-4857-AF65-B997C4A891CC}" destId="{8B156503-B8B3-4504-809F-31A7B509227A}" srcOrd="8" destOrd="0" parTransId="{CFB67650-A35E-4DC8-A456-485114CD7AB5}" sibTransId="{21CD7AF4-F3E5-4B50-86AD-F168D2D1D28B}"/>
    <dgm:cxn modelId="{8C5EBFCC-65B5-4C43-8CC1-4B9F971DB6FD}" type="presOf" srcId="{D9FF6D6E-CEE9-493C-AB4C-A32D6AA30F68}" destId="{0EC28922-833C-4D08-B4CB-D02A0DFC0E60}" srcOrd="1" destOrd="0" presId="urn:microsoft.com/office/officeart/2005/8/layout/radial5"/>
    <dgm:cxn modelId="{1BFC5798-9A74-4D55-8330-6420455BCBC8}" type="presOf" srcId="{23F4E654-DF5A-4949-BCD2-99B132F71766}" destId="{2819E308-5CE7-4753-B8F5-6AB7954636BE}" srcOrd="0" destOrd="0" presId="urn:microsoft.com/office/officeart/2005/8/layout/radial5"/>
    <dgm:cxn modelId="{B66ABB2D-C216-4AA4-A40E-42BA1EB77552}" srcId="{EFF4AF95-3027-4857-AF65-B997C4A891CC}" destId="{2DD914DA-AA48-4AE2-B7E2-B65BD1669AF2}" srcOrd="6" destOrd="0" parTransId="{1772AB31-E17B-4A76-BC27-EE4AE9E4EE8A}" sibTransId="{2056BAD0-B0C6-49B5-991C-6802B70A80E7}"/>
    <dgm:cxn modelId="{4ACE565E-12AB-41F1-A472-8B81B6BEC7BA}" type="presOf" srcId="{07FDDAF8-6A6F-4858-B438-DC1A2EDE5711}" destId="{9C1FB8EF-0FCE-4C51-94B7-1378D685BDCD}" srcOrd="0" destOrd="0" presId="urn:microsoft.com/office/officeart/2005/8/layout/radial5"/>
    <dgm:cxn modelId="{46DBF201-7F61-4133-A018-9BDDEE54BC5C}" type="presOf" srcId="{CFB67650-A35E-4DC8-A456-485114CD7AB5}" destId="{DFF3EB87-D277-43CD-8A9A-8D9BE4D51825}" srcOrd="1" destOrd="0" presId="urn:microsoft.com/office/officeart/2005/8/layout/radial5"/>
    <dgm:cxn modelId="{E4848CFC-FAFE-4AD4-A931-BCAE277F869F}" type="presOf" srcId="{99E1E828-A032-4083-AAC4-123E1639BFE0}" destId="{8A578870-131B-4D3E-B505-960C7138A70B}" srcOrd="0" destOrd="0" presId="urn:microsoft.com/office/officeart/2005/8/layout/radial5"/>
    <dgm:cxn modelId="{431A78D4-3754-45BC-AB15-1D6553876C88}" srcId="{EFF4AF95-3027-4857-AF65-B997C4A891CC}" destId="{DB91FAFA-E532-43F9-9D01-3992206BE709}" srcOrd="9" destOrd="0" parTransId="{01EF8D87-AFF6-4EE3-9400-A6CC8C04C1EB}" sibTransId="{F9558590-8273-4756-98B1-7BA480AAF286}"/>
    <dgm:cxn modelId="{FCB9BCD3-ED1E-41C6-B6C2-EC49EC27679A}" type="presOf" srcId="{CFB67650-A35E-4DC8-A456-485114CD7AB5}" destId="{D6187F7E-EF45-46CE-8BE3-49205584BDA5}" srcOrd="0" destOrd="0" presId="urn:microsoft.com/office/officeart/2005/8/layout/radial5"/>
    <dgm:cxn modelId="{48C86B37-922C-4AB1-99A4-C56834178CD0}" type="presOf" srcId="{BD2C62BB-2DF6-4FAF-AA97-C285AD0487A0}" destId="{7A7B2965-C502-4292-B7B3-0B5D40C07429}" srcOrd="0" destOrd="0" presId="urn:microsoft.com/office/officeart/2005/8/layout/radial5"/>
    <dgm:cxn modelId="{0F0AB65C-4FF2-4857-A870-F51E82CF5363}" type="presOf" srcId="{D9FF6D6E-CEE9-493C-AB4C-A32D6AA30F68}" destId="{2E7B7B6C-C75C-41D4-8BB2-ED36E7E03825}" srcOrd="0" destOrd="0" presId="urn:microsoft.com/office/officeart/2005/8/layout/radial5"/>
    <dgm:cxn modelId="{5CD6D8BF-6E2D-4493-98AE-15428A248DCB}" type="presOf" srcId="{A8D79F2A-DFEA-458A-BE24-D820844291C3}" destId="{9944B63D-68FA-4025-B1D0-C17743BF2C39}" srcOrd="0" destOrd="0" presId="urn:microsoft.com/office/officeart/2005/8/layout/radial5"/>
    <dgm:cxn modelId="{BE77B3EA-44F3-4C4A-92EA-9BAF69143621}" srcId="{EFF4AF95-3027-4857-AF65-B997C4A891CC}" destId="{904A7719-2815-4445-BF76-397E79B3F3BC}" srcOrd="5" destOrd="0" parTransId="{F763487E-7E68-432A-93C5-784B83B2D9F0}" sibTransId="{AAD60BA8-6D4C-48A0-B9D4-685B8285EA71}"/>
    <dgm:cxn modelId="{F6685B03-67CB-4636-B611-DB47C63D64C9}" srcId="{EFF4AF95-3027-4857-AF65-B997C4A891CC}" destId="{F1CA11E8-76BC-49FE-B4BB-568E44D4F24C}" srcOrd="2" destOrd="0" parTransId="{D9FF6D6E-CEE9-493C-AB4C-A32D6AA30F68}" sibTransId="{B0F472D5-1459-466E-B9B1-1DA5A4E7394C}"/>
    <dgm:cxn modelId="{2DF90FDC-1F0B-41C8-8842-D1BAEECD7DCF}" type="presOf" srcId="{DB91FAFA-E532-43F9-9D01-3992206BE709}" destId="{65BDBA8F-46FC-4CED-9CAE-34584F8D66A6}" srcOrd="0" destOrd="0" presId="urn:microsoft.com/office/officeart/2005/8/layout/radial5"/>
    <dgm:cxn modelId="{5BB98993-F16D-4A3E-AF40-4BE02A90BF38}" type="presOf" srcId="{99E1E828-A032-4083-AAC4-123E1639BFE0}" destId="{90FBAF09-7485-45BF-9754-F8B5D9B2997B}" srcOrd="1" destOrd="0" presId="urn:microsoft.com/office/officeart/2005/8/layout/radial5"/>
    <dgm:cxn modelId="{9315A00A-CE25-4EE6-93BF-EB13D71A182C}" srcId="{EFF4AF95-3027-4857-AF65-B997C4A891CC}" destId="{2DD01220-029F-461F-9F03-6AFFDEFD716E}" srcOrd="3" destOrd="0" parTransId="{BD2C62BB-2DF6-4FAF-AA97-C285AD0487A0}" sibTransId="{40112E31-60ED-4F32-8195-5A3315FFABBC}"/>
    <dgm:cxn modelId="{792B66C7-C57C-492E-B448-5C053AAB3104}" type="presOf" srcId="{01EF8D87-AFF6-4EE3-9400-A6CC8C04C1EB}" destId="{4CCE9C16-D44E-4419-A2BF-87E8417746AF}" srcOrd="1" destOrd="0" presId="urn:microsoft.com/office/officeart/2005/8/layout/radial5"/>
    <dgm:cxn modelId="{87EFFEED-B8C5-4685-9585-68EEC6ED778B}" type="presOf" srcId="{10F38FF6-6667-4936-834E-401270294959}" destId="{6A28CF0A-2B4C-4021-A57C-1C2398C1DB81}" srcOrd="0" destOrd="0" presId="urn:microsoft.com/office/officeart/2005/8/layout/radial5"/>
    <dgm:cxn modelId="{7EA6989A-8F42-4D7B-A360-F82B0FEB8409}" type="presOf" srcId="{0E4D7487-8CC9-4F4F-96AC-77549053D7A2}" destId="{E42C13B9-7149-476D-906E-AC2A15A7E308}" srcOrd="0" destOrd="0" presId="urn:microsoft.com/office/officeart/2005/8/layout/radial5"/>
    <dgm:cxn modelId="{D5A12AF3-2AF4-4E6E-976E-FD2B01D18ACF}" type="presOf" srcId="{F1CA11E8-76BC-49FE-B4BB-568E44D4F24C}" destId="{F93ABB90-78D7-4596-9A20-E6B506FA4DFF}" srcOrd="0" destOrd="0" presId="urn:microsoft.com/office/officeart/2005/8/layout/radial5"/>
    <dgm:cxn modelId="{1DBF0B3C-AAA1-454D-B750-74D9ED27C768}" type="presOf" srcId="{2DD01220-029F-461F-9F03-6AFFDEFD716E}" destId="{BC665A5F-1E7D-4F5E-B96A-EEF1E2B7B133}" srcOrd="0" destOrd="0" presId="urn:microsoft.com/office/officeart/2005/8/layout/radial5"/>
    <dgm:cxn modelId="{169B3F3B-8F92-4D9D-A15B-9F10B404A217}" type="presOf" srcId="{1772AB31-E17B-4A76-BC27-EE4AE9E4EE8A}" destId="{B70F4D3D-DCB9-4233-81E4-CEB77483F8E1}" srcOrd="0" destOrd="0" presId="urn:microsoft.com/office/officeart/2005/8/layout/radial5"/>
    <dgm:cxn modelId="{CD3D6DCF-C00A-4675-9FF8-11F819BFF209}" type="presOf" srcId="{2DD914DA-AA48-4AE2-B7E2-B65BD1669AF2}" destId="{E1B88420-C523-4FE3-9E67-8AD03DF9A89D}" srcOrd="0" destOrd="0" presId="urn:microsoft.com/office/officeart/2005/8/layout/radial5"/>
    <dgm:cxn modelId="{A1C821FD-5C1E-4231-98A6-07261F21E432}" type="presOf" srcId="{8B156503-B8B3-4504-809F-31A7B509227A}" destId="{1C0DE930-08E6-40FB-A0C7-72F2801EA5F1}" srcOrd="0" destOrd="0" presId="urn:microsoft.com/office/officeart/2005/8/layout/radial5"/>
    <dgm:cxn modelId="{3A58E3D8-1F8D-4D07-A095-D98B16152115}" type="presOf" srcId="{EFF4AF95-3027-4857-AF65-B997C4A891CC}" destId="{F55545FD-F57F-4032-9E5B-1CF3F4630736}" srcOrd="0" destOrd="0" presId="urn:microsoft.com/office/officeart/2005/8/layout/radial5"/>
    <dgm:cxn modelId="{B4BF988A-A921-4957-A703-8D3909DD6CFA}" type="presOf" srcId="{F763487E-7E68-432A-93C5-784B83B2D9F0}" destId="{0DCEB448-397B-415E-9175-BFA070218F69}" srcOrd="0" destOrd="0" presId="urn:microsoft.com/office/officeart/2005/8/layout/radial5"/>
    <dgm:cxn modelId="{46638047-0874-4E03-9FAF-28A7280E892F}" type="presOf" srcId="{995958D5-B6DD-4B01-888C-105BB6343FFA}" destId="{06A12D74-D997-492F-B11F-17D60FAC8912}" srcOrd="0" destOrd="0" presId="urn:microsoft.com/office/officeart/2005/8/layout/radial5"/>
    <dgm:cxn modelId="{8344EF0A-236C-4F4A-A7CA-3183A0E65930}" srcId="{EFF4AF95-3027-4857-AF65-B997C4A891CC}" destId="{995958D5-B6DD-4B01-888C-105BB6343FFA}" srcOrd="7" destOrd="0" parTransId="{99E1E828-A032-4083-AAC4-123E1639BFE0}" sibTransId="{80CF789C-080D-41B6-9F6D-F3F97FA2E333}"/>
    <dgm:cxn modelId="{ED9F78D7-4C39-4798-922E-3F746730E80C}" type="presOf" srcId="{F763487E-7E68-432A-93C5-784B83B2D9F0}" destId="{FA9B5602-757F-4318-8B3B-2151D0BF516A}" srcOrd="1" destOrd="0" presId="urn:microsoft.com/office/officeart/2005/8/layout/radial5"/>
    <dgm:cxn modelId="{4602F9FF-4CFA-408B-B2B4-99201053A650}" srcId="{EFF4AF95-3027-4857-AF65-B997C4A891CC}" destId="{F7CF0C89-6884-4FEB-9670-0B449EFA2F36}" srcOrd="1" destOrd="0" parTransId="{2837B260-8733-44E2-B7CA-A0EA408E9BD7}" sibTransId="{0829DFA0-D447-4FAE-A7ED-A2A3BAD5F8D2}"/>
    <dgm:cxn modelId="{365BD204-4BB8-4975-98CB-43E4B45C373D}" type="presOf" srcId="{F7CF0C89-6884-4FEB-9670-0B449EFA2F36}" destId="{C160E269-E9DB-4B47-812D-766E9FDEEF1E}" srcOrd="0" destOrd="0" presId="urn:microsoft.com/office/officeart/2005/8/layout/radial5"/>
    <dgm:cxn modelId="{7FA98528-48DF-458D-8EE2-3DDE90543D36}" type="presOf" srcId="{2837B260-8733-44E2-B7CA-A0EA408E9BD7}" destId="{2E852D67-ED29-40AA-80BD-24088DF3B24B}" srcOrd="1" destOrd="0" presId="urn:microsoft.com/office/officeart/2005/8/layout/radial5"/>
    <dgm:cxn modelId="{60C9F5AD-51C8-4E61-92B9-10B50471CCC9}" srcId="{EFF4AF95-3027-4857-AF65-B997C4A891CC}" destId="{A8D79F2A-DFEA-458A-BE24-D820844291C3}" srcOrd="4" destOrd="0" parTransId="{10F38FF6-6667-4936-834E-401270294959}" sibTransId="{8BC35185-2ADD-494C-8F46-EEBC84F94A7D}"/>
    <dgm:cxn modelId="{419B6DE1-3D8D-4535-B63B-E3F5064DC680}" type="presOf" srcId="{2837B260-8733-44E2-B7CA-A0EA408E9BD7}" destId="{F5E6973C-DC48-4B31-AD01-40E40E013B08}" srcOrd="0" destOrd="0" presId="urn:microsoft.com/office/officeart/2005/8/layout/radial5"/>
    <dgm:cxn modelId="{F82386FF-62B0-443A-B51E-986E9866FBCB}" type="presOf" srcId="{904A7719-2815-4445-BF76-397E79B3F3BC}" destId="{C1B088BB-7B11-426C-9095-864769065746}" srcOrd="0" destOrd="0" presId="urn:microsoft.com/office/officeart/2005/8/layout/radial5"/>
    <dgm:cxn modelId="{150090C3-33D2-4788-97CC-C6811DA105CF}" type="presOf" srcId="{BD2C62BB-2DF6-4FAF-AA97-C285AD0487A0}" destId="{C6FC1AC5-A635-4B82-8CA8-BBEB6B4BC330}" srcOrd="1" destOrd="0" presId="urn:microsoft.com/office/officeart/2005/8/layout/radial5"/>
    <dgm:cxn modelId="{DCBDA9F9-8204-4B40-BE8D-10491B7898AA}" type="presOf" srcId="{07FDDAF8-6A6F-4858-B438-DC1A2EDE5711}" destId="{B0A17B13-EB93-49A4-9FA1-1C66B907F305}" srcOrd="1" destOrd="0" presId="urn:microsoft.com/office/officeart/2005/8/layout/radial5"/>
    <dgm:cxn modelId="{503F7BEB-43A9-4991-A67B-72B59A4CFAD0}" type="presOf" srcId="{10F38FF6-6667-4936-834E-401270294959}" destId="{7EBA57C2-F018-448F-B85B-ACD8037994CF}" srcOrd="1" destOrd="0" presId="urn:microsoft.com/office/officeart/2005/8/layout/radial5"/>
    <dgm:cxn modelId="{3D65B5A9-C5D0-4D91-819A-17E662C5830A}" type="presParOf" srcId="{E42C13B9-7149-476D-906E-AC2A15A7E308}" destId="{F55545FD-F57F-4032-9E5B-1CF3F4630736}" srcOrd="0" destOrd="0" presId="urn:microsoft.com/office/officeart/2005/8/layout/radial5"/>
    <dgm:cxn modelId="{3735D343-FFD4-49FF-8D95-8D6ABF70D478}" type="presParOf" srcId="{E42C13B9-7149-476D-906E-AC2A15A7E308}" destId="{9C1FB8EF-0FCE-4C51-94B7-1378D685BDCD}" srcOrd="1" destOrd="0" presId="urn:microsoft.com/office/officeart/2005/8/layout/radial5"/>
    <dgm:cxn modelId="{3903057A-16E9-446B-AE7C-BE56745C3A60}" type="presParOf" srcId="{9C1FB8EF-0FCE-4C51-94B7-1378D685BDCD}" destId="{B0A17B13-EB93-49A4-9FA1-1C66B907F305}" srcOrd="0" destOrd="0" presId="urn:microsoft.com/office/officeart/2005/8/layout/radial5"/>
    <dgm:cxn modelId="{DA5BE378-07D7-452D-B91D-B948A9500FD1}" type="presParOf" srcId="{E42C13B9-7149-476D-906E-AC2A15A7E308}" destId="{2819E308-5CE7-4753-B8F5-6AB7954636BE}" srcOrd="2" destOrd="0" presId="urn:microsoft.com/office/officeart/2005/8/layout/radial5"/>
    <dgm:cxn modelId="{FED673F0-2115-4ECD-9C66-EE15B056581B}" type="presParOf" srcId="{E42C13B9-7149-476D-906E-AC2A15A7E308}" destId="{F5E6973C-DC48-4B31-AD01-40E40E013B08}" srcOrd="3" destOrd="0" presId="urn:microsoft.com/office/officeart/2005/8/layout/radial5"/>
    <dgm:cxn modelId="{37F49F96-FD34-4080-AF4F-790E81D796B1}" type="presParOf" srcId="{F5E6973C-DC48-4B31-AD01-40E40E013B08}" destId="{2E852D67-ED29-40AA-80BD-24088DF3B24B}" srcOrd="0" destOrd="0" presId="urn:microsoft.com/office/officeart/2005/8/layout/radial5"/>
    <dgm:cxn modelId="{D5B93DFB-9C88-4A47-8A66-5607624CB256}" type="presParOf" srcId="{E42C13B9-7149-476D-906E-AC2A15A7E308}" destId="{C160E269-E9DB-4B47-812D-766E9FDEEF1E}" srcOrd="4" destOrd="0" presId="urn:microsoft.com/office/officeart/2005/8/layout/radial5"/>
    <dgm:cxn modelId="{155E5FDA-D050-43A3-AAC4-0792B76D9D13}" type="presParOf" srcId="{E42C13B9-7149-476D-906E-AC2A15A7E308}" destId="{2E7B7B6C-C75C-41D4-8BB2-ED36E7E03825}" srcOrd="5" destOrd="0" presId="urn:microsoft.com/office/officeart/2005/8/layout/radial5"/>
    <dgm:cxn modelId="{CD805DAD-E480-4A32-A358-830878126ED1}" type="presParOf" srcId="{2E7B7B6C-C75C-41D4-8BB2-ED36E7E03825}" destId="{0EC28922-833C-4D08-B4CB-D02A0DFC0E60}" srcOrd="0" destOrd="0" presId="urn:microsoft.com/office/officeart/2005/8/layout/radial5"/>
    <dgm:cxn modelId="{877F81AE-1F2A-48CB-A608-C0301E3DB5DE}" type="presParOf" srcId="{E42C13B9-7149-476D-906E-AC2A15A7E308}" destId="{F93ABB90-78D7-4596-9A20-E6B506FA4DFF}" srcOrd="6" destOrd="0" presId="urn:microsoft.com/office/officeart/2005/8/layout/radial5"/>
    <dgm:cxn modelId="{F1A34463-A8CD-4E58-AC1E-F60C8971B499}" type="presParOf" srcId="{E42C13B9-7149-476D-906E-AC2A15A7E308}" destId="{7A7B2965-C502-4292-B7B3-0B5D40C07429}" srcOrd="7" destOrd="0" presId="urn:microsoft.com/office/officeart/2005/8/layout/radial5"/>
    <dgm:cxn modelId="{B97C0FBA-9646-4392-8B58-CF953591D49B}" type="presParOf" srcId="{7A7B2965-C502-4292-B7B3-0B5D40C07429}" destId="{C6FC1AC5-A635-4B82-8CA8-BBEB6B4BC330}" srcOrd="0" destOrd="0" presId="urn:microsoft.com/office/officeart/2005/8/layout/radial5"/>
    <dgm:cxn modelId="{5E0E49F5-D5EA-4B1C-B847-598C843A19DB}" type="presParOf" srcId="{E42C13B9-7149-476D-906E-AC2A15A7E308}" destId="{BC665A5F-1E7D-4F5E-B96A-EEF1E2B7B133}" srcOrd="8" destOrd="0" presId="urn:microsoft.com/office/officeart/2005/8/layout/radial5"/>
    <dgm:cxn modelId="{B5CAD102-FE24-4150-85DA-FA2A8AE5DABA}" type="presParOf" srcId="{E42C13B9-7149-476D-906E-AC2A15A7E308}" destId="{6A28CF0A-2B4C-4021-A57C-1C2398C1DB81}" srcOrd="9" destOrd="0" presId="urn:microsoft.com/office/officeart/2005/8/layout/radial5"/>
    <dgm:cxn modelId="{B273650A-A9E9-4789-BC52-AAD28E5E3A3B}" type="presParOf" srcId="{6A28CF0A-2B4C-4021-A57C-1C2398C1DB81}" destId="{7EBA57C2-F018-448F-B85B-ACD8037994CF}" srcOrd="0" destOrd="0" presId="urn:microsoft.com/office/officeart/2005/8/layout/radial5"/>
    <dgm:cxn modelId="{50AC9001-70C0-4DA7-A571-9F3910B91513}" type="presParOf" srcId="{E42C13B9-7149-476D-906E-AC2A15A7E308}" destId="{9944B63D-68FA-4025-B1D0-C17743BF2C39}" srcOrd="10" destOrd="0" presId="urn:microsoft.com/office/officeart/2005/8/layout/radial5"/>
    <dgm:cxn modelId="{9BECB334-5524-4BF6-A86B-EB668B354537}" type="presParOf" srcId="{E42C13B9-7149-476D-906E-AC2A15A7E308}" destId="{0DCEB448-397B-415E-9175-BFA070218F69}" srcOrd="11" destOrd="0" presId="urn:microsoft.com/office/officeart/2005/8/layout/radial5"/>
    <dgm:cxn modelId="{D3C7ECAB-1F0E-4533-8317-6CFD19C39A92}" type="presParOf" srcId="{0DCEB448-397B-415E-9175-BFA070218F69}" destId="{FA9B5602-757F-4318-8B3B-2151D0BF516A}" srcOrd="0" destOrd="0" presId="urn:microsoft.com/office/officeart/2005/8/layout/radial5"/>
    <dgm:cxn modelId="{BBF52161-D7BC-40F1-9383-19648098D38B}" type="presParOf" srcId="{E42C13B9-7149-476D-906E-AC2A15A7E308}" destId="{C1B088BB-7B11-426C-9095-864769065746}" srcOrd="12" destOrd="0" presId="urn:microsoft.com/office/officeart/2005/8/layout/radial5"/>
    <dgm:cxn modelId="{1D8AD42B-3D6B-4D04-91A5-D4D94BAA7649}" type="presParOf" srcId="{E42C13B9-7149-476D-906E-AC2A15A7E308}" destId="{B70F4D3D-DCB9-4233-81E4-CEB77483F8E1}" srcOrd="13" destOrd="0" presId="urn:microsoft.com/office/officeart/2005/8/layout/radial5"/>
    <dgm:cxn modelId="{D4601661-0B75-4C9B-9368-74790E5DBBE8}" type="presParOf" srcId="{B70F4D3D-DCB9-4233-81E4-CEB77483F8E1}" destId="{4457FE00-E259-47E1-82FE-B216E23848D9}" srcOrd="0" destOrd="0" presId="urn:microsoft.com/office/officeart/2005/8/layout/radial5"/>
    <dgm:cxn modelId="{743E3E59-43B7-4A54-9A4F-A8CC06D3123A}" type="presParOf" srcId="{E42C13B9-7149-476D-906E-AC2A15A7E308}" destId="{E1B88420-C523-4FE3-9E67-8AD03DF9A89D}" srcOrd="14" destOrd="0" presId="urn:microsoft.com/office/officeart/2005/8/layout/radial5"/>
    <dgm:cxn modelId="{2F2080B7-A94F-479C-B52B-25D4D65E4D87}" type="presParOf" srcId="{E42C13B9-7149-476D-906E-AC2A15A7E308}" destId="{8A578870-131B-4D3E-B505-960C7138A70B}" srcOrd="15" destOrd="0" presId="urn:microsoft.com/office/officeart/2005/8/layout/radial5"/>
    <dgm:cxn modelId="{28E9CAED-5526-4F90-84DB-9A3D054F335C}" type="presParOf" srcId="{8A578870-131B-4D3E-B505-960C7138A70B}" destId="{90FBAF09-7485-45BF-9754-F8B5D9B2997B}" srcOrd="0" destOrd="0" presId="urn:microsoft.com/office/officeart/2005/8/layout/radial5"/>
    <dgm:cxn modelId="{AA6C51D6-FA77-4D12-8F81-35EA284B08C8}" type="presParOf" srcId="{E42C13B9-7149-476D-906E-AC2A15A7E308}" destId="{06A12D74-D997-492F-B11F-17D60FAC8912}" srcOrd="16" destOrd="0" presId="urn:microsoft.com/office/officeart/2005/8/layout/radial5"/>
    <dgm:cxn modelId="{6F39BAFC-FB6E-49E3-A3B3-72A755BA6973}" type="presParOf" srcId="{E42C13B9-7149-476D-906E-AC2A15A7E308}" destId="{D6187F7E-EF45-46CE-8BE3-49205584BDA5}" srcOrd="17" destOrd="0" presId="urn:microsoft.com/office/officeart/2005/8/layout/radial5"/>
    <dgm:cxn modelId="{3D85D1A8-077A-470A-8AC3-AA65DC9090FF}" type="presParOf" srcId="{D6187F7E-EF45-46CE-8BE3-49205584BDA5}" destId="{DFF3EB87-D277-43CD-8A9A-8D9BE4D51825}" srcOrd="0" destOrd="0" presId="urn:microsoft.com/office/officeart/2005/8/layout/radial5"/>
    <dgm:cxn modelId="{455A7083-30DA-4FBF-BBDC-F20427225D38}" type="presParOf" srcId="{E42C13B9-7149-476D-906E-AC2A15A7E308}" destId="{1C0DE930-08E6-40FB-A0C7-72F2801EA5F1}" srcOrd="18" destOrd="0" presId="urn:microsoft.com/office/officeart/2005/8/layout/radial5"/>
    <dgm:cxn modelId="{1A2CD6F4-E739-495F-AF96-6D37F754B27D}" type="presParOf" srcId="{E42C13B9-7149-476D-906E-AC2A15A7E308}" destId="{C6F512B5-CDDF-48DA-96DB-05B6E0F11B7D}" srcOrd="19" destOrd="0" presId="urn:microsoft.com/office/officeart/2005/8/layout/radial5"/>
    <dgm:cxn modelId="{F1FB1061-8DB3-4252-AE3F-A77425D0703C}" type="presParOf" srcId="{C6F512B5-CDDF-48DA-96DB-05B6E0F11B7D}" destId="{4CCE9C16-D44E-4419-A2BF-87E8417746AF}" srcOrd="0" destOrd="0" presId="urn:microsoft.com/office/officeart/2005/8/layout/radial5"/>
    <dgm:cxn modelId="{DC258910-D6FE-4ECC-AFCD-6ABA91C23FA9}" type="presParOf" srcId="{E42C13B9-7149-476D-906E-AC2A15A7E308}" destId="{65BDBA8F-46FC-4CED-9CAE-34584F8D66A6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6F577-7775-4215-955D-DFA52F92D58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0A6D6A0A-5ABE-4178-B5EC-A8CA8B34E2D3}">
      <dgm:prSet phldrT="[文本]"/>
      <dgm:spPr/>
      <dgm:t>
        <a:bodyPr/>
        <a:lstStyle/>
        <a:p>
          <a:r>
            <a:rPr lang="en-US" altLang="en-US" dirty="0" smtClean="0"/>
            <a:t>Diseases</a:t>
          </a:r>
          <a:endParaRPr lang="zh-CN" altLang="en-US" dirty="0"/>
        </a:p>
      </dgm:t>
    </dgm:pt>
    <dgm:pt modelId="{CF9791CB-B40B-4F6E-A511-9CCFE1D79CC0}" type="parTrans" cxnId="{C31C278F-A283-4E9E-B595-15080E5BB2FA}">
      <dgm:prSet/>
      <dgm:spPr/>
      <dgm:t>
        <a:bodyPr/>
        <a:lstStyle/>
        <a:p>
          <a:endParaRPr lang="zh-CN" altLang="en-US"/>
        </a:p>
      </dgm:t>
    </dgm:pt>
    <dgm:pt modelId="{0FFAFFD0-6222-48AA-9C28-0E21B5074D4D}" type="sibTrans" cxnId="{C31C278F-A283-4E9E-B595-15080E5BB2FA}">
      <dgm:prSet/>
      <dgm:spPr/>
      <dgm:t>
        <a:bodyPr/>
        <a:lstStyle/>
        <a:p>
          <a:endParaRPr lang="zh-CN" altLang="en-US"/>
        </a:p>
      </dgm:t>
    </dgm:pt>
    <dgm:pt modelId="{F58E775C-1F20-4163-AD98-9A0494975530}">
      <dgm:prSet phldrT="[文本]" custT="1"/>
      <dgm:spPr/>
      <dgm:t>
        <a:bodyPr/>
        <a:lstStyle/>
        <a:p>
          <a:r>
            <a:rPr lang="en-US" altLang="en-US" sz="1100" dirty="0" smtClean="0"/>
            <a:t>Cancer</a:t>
          </a:r>
          <a:endParaRPr lang="zh-CN" altLang="en-US" sz="1100" dirty="0"/>
        </a:p>
      </dgm:t>
    </dgm:pt>
    <dgm:pt modelId="{41E6F354-1D71-46E1-A6D0-D096EF43497F}" type="parTrans" cxnId="{02A449A8-8BB0-4AE2-BCC0-925DD48A5898}">
      <dgm:prSet/>
      <dgm:spPr/>
      <dgm:t>
        <a:bodyPr/>
        <a:lstStyle/>
        <a:p>
          <a:endParaRPr lang="zh-CN" altLang="en-US"/>
        </a:p>
      </dgm:t>
    </dgm:pt>
    <dgm:pt modelId="{D2C75C24-61A2-4880-8910-D192AA3B9122}" type="sibTrans" cxnId="{02A449A8-8BB0-4AE2-BCC0-925DD48A5898}">
      <dgm:prSet/>
      <dgm:spPr/>
      <dgm:t>
        <a:bodyPr/>
        <a:lstStyle/>
        <a:p>
          <a:endParaRPr lang="zh-CN" altLang="en-US"/>
        </a:p>
      </dgm:t>
    </dgm:pt>
    <dgm:pt modelId="{633FD21A-5728-416B-977A-EA025FEEF6BB}">
      <dgm:prSet phldrT="[文本]" custT="1"/>
      <dgm:spPr/>
      <dgm:t>
        <a:bodyPr/>
        <a:lstStyle/>
        <a:p>
          <a:r>
            <a:rPr lang="en-US" altLang="en-US" sz="1100" dirty="0" smtClean="0"/>
            <a:t>Coronary heart diseases</a:t>
          </a:r>
          <a:endParaRPr lang="zh-CN" altLang="en-US" sz="1100" dirty="0"/>
        </a:p>
      </dgm:t>
    </dgm:pt>
    <dgm:pt modelId="{8CCDBC08-E05C-4879-9542-CA7A2ACCD125}" type="parTrans" cxnId="{BED4F967-8F10-4BAC-85A4-EDD895AD9EAC}">
      <dgm:prSet/>
      <dgm:spPr/>
      <dgm:t>
        <a:bodyPr/>
        <a:lstStyle/>
        <a:p>
          <a:endParaRPr lang="zh-CN" altLang="en-US"/>
        </a:p>
      </dgm:t>
    </dgm:pt>
    <dgm:pt modelId="{E637103A-6149-4E98-BBC7-1D808890EAD0}" type="sibTrans" cxnId="{BED4F967-8F10-4BAC-85A4-EDD895AD9EAC}">
      <dgm:prSet/>
      <dgm:spPr/>
      <dgm:t>
        <a:bodyPr/>
        <a:lstStyle/>
        <a:p>
          <a:endParaRPr lang="zh-CN" altLang="en-US"/>
        </a:p>
      </dgm:t>
    </dgm:pt>
    <dgm:pt modelId="{CD8819BC-C123-4ABC-855C-0FE54ED3EC34}">
      <dgm:prSet phldrT="[文本]" custT="1"/>
      <dgm:spPr/>
      <dgm:t>
        <a:bodyPr/>
        <a:lstStyle/>
        <a:p>
          <a:r>
            <a:rPr lang="en-US" altLang="zh-CN" sz="1100" dirty="0" smtClean="0"/>
            <a:t>I</a:t>
          </a:r>
          <a:r>
            <a:rPr lang="en-US" altLang="en-US" sz="1100" dirty="0" smtClean="0"/>
            <a:t>nflammatory disorders</a:t>
          </a:r>
          <a:endParaRPr lang="zh-CN" altLang="en-US" sz="1100" dirty="0"/>
        </a:p>
      </dgm:t>
    </dgm:pt>
    <dgm:pt modelId="{10ACFB5E-4BCF-47E2-A9DE-F299D9E4C21A}" type="parTrans" cxnId="{EE6CF4BB-883B-4935-A57B-9DEAEE205057}">
      <dgm:prSet/>
      <dgm:spPr/>
      <dgm:t>
        <a:bodyPr/>
        <a:lstStyle/>
        <a:p>
          <a:endParaRPr lang="zh-CN" altLang="en-US"/>
        </a:p>
      </dgm:t>
    </dgm:pt>
    <dgm:pt modelId="{E8A8000C-D820-4B2E-BEC7-55EDDF78A5B7}" type="sibTrans" cxnId="{EE6CF4BB-883B-4935-A57B-9DEAEE205057}">
      <dgm:prSet/>
      <dgm:spPr/>
      <dgm:t>
        <a:bodyPr/>
        <a:lstStyle/>
        <a:p>
          <a:endParaRPr lang="zh-CN" altLang="en-US"/>
        </a:p>
      </dgm:t>
    </dgm:pt>
    <dgm:pt modelId="{1381F48A-7A64-49D2-8EA2-0EA286A88C2C}">
      <dgm:prSet phldrT="[文本]" custT="1"/>
      <dgm:spPr/>
      <dgm:t>
        <a:bodyPr/>
        <a:lstStyle/>
        <a:p>
          <a:r>
            <a:rPr lang="en-US" altLang="en-US" sz="1100" dirty="0" smtClean="0"/>
            <a:t>Neurological degeneration</a:t>
          </a:r>
          <a:endParaRPr lang="zh-CN" altLang="en-US" sz="1100" dirty="0"/>
        </a:p>
      </dgm:t>
    </dgm:pt>
    <dgm:pt modelId="{8CD811E9-58A9-4B97-A397-FC669DD39DA1}" type="parTrans" cxnId="{97B46554-4DB0-4918-8EA2-5BB0AAD570B7}">
      <dgm:prSet/>
      <dgm:spPr/>
      <dgm:t>
        <a:bodyPr/>
        <a:lstStyle/>
        <a:p>
          <a:endParaRPr lang="zh-CN" altLang="en-US"/>
        </a:p>
      </dgm:t>
    </dgm:pt>
    <dgm:pt modelId="{2AD78D8E-224C-483F-A139-8300919F8405}" type="sibTrans" cxnId="{97B46554-4DB0-4918-8EA2-5BB0AAD570B7}">
      <dgm:prSet/>
      <dgm:spPr/>
      <dgm:t>
        <a:bodyPr/>
        <a:lstStyle/>
        <a:p>
          <a:endParaRPr lang="zh-CN" altLang="en-US"/>
        </a:p>
      </dgm:t>
    </dgm:pt>
    <dgm:pt modelId="{99321BF0-09D7-4194-81E0-D76D1FDD2893}">
      <dgm:prSet/>
      <dgm:spPr/>
      <dgm:t>
        <a:bodyPr/>
        <a:lstStyle/>
        <a:p>
          <a:endParaRPr lang="zh-CN" altLang="en-US" dirty="0"/>
        </a:p>
      </dgm:t>
    </dgm:pt>
    <dgm:pt modelId="{7B9EB543-8547-4C2F-B0C3-7EDD7E66E369}" type="parTrans" cxnId="{A9A348A9-777C-421C-81BB-90205BB07EB5}">
      <dgm:prSet/>
      <dgm:spPr/>
      <dgm:t>
        <a:bodyPr/>
        <a:lstStyle/>
        <a:p>
          <a:endParaRPr lang="zh-CN" altLang="en-US"/>
        </a:p>
      </dgm:t>
    </dgm:pt>
    <dgm:pt modelId="{D59D79D2-D875-47DC-8E08-97CD99F8FE12}" type="sibTrans" cxnId="{A9A348A9-777C-421C-81BB-90205BB07EB5}">
      <dgm:prSet/>
      <dgm:spPr/>
      <dgm:t>
        <a:bodyPr/>
        <a:lstStyle/>
        <a:p>
          <a:endParaRPr lang="zh-CN" altLang="en-US"/>
        </a:p>
      </dgm:t>
    </dgm:pt>
    <dgm:pt modelId="{6F917AF3-5BE7-4F66-8F5A-E452FEB5545F}">
      <dgm:prSet custT="1"/>
      <dgm:spPr/>
      <dgm:t>
        <a:bodyPr/>
        <a:lstStyle/>
        <a:p>
          <a:r>
            <a:rPr lang="en-US" altLang="en-US" sz="1100" dirty="0" smtClean="0"/>
            <a:t>Aging</a:t>
          </a:r>
          <a:endParaRPr lang="zh-CN" altLang="en-US" sz="1100" dirty="0"/>
        </a:p>
      </dgm:t>
    </dgm:pt>
    <dgm:pt modelId="{28E7E65C-0CC7-4CA9-A15F-1F7471FF6ECC}" type="parTrans" cxnId="{BFA0126A-6187-4D8E-8F1D-B24D9D947F5C}">
      <dgm:prSet/>
      <dgm:spPr/>
      <dgm:t>
        <a:bodyPr/>
        <a:lstStyle/>
        <a:p>
          <a:endParaRPr lang="zh-CN" altLang="en-US"/>
        </a:p>
      </dgm:t>
    </dgm:pt>
    <dgm:pt modelId="{94EF51E8-58E9-47B9-8932-9E735BE4E215}" type="sibTrans" cxnId="{BFA0126A-6187-4D8E-8F1D-B24D9D947F5C}">
      <dgm:prSet/>
      <dgm:spPr/>
      <dgm:t>
        <a:bodyPr/>
        <a:lstStyle/>
        <a:p>
          <a:endParaRPr lang="zh-CN" altLang="en-US"/>
        </a:p>
      </dgm:t>
    </dgm:pt>
    <dgm:pt modelId="{0B5DF8EB-F27A-49BD-AD94-9CF4E073E98C}" type="pres">
      <dgm:prSet presAssocID="{2CA6F577-7775-4215-955D-DFA52F92D5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A9B39A-841A-45C3-ABA4-41E8A8F3D051}" type="pres">
      <dgm:prSet presAssocID="{2CA6F577-7775-4215-955D-DFA52F92D586}" presName="radial" presStyleCnt="0">
        <dgm:presLayoutVars>
          <dgm:animLvl val="ctr"/>
        </dgm:presLayoutVars>
      </dgm:prSet>
      <dgm:spPr/>
    </dgm:pt>
    <dgm:pt modelId="{FEA24F43-C2AB-4B44-86A2-8123DE215E6D}" type="pres">
      <dgm:prSet presAssocID="{0A6D6A0A-5ABE-4178-B5EC-A8CA8B34E2D3}" presName="centerShape" presStyleLbl="vennNode1" presStyleIdx="0" presStyleCnt="6" custScaleX="78520" custScaleY="70475" custLinFactNeighborX="10173" custLinFactNeighborY="-15282"/>
      <dgm:spPr/>
      <dgm:t>
        <a:bodyPr/>
        <a:lstStyle/>
        <a:p>
          <a:endParaRPr lang="zh-CN" altLang="en-US"/>
        </a:p>
      </dgm:t>
    </dgm:pt>
    <dgm:pt modelId="{BC58834F-EF20-48EC-9FE2-57558A59D525}" type="pres">
      <dgm:prSet presAssocID="{F58E775C-1F20-4163-AD98-9A0494975530}" presName="node" presStyleLbl="vennNode1" presStyleIdx="1" presStyleCnt="6" custScaleX="113131" custScaleY="102731" custRadScaleRad="96788" custRadScaleInc="918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F772B6-7ECA-46BD-BA59-3018C64125FE}" type="pres">
      <dgm:prSet presAssocID="{633FD21A-5728-416B-977A-EA025FEEF6BB}" presName="node" presStyleLbl="vennNode1" presStyleIdx="2" presStyleCnt="6" custScaleX="131611" custRadScaleRad="108350" custRadScaleInc="-1295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BE6CC-E092-4FA3-9CF1-EF92BC87E16A}" type="pres">
      <dgm:prSet presAssocID="{CD8819BC-C123-4ABC-855C-0FE54ED3EC34}" presName="node" presStyleLbl="vennNode1" presStyleIdx="3" presStyleCnt="6" custScaleX="128362" custScaleY="106316" custRadScaleRad="79245" custRadScaleInc="-315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A93CD5-8481-40A9-8C7D-A3924AA7782F}" type="pres">
      <dgm:prSet presAssocID="{1381F48A-7A64-49D2-8EA2-0EA286A88C2C}" presName="node" presStyleLbl="vennNode1" presStyleIdx="4" presStyleCnt="6" custScaleX="128835" custScaleY="106587" custRadScaleRad="53665" custRadScaleInc="52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6C97DC-EAFE-4DF0-806D-708AF88B0262}" type="pres">
      <dgm:prSet presAssocID="{6F917AF3-5BE7-4F66-8F5A-E452FEB5545F}" presName="node" presStyleLbl="vennNode1" presStyleIdx="5" presStyleCnt="6" custScaleX="125309" custScaleY="93464" custRadScaleRad="122585" custRadScaleInc="1370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B29B4B-1508-4C63-A9E5-319615AE620A}" type="presOf" srcId="{CD8819BC-C123-4ABC-855C-0FE54ED3EC34}" destId="{DB5BE6CC-E092-4FA3-9CF1-EF92BC87E16A}" srcOrd="0" destOrd="0" presId="urn:microsoft.com/office/officeart/2005/8/layout/radial3"/>
    <dgm:cxn modelId="{BFA0126A-6187-4D8E-8F1D-B24D9D947F5C}" srcId="{0A6D6A0A-5ABE-4178-B5EC-A8CA8B34E2D3}" destId="{6F917AF3-5BE7-4F66-8F5A-E452FEB5545F}" srcOrd="4" destOrd="0" parTransId="{28E7E65C-0CC7-4CA9-A15F-1F7471FF6ECC}" sibTransId="{94EF51E8-58E9-47B9-8932-9E735BE4E215}"/>
    <dgm:cxn modelId="{0DC0042E-0115-4A29-90B8-849FF880A424}" type="presOf" srcId="{1381F48A-7A64-49D2-8EA2-0EA286A88C2C}" destId="{1BA93CD5-8481-40A9-8C7D-A3924AA7782F}" srcOrd="0" destOrd="0" presId="urn:microsoft.com/office/officeart/2005/8/layout/radial3"/>
    <dgm:cxn modelId="{BED4F967-8F10-4BAC-85A4-EDD895AD9EAC}" srcId="{0A6D6A0A-5ABE-4178-B5EC-A8CA8B34E2D3}" destId="{633FD21A-5728-416B-977A-EA025FEEF6BB}" srcOrd="1" destOrd="0" parTransId="{8CCDBC08-E05C-4879-9542-CA7A2ACCD125}" sibTransId="{E637103A-6149-4E98-BBC7-1D808890EAD0}"/>
    <dgm:cxn modelId="{A9A348A9-777C-421C-81BB-90205BB07EB5}" srcId="{2CA6F577-7775-4215-955D-DFA52F92D586}" destId="{99321BF0-09D7-4194-81E0-D76D1FDD2893}" srcOrd="1" destOrd="0" parTransId="{7B9EB543-8547-4C2F-B0C3-7EDD7E66E369}" sibTransId="{D59D79D2-D875-47DC-8E08-97CD99F8FE12}"/>
    <dgm:cxn modelId="{C3B5C283-EDAC-4770-9F39-E645491FEDCB}" type="presOf" srcId="{F58E775C-1F20-4163-AD98-9A0494975530}" destId="{BC58834F-EF20-48EC-9FE2-57558A59D525}" srcOrd="0" destOrd="0" presId="urn:microsoft.com/office/officeart/2005/8/layout/radial3"/>
    <dgm:cxn modelId="{EE6CF4BB-883B-4935-A57B-9DEAEE205057}" srcId="{0A6D6A0A-5ABE-4178-B5EC-A8CA8B34E2D3}" destId="{CD8819BC-C123-4ABC-855C-0FE54ED3EC34}" srcOrd="2" destOrd="0" parTransId="{10ACFB5E-4BCF-47E2-A9DE-F299D9E4C21A}" sibTransId="{E8A8000C-D820-4B2E-BEC7-55EDDF78A5B7}"/>
    <dgm:cxn modelId="{993EF9A4-50CC-4AFA-8767-1171E7A48DAB}" type="presOf" srcId="{633FD21A-5728-416B-977A-EA025FEEF6BB}" destId="{B3F772B6-7ECA-46BD-BA59-3018C64125FE}" srcOrd="0" destOrd="0" presId="urn:microsoft.com/office/officeart/2005/8/layout/radial3"/>
    <dgm:cxn modelId="{97B46554-4DB0-4918-8EA2-5BB0AAD570B7}" srcId="{0A6D6A0A-5ABE-4178-B5EC-A8CA8B34E2D3}" destId="{1381F48A-7A64-49D2-8EA2-0EA286A88C2C}" srcOrd="3" destOrd="0" parTransId="{8CD811E9-58A9-4B97-A397-FC669DD39DA1}" sibTransId="{2AD78D8E-224C-483F-A139-8300919F8405}"/>
    <dgm:cxn modelId="{17DE4734-21AA-4AC3-A7D7-FE614F18C734}" type="presOf" srcId="{6F917AF3-5BE7-4F66-8F5A-E452FEB5545F}" destId="{B06C97DC-EAFE-4DF0-806D-708AF88B0262}" srcOrd="0" destOrd="0" presId="urn:microsoft.com/office/officeart/2005/8/layout/radial3"/>
    <dgm:cxn modelId="{C31C278F-A283-4E9E-B595-15080E5BB2FA}" srcId="{2CA6F577-7775-4215-955D-DFA52F92D586}" destId="{0A6D6A0A-5ABE-4178-B5EC-A8CA8B34E2D3}" srcOrd="0" destOrd="0" parTransId="{CF9791CB-B40B-4F6E-A511-9CCFE1D79CC0}" sibTransId="{0FFAFFD0-6222-48AA-9C28-0E21B5074D4D}"/>
    <dgm:cxn modelId="{2672A3D9-E116-402E-B38C-26B962956618}" type="presOf" srcId="{2CA6F577-7775-4215-955D-DFA52F92D586}" destId="{0B5DF8EB-F27A-49BD-AD94-9CF4E073E98C}" srcOrd="0" destOrd="0" presId="urn:microsoft.com/office/officeart/2005/8/layout/radial3"/>
    <dgm:cxn modelId="{8A8D0D48-D6FB-4434-87C2-2AAE366D77F5}" type="presOf" srcId="{0A6D6A0A-5ABE-4178-B5EC-A8CA8B34E2D3}" destId="{FEA24F43-C2AB-4B44-86A2-8123DE215E6D}" srcOrd="0" destOrd="0" presId="urn:microsoft.com/office/officeart/2005/8/layout/radial3"/>
    <dgm:cxn modelId="{02A449A8-8BB0-4AE2-BCC0-925DD48A5898}" srcId="{0A6D6A0A-5ABE-4178-B5EC-A8CA8B34E2D3}" destId="{F58E775C-1F20-4163-AD98-9A0494975530}" srcOrd="0" destOrd="0" parTransId="{41E6F354-1D71-46E1-A6D0-D096EF43497F}" sibTransId="{D2C75C24-61A2-4880-8910-D192AA3B9122}"/>
    <dgm:cxn modelId="{9F4C2F3F-F50F-407B-9DA4-019796647374}" type="presParOf" srcId="{0B5DF8EB-F27A-49BD-AD94-9CF4E073E98C}" destId="{6CA9B39A-841A-45C3-ABA4-41E8A8F3D051}" srcOrd="0" destOrd="0" presId="urn:microsoft.com/office/officeart/2005/8/layout/radial3"/>
    <dgm:cxn modelId="{81714A40-4FCA-4BF5-A7DE-1862F3D0CDBF}" type="presParOf" srcId="{6CA9B39A-841A-45C3-ABA4-41E8A8F3D051}" destId="{FEA24F43-C2AB-4B44-86A2-8123DE215E6D}" srcOrd="0" destOrd="0" presId="urn:microsoft.com/office/officeart/2005/8/layout/radial3"/>
    <dgm:cxn modelId="{404168E3-D917-4639-AC4E-F93497B5594E}" type="presParOf" srcId="{6CA9B39A-841A-45C3-ABA4-41E8A8F3D051}" destId="{BC58834F-EF20-48EC-9FE2-57558A59D525}" srcOrd="1" destOrd="0" presId="urn:microsoft.com/office/officeart/2005/8/layout/radial3"/>
    <dgm:cxn modelId="{29C78E9E-1859-4D1E-AD15-B3263682B2AF}" type="presParOf" srcId="{6CA9B39A-841A-45C3-ABA4-41E8A8F3D051}" destId="{B3F772B6-7ECA-46BD-BA59-3018C64125FE}" srcOrd="2" destOrd="0" presId="urn:microsoft.com/office/officeart/2005/8/layout/radial3"/>
    <dgm:cxn modelId="{4258A255-79CC-4343-9681-7FB5871E6F8F}" type="presParOf" srcId="{6CA9B39A-841A-45C3-ABA4-41E8A8F3D051}" destId="{DB5BE6CC-E092-4FA3-9CF1-EF92BC87E16A}" srcOrd="3" destOrd="0" presId="urn:microsoft.com/office/officeart/2005/8/layout/radial3"/>
    <dgm:cxn modelId="{B7FE84FD-119B-42E3-8A1C-5B90B8E35DD1}" type="presParOf" srcId="{6CA9B39A-841A-45C3-ABA4-41E8A8F3D051}" destId="{1BA93CD5-8481-40A9-8C7D-A3924AA7782F}" srcOrd="4" destOrd="0" presId="urn:microsoft.com/office/officeart/2005/8/layout/radial3"/>
    <dgm:cxn modelId="{337C4B10-CF18-4DDF-999C-04B717E875A4}" type="presParOf" srcId="{6CA9B39A-841A-45C3-ABA4-41E8A8F3D051}" destId="{B06C97DC-EAFE-4DF0-806D-708AF88B026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45FD-F57F-4032-9E5B-1CF3F4630736}">
      <dsp:nvSpPr>
        <dsp:cNvPr id="0" name=""/>
        <dsp:cNvSpPr/>
      </dsp:nvSpPr>
      <dsp:spPr>
        <a:xfrm>
          <a:off x="2133592" y="1813031"/>
          <a:ext cx="1796194" cy="1860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err="1" smtClean="0"/>
            <a:t>Polyphenols</a:t>
          </a:r>
          <a:endParaRPr lang="zh-CN" altLang="en-US" sz="1800" kern="1200" dirty="0" smtClean="0"/>
        </a:p>
      </dsp:txBody>
      <dsp:txXfrm>
        <a:off x="2396639" y="2085471"/>
        <a:ext cx="1270100" cy="1315456"/>
      </dsp:txXfrm>
    </dsp:sp>
    <dsp:sp modelId="{9C1FB8EF-0FCE-4C51-94B7-1378D685BDCD}">
      <dsp:nvSpPr>
        <dsp:cNvPr id="0" name=""/>
        <dsp:cNvSpPr/>
      </dsp:nvSpPr>
      <dsp:spPr>
        <a:xfrm rot="16363033">
          <a:off x="2894178" y="1228717"/>
          <a:ext cx="397714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951007" y="1377067"/>
        <a:ext cx="278400" cy="266278"/>
      </dsp:txXfrm>
    </dsp:sp>
    <dsp:sp modelId="{2819E308-5CE7-4753-B8F5-6AB7954636BE}">
      <dsp:nvSpPr>
        <dsp:cNvPr id="0" name=""/>
        <dsp:cNvSpPr/>
      </dsp:nvSpPr>
      <dsp:spPr>
        <a:xfrm>
          <a:off x="2613992" y="20949"/>
          <a:ext cx="1044230" cy="1044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Simple phenols</a:t>
          </a:r>
          <a:endParaRPr lang="zh-CN" altLang="en-US" sz="1200" kern="1200" dirty="0"/>
        </a:p>
      </dsp:txBody>
      <dsp:txXfrm>
        <a:off x="2766916" y="173873"/>
        <a:ext cx="738382" cy="738382"/>
      </dsp:txXfrm>
    </dsp:sp>
    <dsp:sp modelId="{F5E6973C-DC48-4B31-AD01-40E40E013B08}">
      <dsp:nvSpPr>
        <dsp:cNvPr id="0" name=""/>
        <dsp:cNvSpPr/>
      </dsp:nvSpPr>
      <dsp:spPr>
        <a:xfrm rot="18488354">
          <a:off x="3626764" y="1485540"/>
          <a:ext cx="436421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8567"/>
            <a:satOff val="5653"/>
            <a:lumOff val="-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651799" y="1625787"/>
        <a:ext cx="305495" cy="266278"/>
      </dsp:txXfrm>
    </dsp:sp>
    <dsp:sp modelId="{C160E269-E9DB-4B47-812D-766E9FDEEF1E}">
      <dsp:nvSpPr>
        <dsp:cNvPr id="0" name=""/>
        <dsp:cNvSpPr/>
      </dsp:nvSpPr>
      <dsp:spPr>
        <a:xfrm>
          <a:off x="3907199" y="441138"/>
          <a:ext cx="1044230" cy="1044230"/>
        </a:xfrm>
        <a:prstGeom prst="ellipse">
          <a:avLst/>
        </a:prstGeom>
        <a:solidFill>
          <a:schemeClr val="accent5">
            <a:hueOff val="-778567"/>
            <a:satOff val="5653"/>
            <a:lumOff val="-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Phenolic</a:t>
          </a:r>
          <a:r>
            <a:rPr lang="en-US" altLang="en-US" sz="1200" kern="1200" dirty="0" smtClean="0"/>
            <a:t> acids</a:t>
          </a:r>
          <a:endParaRPr lang="zh-CN" altLang="en-US" sz="1200" kern="1200" dirty="0" smtClean="0"/>
        </a:p>
      </dsp:txBody>
      <dsp:txXfrm>
        <a:off x="4060123" y="594062"/>
        <a:ext cx="738382" cy="738382"/>
      </dsp:txXfrm>
    </dsp:sp>
    <dsp:sp modelId="{2E7B7B6C-C75C-41D4-8BB2-ED36E7E03825}">
      <dsp:nvSpPr>
        <dsp:cNvPr id="0" name=""/>
        <dsp:cNvSpPr/>
      </dsp:nvSpPr>
      <dsp:spPr>
        <a:xfrm rot="20568237">
          <a:off x="4066076" y="2129276"/>
          <a:ext cx="464696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57135"/>
            <a:satOff val="11306"/>
            <a:lumOff val="-1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069052" y="2237717"/>
        <a:ext cx="331557" cy="266278"/>
      </dsp:txXfrm>
    </dsp:sp>
    <dsp:sp modelId="{F93ABB90-78D7-4596-9A20-E6B506FA4DFF}">
      <dsp:nvSpPr>
        <dsp:cNvPr id="0" name=""/>
        <dsp:cNvSpPr/>
      </dsp:nvSpPr>
      <dsp:spPr>
        <a:xfrm>
          <a:off x="4706445" y="1541205"/>
          <a:ext cx="1044230" cy="1044230"/>
        </a:xfrm>
        <a:prstGeom prst="ellipse">
          <a:avLst/>
        </a:prstGeom>
        <a:solidFill>
          <a:schemeClr val="accent5">
            <a:hueOff val="-1557135"/>
            <a:satOff val="11306"/>
            <a:lumOff val="-1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Hydroxycinnamic</a:t>
          </a:r>
          <a:r>
            <a:rPr lang="en-US" altLang="en-US" sz="1200" kern="1200" dirty="0" smtClean="0"/>
            <a:t> acids</a:t>
          </a:r>
          <a:endParaRPr lang="zh-CN" altLang="en-US" sz="1200" kern="1200" dirty="0"/>
        </a:p>
      </dsp:txBody>
      <dsp:txXfrm>
        <a:off x="4859369" y="1694129"/>
        <a:ext cx="738382" cy="738382"/>
      </dsp:txXfrm>
    </dsp:sp>
    <dsp:sp modelId="{7A7B2965-C502-4292-B7B3-0B5D40C07429}">
      <dsp:nvSpPr>
        <dsp:cNvPr id="0" name=""/>
        <dsp:cNvSpPr/>
      </dsp:nvSpPr>
      <dsp:spPr>
        <a:xfrm rot="1031763">
          <a:off x="4056353" y="2906295"/>
          <a:ext cx="438711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335703"/>
            <a:satOff val="16959"/>
            <a:lumOff val="-1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059295" y="2975600"/>
        <a:ext cx="307098" cy="266278"/>
      </dsp:txXfrm>
    </dsp:sp>
    <dsp:sp modelId="{BC665A5F-1E7D-4F5E-B96A-EEF1E2B7B133}">
      <dsp:nvSpPr>
        <dsp:cNvPr id="0" name=""/>
        <dsp:cNvSpPr/>
      </dsp:nvSpPr>
      <dsp:spPr>
        <a:xfrm>
          <a:off x="4654061" y="2883791"/>
          <a:ext cx="1148998" cy="1078575"/>
        </a:xfrm>
        <a:prstGeom prst="ellipse">
          <a:avLst/>
        </a:prstGeom>
        <a:solidFill>
          <a:schemeClr val="accent5">
            <a:hueOff val="-2335703"/>
            <a:satOff val="16959"/>
            <a:lumOff val="-1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Coumarins</a:t>
          </a:r>
          <a:endParaRPr lang="zh-CN" altLang="en-US" sz="1200" kern="1200" dirty="0"/>
        </a:p>
      </dsp:txBody>
      <dsp:txXfrm>
        <a:off x="4822328" y="3041745"/>
        <a:ext cx="812464" cy="762667"/>
      </dsp:txXfrm>
    </dsp:sp>
    <dsp:sp modelId="{6A28CF0A-2B4C-4021-A57C-1C2398C1DB81}">
      <dsp:nvSpPr>
        <dsp:cNvPr id="0" name=""/>
        <dsp:cNvSpPr/>
      </dsp:nvSpPr>
      <dsp:spPr>
        <a:xfrm rot="3111646">
          <a:off x="3626764" y="3557060"/>
          <a:ext cx="436421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14270"/>
            <a:satOff val="22612"/>
            <a:lumOff val="-2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651799" y="3594333"/>
        <a:ext cx="305495" cy="266278"/>
      </dsp:txXfrm>
    </dsp:sp>
    <dsp:sp modelId="{9944B63D-68FA-4025-B1D0-C17743BF2C39}">
      <dsp:nvSpPr>
        <dsp:cNvPr id="0" name=""/>
        <dsp:cNvSpPr/>
      </dsp:nvSpPr>
      <dsp:spPr>
        <a:xfrm>
          <a:off x="3907199" y="4001031"/>
          <a:ext cx="1044230" cy="1044230"/>
        </a:xfrm>
        <a:prstGeom prst="ellipse">
          <a:avLst/>
        </a:prstGeom>
        <a:solidFill>
          <a:schemeClr val="accent5">
            <a:hueOff val="-3114270"/>
            <a:satOff val="22612"/>
            <a:lumOff val="-22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Naphto</a:t>
          </a:r>
          <a:endParaRPr lang="en-US" alt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quinones</a:t>
          </a:r>
          <a:endParaRPr lang="zh-CN" altLang="en-US" sz="1200" kern="1200" dirty="0"/>
        </a:p>
      </dsp:txBody>
      <dsp:txXfrm>
        <a:off x="4060123" y="4153955"/>
        <a:ext cx="738382" cy="738382"/>
      </dsp:txXfrm>
    </dsp:sp>
    <dsp:sp modelId="{0DCEB448-397B-415E-9175-BFA070218F69}">
      <dsp:nvSpPr>
        <dsp:cNvPr id="0" name=""/>
        <dsp:cNvSpPr/>
      </dsp:nvSpPr>
      <dsp:spPr>
        <a:xfrm rot="5236967">
          <a:off x="2894178" y="3813884"/>
          <a:ext cx="397714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892838"/>
            <a:satOff val="28266"/>
            <a:lumOff val="-28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951007" y="3843054"/>
        <a:ext cx="278400" cy="266278"/>
      </dsp:txXfrm>
    </dsp:sp>
    <dsp:sp modelId="{C1B088BB-7B11-426C-9095-864769065746}">
      <dsp:nvSpPr>
        <dsp:cNvPr id="0" name=""/>
        <dsp:cNvSpPr/>
      </dsp:nvSpPr>
      <dsp:spPr>
        <a:xfrm>
          <a:off x="2613992" y="4421219"/>
          <a:ext cx="1044230" cy="1044230"/>
        </a:xfrm>
        <a:prstGeom prst="ellipse">
          <a:avLst/>
        </a:prstGeom>
        <a:solidFill>
          <a:schemeClr val="accent5">
            <a:hueOff val="-3892838"/>
            <a:satOff val="28266"/>
            <a:lumOff val="-28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Xanthones</a:t>
          </a:r>
          <a:endParaRPr lang="zh-CN" altLang="en-US" sz="1200" kern="1200" dirty="0"/>
        </a:p>
      </dsp:txBody>
      <dsp:txXfrm>
        <a:off x="2766916" y="4574143"/>
        <a:ext cx="738382" cy="738382"/>
      </dsp:txXfrm>
    </dsp:sp>
    <dsp:sp modelId="{B70F4D3D-DCB9-4233-81E4-CEB77483F8E1}">
      <dsp:nvSpPr>
        <dsp:cNvPr id="0" name=""/>
        <dsp:cNvSpPr/>
      </dsp:nvSpPr>
      <dsp:spPr>
        <a:xfrm rot="7424287">
          <a:off x="2147570" y="3567963"/>
          <a:ext cx="370152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71405"/>
            <a:satOff val="33919"/>
            <a:lumOff val="-3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2233930" y="3610551"/>
        <a:ext cx="259106" cy="266278"/>
      </dsp:txXfrm>
    </dsp:sp>
    <dsp:sp modelId="{E1B88420-C523-4FE3-9E67-8AD03DF9A89D}">
      <dsp:nvSpPr>
        <dsp:cNvPr id="0" name=""/>
        <dsp:cNvSpPr/>
      </dsp:nvSpPr>
      <dsp:spPr>
        <a:xfrm>
          <a:off x="1320785" y="4001031"/>
          <a:ext cx="1044230" cy="1044230"/>
        </a:xfrm>
        <a:prstGeom prst="ellipse">
          <a:avLst/>
        </a:prstGeom>
        <a:solidFill>
          <a:schemeClr val="accent5">
            <a:hueOff val="-4671405"/>
            <a:satOff val="33919"/>
            <a:lumOff val="-3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Stilbenes</a:t>
          </a:r>
          <a:r>
            <a:rPr lang="en-US" altLang="en-US" sz="1200" kern="1200" dirty="0" smtClean="0"/>
            <a:t>,</a:t>
          </a:r>
          <a:endParaRPr lang="zh-CN" altLang="en-US" sz="1200" kern="1200" dirty="0"/>
        </a:p>
      </dsp:txBody>
      <dsp:txXfrm>
        <a:off x="1473709" y="4153955"/>
        <a:ext cx="738382" cy="738382"/>
      </dsp:txXfrm>
    </dsp:sp>
    <dsp:sp modelId="{8A578870-131B-4D3E-B505-960C7138A70B}">
      <dsp:nvSpPr>
        <dsp:cNvPr id="0" name=""/>
        <dsp:cNvSpPr/>
      </dsp:nvSpPr>
      <dsp:spPr>
        <a:xfrm rot="9667203">
          <a:off x="1688318" y="2919300"/>
          <a:ext cx="359159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49973"/>
            <a:satOff val="39572"/>
            <a:lumOff val="-393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1793168" y="2990627"/>
        <a:ext cx="251411" cy="266278"/>
      </dsp:txXfrm>
    </dsp:sp>
    <dsp:sp modelId="{06A12D74-D997-492F-B11F-17D60FAC8912}">
      <dsp:nvSpPr>
        <dsp:cNvPr id="0" name=""/>
        <dsp:cNvSpPr/>
      </dsp:nvSpPr>
      <dsp:spPr>
        <a:xfrm>
          <a:off x="521540" y="2900963"/>
          <a:ext cx="1044230" cy="1044230"/>
        </a:xfrm>
        <a:prstGeom prst="ellipse">
          <a:avLst/>
        </a:prstGeom>
        <a:solidFill>
          <a:schemeClr val="accent5">
            <a:hueOff val="-5449973"/>
            <a:satOff val="39572"/>
            <a:lumOff val="-39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Anthraquinones</a:t>
          </a:r>
          <a:endParaRPr lang="zh-CN" altLang="en-US" sz="1200" kern="1200" dirty="0"/>
        </a:p>
      </dsp:txBody>
      <dsp:txXfrm>
        <a:off x="674464" y="3053887"/>
        <a:ext cx="738382" cy="738382"/>
      </dsp:txXfrm>
    </dsp:sp>
    <dsp:sp modelId="{D6187F7E-EF45-46CE-8BE3-49205584BDA5}">
      <dsp:nvSpPr>
        <dsp:cNvPr id="0" name=""/>
        <dsp:cNvSpPr/>
      </dsp:nvSpPr>
      <dsp:spPr>
        <a:xfrm rot="11932797">
          <a:off x="1688318" y="2123301"/>
          <a:ext cx="359159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28540"/>
            <a:satOff val="45225"/>
            <a:lumOff val="-4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1793168" y="2229494"/>
        <a:ext cx="251411" cy="266278"/>
      </dsp:txXfrm>
    </dsp:sp>
    <dsp:sp modelId="{1C0DE930-08E6-40FB-A0C7-72F2801EA5F1}">
      <dsp:nvSpPr>
        <dsp:cNvPr id="0" name=""/>
        <dsp:cNvSpPr/>
      </dsp:nvSpPr>
      <dsp:spPr>
        <a:xfrm>
          <a:off x="521540" y="1541205"/>
          <a:ext cx="1044230" cy="1044230"/>
        </a:xfrm>
        <a:prstGeom prst="ellipse">
          <a:avLst/>
        </a:prstGeom>
        <a:solidFill>
          <a:schemeClr val="accent5">
            <a:hueOff val="-6228540"/>
            <a:satOff val="45225"/>
            <a:lumOff val="-44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Flavonoids</a:t>
          </a:r>
          <a:endParaRPr lang="zh-CN" altLang="en-US" sz="1200" kern="1200" dirty="0"/>
        </a:p>
      </dsp:txBody>
      <dsp:txXfrm>
        <a:off x="674464" y="1694129"/>
        <a:ext cx="738382" cy="738382"/>
      </dsp:txXfrm>
    </dsp:sp>
    <dsp:sp modelId="{C6F512B5-CDDF-48DA-96DB-05B6E0F11B7D}">
      <dsp:nvSpPr>
        <dsp:cNvPr id="0" name=""/>
        <dsp:cNvSpPr/>
      </dsp:nvSpPr>
      <dsp:spPr>
        <a:xfrm rot="14175713">
          <a:off x="2147570" y="1474638"/>
          <a:ext cx="370152" cy="443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07108"/>
            <a:satOff val="50878"/>
            <a:lumOff val="-5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2233930" y="1609570"/>
        <a:ext cx="259106" cy="266278"/>
      </dsp:txXfrm>
    </dsp:sp>
    <dsp:sp modelId="{65BDBA8F-46FC-4CED-9CAE-34584F8D66A6}">
      <dsp:nvSpPr>
        <dsp:cNvPr id="0" name=""/>
        <dsp:cNvSpPr/>
      </dsp:nvSpPr>
      <dsp:spPr>
        <a:xfrm>
          <a:off x="1320785" y="441138"/>
          <a:ext cx="1044230" cy="1044230"/>
        </a:xfrm>
        <a:prstGeom prst="ellipse">
          <a:avLst/>
        </a:prstGeom>
        <a:solidFill>
          <a:schemeClr val="accent5">
            <a:hueOff val="-7007108"/>
            <a:satOff val="50878"/>
            <a:lumOff val="-5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err="1" smtClean="0"/>
            <a:t>Lignins</a:t>
          </a:r>
          <a:endParaRPr lang="zh-CN" altLang="en-US" sz="1200" kern="1200" dirty="0"/>
        </a:p>
      </dsp:txBody>
      <dsp:txXfrm>
        <a:off x="1473709" y="594062"/>
        <a:ext cx="738382" cy="738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4F43-C2AB-4B44-86A2-8123DE215E6D}">
      <dsp:nvSpPr>
        <dsp:cNvPr id="0" name=""/>
        <dsp:cNvSpPr/>
      </dsp:nvSpPr>
      <dsp:spPr>
        <a:xfrm>
          <a:off x="1159328" y="761997"/>
          <a:ext cx="1514269" cy="13591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Diseases</a:t>
          </a:r>
          <a:endParaRPr lang="zh-CN" altLang="en-US" sz="2200" kern="1200" dirty="0"/>
        </a:p>
      </dsp:txBody>
      <dsp:txXfrm>
        <a:off x="1381088" y="961036"/>
        <a:ext cx="1070749" cy="961042"/>
      </dsp:txXfrm>
    </dsp:sp>
    <dsp:sp modelId="{BC58834F-EF20-48EC-9FE2-57558A59D525}">
      <dsp:nvSpPr>
        <dsp:cNvPr id="0" name=""/>
        <dsp:cNvSpPr/>
      </dsp:nvSpPr>
      <dsp:spPr>
        <a:xfrm>
          <a:off x="2226122" y="838194"/>
          <a:ext cx="1090874" cy="990591"/>
        </a:xfrm>
        <a:prstGeom prst="ellipse">
          <a:avLst/>
        </a:prstGeom>
        <a:solidFill>
          <a:schemeClr val="accent2">
            <a:alpha val="50000"/>
            <a:hueOff val="-2880000"/>
            <a:satOff val="-20000"/>
            <a:lumOff val="1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/>
            <a:t>Cancer</a:t>
          </a:r>
          <a:endParaRPr lang="zh-CN" altLang="en-US" sz="1100" kern="1200" dirty="0"/>
        </a:p>
      </dsp:txBody>
      <dsp:txXfrm>
        <a:off x="2385877" y="983263"/>
        <a:ext cx="771364" cy="700453"/>
      </dsp:txXfrm>
    </dsp:sp>
    <dsp:sp modelId="{B3F772B6-7ECA-46BD-BA59-3018C64125FE}">
      <dsp:nvSpPr>
        <dsp:cNvPr id="0" name=""/>
        <dsp:cNvSpPr/>
      </dsp:nvSpPr>
      <dsp:spPr>
        <a:xfrm>
          <a:off x="533394" y="76206"/>
          <a:ext cx="1269068" cy="964257"/>
        </a:xfrm>
        <a:prstGeom prst="ellipse">
          <a:avLst/>
        </a:prstGeom>
        <a:solidFill>
          <a:schemeClr val="accent2">
            <a:alpha val="50000"/>
            <a:hueOff val="-5760000"/>
            <a:satOff val="-40000"/>
            <a:lumOff val="2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/>
            <a:t>Coronary heart diseases</a:t>
          </a:r>
          <a:endParaRPr lang="zh-CN" altLang="en-US" sz="1100" kern="1200" dirty="0"/>
        </a:p>
      </dsp:txBody>
      <dsp:txXfrm>
        <a:off x="719245" y="217418"/>
        <a:ext cx="897366" cy="681833"/>
      </dsp:txXfrm>
    </dsp:sp>
    <dsp:sp modelId="{DB5BE6CC-E092-4FA3-9CF1-EF92BC87E16A}">
      <dsp:nvSpPr>
        <dsp:cNvPr id="0" name=""/>
        <dsp:cNvSpPr/>
      </dsp:nvSpPr>
      <dsp:spPr>
        <a:xfrm>
          <a:off x="1891902" y="1828804"/>
          <a:ext cx="1237740" cy="1025159"/>
        </a:xfrm>
        <a:prstGeom prst="ellipse">
          <a:avLst/>
        </a:prstGeom>
        <a:solidFill>
          <a:schemeClr val="accent2">
            <a:alpha val="50000"/>
            <a:hueOff val="-8640000"/>
            <a:satOff val="-60000"/>
            <a:lumOff val="4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I</a:t>
          </a:r>
          <a:r>
            <a:rPr lang="en-US" altLang="en-US" sz="1100" kern="1200" dirty="0" smtClean="0"/>
            <a:t>nflammatory disorders</a:t>
          </a:r>
          <a:endParaRPr lang="zh-CN" altLang="en-US" sz="1100" kern="1200" dirty="0"/>
        </a:p>
      </dsp:txBody>
      <dsp:txXfrm>
        <a:off x="2073165" y="1978935"/>
        <a:ext cx="875214" cy="724897"/>
      </dsp:txXfrm>
    </dsp:sp>
    <dsp:sp modelId="{1BA93CD5-8481-40A9-8C7D-A3924AA7782F}">
      <dsp:nvSpPr>
        <dsp:cNvPr id="0" name=""/>
        <dsp:cNvSpPr/>
      </dsp:nvSpPr>
      <dsp:spPr>
        <a:xfrm>
          <a:off x="609598" y="1828799"/>
          <a:ext cx="1242301" cy="1027773"/>
        </a:xfrm>
        <a:prstGeom prst="ellipse">
          <a:avLst/>
        </a:prstGeom>
        <a:solidFill>
          <a:schemeClr val="accent2">
            <a:alpha val="50000"/>
            <a:hueOff val="-11520000"/>
            <a:satOff val="-80000"/>
            <a:lumOff val="5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/>
            <a:t>Neurological degeneration</a:t>
          </a:r>
          <a:endParaRPr lang="zh-CN" altLang="en-US" sz="1100" kern="1200" dirty="0"/>
        </a:p>
      </dsp:txBody>
      <dsp:txXfrm>
        <a:off x="791529" y="1979313"/>
        <a:ext cx="878439" cy="726745"/>
      </dsp:txXfrm>
    </dsp:sp>
    <dsp:sp modelId="{B06C97DC-EAFE-4DF0-806D-708AF88B0262}">
      <dsp:nvSpPr>
        <dsp:cNvPr id="0" name=""/>
        <dsp:cNvSpPr/>
      </dsp:nvSpPr>
      <dsp:spPr>
        <a:xfrm>
          <a:off x="1747169" y="2"/>
          <a:ext cx="1208301" cy="901233"/>
        </a:xfrm>
        <a:prstGeom prst="ellipse">
          <a:avLst/>
        </a:prstGeom>
        <a:solidFill>
          <a:schemeClr val="accent2">
            <a:alpha val="50000"/>
            <a:hueOff val="-14400000"/>
            <a:satOff val="-100000"/>
            <a:lumOff val="7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kern="1200" dirty="0" smtClean="0"/>
            <a:t>Aging</a:t>
          </a:r>
          <a:endParaRPr lang="zh-CN" altLang="en-US" sz="1100" kern="1200" dirty="0"/>
        </a:p>
      </dsp:txBody>
      <dsp:txXfrm>
        <a:off x="1924121" y="131985"/>
        <a:ext cx="854397" cy="63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623A0A-B343-4B69-AE3C-0230811EA905}" type="datetimeFigureOut">
              <a:rPr lang="en-US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650708-329C-496E-9E1F-7DA14A85B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7C3D9EE-E219-4DF2-9EAA-6E1B9A94A4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6088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AD88A-9350-4FB1-9AE4-833D4EA51DF8}" type="slidenum">
              <a:rPr lang="en-US"/>
              <a:pPr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3063"/>
          </a:xfrm>
          <a:noFill/>
          <a:ln/>
        </p:spPr>
        <p:txBody>
          <a:bodyPr lIns="91434" tIns="45717" rIns="91434" bIns="45717"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The Agriculture Industry of the Future is focusing on using crops, trees, and agricultural wastes as feedstocks for making a wide range of chemicals and consumer products like plastics, paints and adhesives.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mtClean="0">
                <a:latin typeface="Arial" pitchFamily="34" charset="0"/>
              </a:rPr>
              <a:t>We have collaborated with the agriculture, chemical, forestry, and life sciences communities on a vision and technology roadmap for biobased products, and have begun implementing them together.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8"/>
          <p:cNvSpPr>
            <a:spLocks noChangeArrowheads="1"/>
          </p:cNvSpPr>
          <p:nvPr/>
        </p:nvSpPr>
        <p:spPr bwMode="hidden">
          <a:xfrm>
            <a:off x="-671513" y="-2057400"/>
            <a:ext cx="8686801" cy="8686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5"/>
          <p:cNvSpPr>
            <a:spLocks/>
          </p:cNvSpPr>
          <p:nvPr/>
        </p:nvSpPr>
        <p:spPr bwMode="ltGray">
          <a:xfrm>
            <a:off x="0" y="0"/>
            <a:ext cx="9007475" cy="2133600"/>
          </a:xfrm>
          <a:custGeom>
            <a:avLst/>
            <a:gdLst>
              <a:gd name="T0" fmla="*/ 2 w 5683"/>
              <a:gd name="T1" fmla="*/ 0 h 1145"/>
              <a:gd name="T2" fmla="*/ 0 w 5683"/>
              <a:gd name="T3" fmla="*/ 1145 h 1145"/>
              <a:gd name="T4" fmla="*/ 5683 w 5683"/>
              <a:gd name="T5" fmla="*/ 510 h 1145"/>
              <a:gd name="T6" fmla="*/ 5394 w 5683"/>
              <a:gd name="T7" fmla="*/ 3 h 1145"/>
              <a:gd name="T8" fmla="*/ 2 w 5683"/>
              <a:gd name="T9" fmla="*/ 0 h 1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3" h="1145">
                <a:moveTo>
                  <a:pt x="2" y="0"/>
                </a:moveTo>
                <a:lnTo>
                  <a:pt x="0" y="1145"/>
                </a:lnTo>
                <a:lnTo>
                  <a:pt x="5683" y="510"/>
                </a:lnTo>
                <a:lnTo>
                  <a:pt x="5394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6"/>
          <p:cNvSpPr>
            <a:spLocks/>
          </p:cNvSpPr>
          <p:nvPr/>
        </p:nvSpPr>
        <p:spPr bwMode="ltGray">
          <a:xfrm>
            <a:off x="3376613" y="4763"/>
            <a:ext cx="5630862" cy="1676400"/>
          </a:xfrm>
          <a:custGeom>
            <a:avLst/>
            <a:gdLst>
              <a:gd name="T0" fmla="*/ 0 w 3577"/>
              <a:gd name="T1" fmla="*/ 0 h 1134"/>
              <a:gd name="T2" fmla="*/ 0 w 3577"/>
              <a:gd name="T3" fmla="*/ 1134 h 1134"/>
              <a:gd name="T4" fmla="*/ 3577 w 3577"/>
              <a:gd name="T5" fmla="*/ 640 h 1134"/>
              <a:gd name="T6" fmla="*/ 3286 w 3577"/>
              <a:gd name="T7" fmla="*/ 1 h 1134"/>
              <a:gd name="T8" fmla="*/ 0 w 3577"/>
              <a:gd name="T9" fmla="*/ 0 h 1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77" h="1134">
                <a:moveTo>
                  <a:pt x="0" y="0"/>
                </a:moveTo>
                <a:lnTo>
                  <a:pt x="0" y="1134"/>
                </a:lnTo>
                <a:lnTo>
                  <a:pt x="3577" y="640"/>
                </a:lnTo>
                <a:lnTo>
                  <a:pt x="3286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CCFF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2" descr="new-wsuTLSig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3363"/>
            <a:ext cx="29146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230563"/>
            <a:ext cx="7924800" cy="585787"/>
          </a:xfr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92550"/>
            <a:ext cx="7924800" cy="498475"/>
          </a:xfr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224B5-97DF-4F22-8D5E-1149D294B47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CDB69-DDE8-4BB7-829E-8C51C05F883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49069-E420-4491-9725-D39114D49C2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4495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495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4343400"/>
            <a:ext cx="4495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43400"/>
            <a:ext cx="4495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2457C-C9D3-4FA7-AD11-497812EEA5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00BC0-740C-4ECF-9F5B-7E41C5F27F2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C6D39-C169-4B8D-AF83-877EC95316C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68CE6-7507-45C2-8329-8C3B92A4360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9A2C9-922B-4AFD-B491-ACB5C8B2130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938D8-BBF4-420D-BEF2-AD565B96683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8315-35BE-45A7-9419-EA91E01CC50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F8A76-D5A4-458B-AECB-2F3334E94A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6BED5-B0BB-44AF-87D7-0FCBD9254FC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7" name="Freeform 17"/>
          <p:cNvSpPr>
            <a:spLocks/>
          </p:cNvSpPr>
          <p:nvPr/>
        </p:nvSpPr>
        <p:spPr bwMode="ltGray">
          <a:xfrm flipH="1">
            <a:off x="0" y="0"/>
            <a:ext cx="2362200" cy="6858000"/>
          </a:xfrm>
          <a:custGeom>
            <a:avLst/>
            <a:gdLst>
              <a:gd name="T0" fmla="*/ 471 w 1488"/>
              <a:gd name="T1" fmla="*/ 0 h 4320"/>
              <a:gd name="T2" fmla="*/ 1488 w 1488"/>
              <a:gd name="T3" fmla="*/ 0 h 4320"/>
              <a:gd name="T4" fmla="*/ 1488 w 1488"/>
              <a:gd name="T5" fmla="*/ 4320 h 4320"/>
              <a:gd name="T6" fmla="*/ 0 w 1488"/>
              <a:gd name="T7" fmla="*/ 4320 h 4320"/>
              <a:gd name="T8" fmla="*/ 471 w 1488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4320">
                <a:moveTo>
                  <a:pt x="471" y="0"/>
                </a:moveTo>
                <a:lnTo>
                  <a:pt x="1488" y="0"/>
                </a:lnTo>
                <a:lnTo>
                  <a:pt x="1488" y="4320"/>
                </a:lnTo>
                <a:lnTo>
                  <a:pt x="0" y="4320"/>
                </a:lnTo>
                <a:lnTo>
                  <a:pt x="471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Oval 18"/>
          <p:cNvSpPr>
            <a:spLocks noChangeArrowheads="1"/>
          </p:cNvSpPr>
          <p:nvPr/>
        </p:nvSpPr>
        <p:spPr bwMode="gray">
          <a:xfrm>
            <a:off x="-685800" y="-2057400"/>
            <a:ext cx="8686800" cy="8686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0C197A46-66D2-4706-9BE1-AE849DE8A867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33" name="Picture 20" descr="new-wsuTLSig4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913438"/>
            <a:ext cx="1978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8A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8A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8A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8A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8A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ext.wsu.edu/sedistrict/images/Wheat%20Photo.jpg&amp;imgrefurl=http://ext.wsu.edu/sedistrict/&amp;h=495&amp;w=507&amp;sz=90&amp;tbnid=6Vv67KW936gJ:&amp;tbnh=124&amp;tbnw=127&amp;start=37&amp;prev=/images?q=Washington+State+and+Agriculture&amp;start=20&amp;hl=en&amp;lr=&amp;ie=UTF-8&amp;sa=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Nutraceuticals</a:t>
            </a:r>
            <a:r>
              <a:rPr lang="en-US" dirty="0" smtClean="0"/>
              <a:t> as </a:t>
            </a:r>
            <a:r>
              <a:rPr lang="en-US" dirty="0" smtClean="0"/>
              <a:t>Co-products of Biofuel </a:t>
            </a:r>
            <a:r>
              <a:rPr lang="en-US" dirty="0" smtClean="0"/>
              <a:t>Development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1000" y="3962400"/>
            <a:ext cx="830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Shulin Chen (chens@wsu.edu), Leader</a:t>
            </a:r>
          </a:p>
          <a:p>
            <a:pPr algn="ctr"/>
            <a:r>
              <a:rPr lang="en-US">
                <a:latin typeface="Times New Roman" pitchFamily="18" charset="0"/>
              </a:rPr>
              <a:t>Bioprocessing and Bioproduct Engineering Laboratory (BBEL)</a:t>
            </a:r>
          </a:p>
          <a:p>
            <a:pPr algn="ctr"/>
            <a:r>
              <a:rPr lang="en-US">
                <a:latin typeface="Times New Roman" pitchFamily="18" charset="0"/>
              </a:rPr>
              <a:t>Department of Biological Systems Engineering</a:t>
            </a:r>
          </a:p>
          <a:p>
            <a:pPr algn="ctr"/>
            <a:r>
              <a:rPr lang="en-US">
                <a:latin typeface="Times New Roman" pitchFamily="18" charset="0"/>
              </a:rPr>
              <a:t>Washington State University  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124200"/>
            <a:ext cx="18517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  <a:cs typeface="+mn-cs"/>
              </a:rPr>
              <a:t>July </a:t>
            </a:r>
            <a:r>
              <a:rPr lang="en-US" dirty="0">
                <a:latin typeface="+mn-lt"/>
                <a:cs typeface="+mn-cs"/>
              </a:rPr>
              <a:t>31, 2013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vision for implementing lipid based biofuel platform in Washington State</a:t>
            </a:r>
            <a:endParaRPr lang="en-US" dirty="0"/>
          </a:p>
        </p:txBody>
      </p:sp>
      <p:pic>
        <p:nvPicPr>
          <p:cNvPr id="14339" name="Picture 4" descr="concept 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Biofuel reality supported by multiple factors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6172200"/>
            <a:ext cx="541020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371600" y="4876800"/>
            <a:ext cx="27432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124200" y="3733800"/>
            <a:ext cx="4381500" cy="1789113"/>
          </a:xfrm>
          <a:custGeom>
            <a:avLst/>
            <a:gdLst>
              <a:gd name="connsiteX0" fmla="*/ 0 w 4381500"/>
              <a:gd name="connsiteY0" fmla="*/ 0 h 1789113"/>
              <a:gd name="connsiteX1" fmla="*/ 685800 w 4381500"/>
              <a:gd name="connsiteY1" fmla="*/ 685800 h 1789113"/>
              <a:gd name="connsiteX2" fmla="*/ 1990725 w 4381500"/>
              <a:gd name="connsiteY2" fmla="*/ 1333500 h 1789113"/>
              <a:gd name="connsiteX3" fmla="*/ 3933825 w 4381500"/>
              <a:gd name="connsiteY3" fmla="*/ 1714500 h 1789113"/>
              <a:gd name="connsiteX4" fmla="*/ 4381500 w 4381500"/>
              <a:gd name="connsiteY4" fmla="*/ 1781175 h 17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0" h="1789113">
                <a:moveTo>
                  <a:pt x="0" y="0"/>
                </a:moveTo>
                <a:cubicBezTo>
                  <a:pt x="177006" y="231775"/>
                  <a:pt x="354012" y="463550"/>
                  <a:pt x="685800" y="685800"/>
                </a:cubicBezTo>
                <a:cubicBezTo>
                  <a:pt x="1017588" y="908050"/>
                  <a:pt x="1449388" y="1162050"/>
                  <a:pt x="1990725" y="1333500"/>
                </a:cubicBezTo>
                <a:cubicBezTo>
                  <a:pt x="2532063" y="1504950"/>
                  <a:pt x="3535363" y="1639888"/>
                  <a:pt x="3933825" y="1714500"/>
                </a:cubicBezTo>
                <a:cubicBezTo>
                  <a:pt x="4332288" y="1789113"/>
                  <a:pt x="4356894" y="1785144"/>
                  <a:pt x="4381500" y="178117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895600" y="4800600"/>
            <a:ext cx="4695825" cy="1204913"/>
          </a:xfrm>
          <a:custGeom>
            <a:avLst/>
            <a:gdLst>
              <a:gd name="connsiteX0" fmla="*/ 0 w 4695825"/>
              <a:gd name="connsiteY0" fmla="*/ 0 h 1204913"/>
              <a:gd name="connsiteX1" fmla="*/ 800100 w 4695825"/>
              <a:gd name="connsiteY1" fmla="*/ 657225 h 1204913"/>
              <a:gd name="connsiteX2" fmla="*/ 2247900 w 4695825"/>
              <a:gd name="connsiteY2" fmla="*/ 1047750 h 1204913"/>
              <a:gd name="connsiteX3" fmla="*/ 4267200 w 4695825"/>
              <a:gd name="connsiteY3" fmla="*/ 1181100 h 1204913"/>
              <a:gd name="connsiteX4" fmla="*/ 4533900 w 4695825"/>
              <a:gd name="connsiteY4" fmla="*/ 1190625 h 1204913"/>
              <a:gd name="connsiteX5" fmla="*/ 4695825 w 4695825"/>
              <a:gd name="connsiteY5" fmla="*/ 1200150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5825" h="1204913">
                <a:moveTo>
                  <a:pt x="0" y="0"/>
                </a:moveTo>
                <a:cubicBezTo>
                  <a:pt x="212725" y="241300"/>
                  <a:pt x="425450" y="482600"/>
                  <a:pt x="800100" y="657225"/>
                </a:cubicBezTo>
                <a:cubicBezTo>
                  <a:pt x="1174750" y="831850"/>
                  <a:pt x="1670050" y="960437"/>
                  <a:pt x="2247900" y="1047750"/>
                </a:cubicBezTo>
                <a:cubicBezTo>
                  <a:pt x="2825750" y="1135063"/>
                  <a:pt x="3886200" y="1157288"/>
                  <a:pt x="4267200" y="1181100"/>
                </a:cubicBezTo>
                <a:cubicBezTo>
                  <a:pt x="4648200" y="1204913"/>
                  <a:pt x="4462463" y="1187450"/>
                  <a:pt x="4533900" y="1190625"/>
                </a:cubicBezTo>
                <a:cubicBezTo>
                  <a:pt x="4605337" y="1193800"/>
                  <a:pt x="4650581" y="1196975"/>
                  <a:pt x="4695825" y="1200150"/>
                </a:cubicBez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57500" y="3438525"/>
            <a:ext cx="4224338" cy="2571750"/>
          </a:xfrm>
          <a:custGeom>
            <a:avLst/>
            <a:gdLst>
              <a:gd name="connsiteX0" fmla="*/ 0 w 4224338"/>
              <a:gd name="connsiteY0" fmla="*/ 2571750 h 2571750"/>
              <a:gd name="connsiteX1" fmla="*/ 1219200 w 4224338"/>
              <a:gd name="connsiteY1" fmla="*/ 2457450 h 2571750"/>
              <a:gd name="connsiteX2" fmla="*/ 2038350 w 4224338"/>
              <a:gd name="connsiteY2" fmla="*/ 2057400 h 2571750"/>
              <a:gd name="connsiteX3" fmla="*/ 3390900 w 4224338"/>
              <a:gd name="connsiteY3" fmla="*/ 923925 h 2571750"/>
              <a:gd name="connsiteX4" fmla="*/ 4105275 w 4224338"/>
              <a:gd name="connsiteY4" fmla="*/ 133350 h 2571750"/>
              <a:gd name="connsiteX5" fmla="*/ 4105275 w 4224338"/>
              <a:gd name="connsiteY5" fmla="*/ 123825 h 2571750"/>
              <a:gd name="connsiteX6" fmla="*/ 4105275 w 4224338"/>
              <a:gd name="connsiteY6" fmla="*/ 95250 h 2571750"/>
              <a:gd name="connsiteX7" fmla="*/ 4114800 w 4224338"/>
              <a:gd name="connsiteY7" fmla="*/ 114300 h 2571750"/>
              <a:gd name="connsiteX8" fmla="*/ 4152900 w 4224338"/>
              <a:gd name="connsiteY8" fmla="*/ 7620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338" h="2571750">
                <a:moveTo>
                  <a:pt x="0" y="2571750"/>
                </a:moveTo>
                <a:cubicBezTo>
                  <a:pt x="439737" y="2557462"/>
                  <a:pt x="879475" y="2543175"/>
                  <a:pt x="1219200" y="2457450"/>
                </a:cubicBezTo>
                <a:cubicBezTo>
                  <a:pt x="1558925" y="2371725"/>
                  <a:pt x="1676400" y="2312988"/>
                  <a:pt x="2038350" y="2057400"/>
                </a:cubicBezTo>
                <a:cubicBezTo>
                  <a:pt x="2400300" y="1801812"/>
                  <a:pt x="3046413" y="1244600"/>
                  <a:pt x="3390900" y="923925"/>
                </a:cubicBezTo>
                <a:cubicBezTo>
                  <a:pt x="3735387" y="603250"/>
                  <a:pt x="3986212" y="266700"/>
                  <a:pt x="4105275" y="133350"/>
                </a:cubicBezTo>
                <a:cubicBezTo>
                  <a:pt x="4224338" y="0"/>
                  <a:pt x="4105275" y="123825"/>
                  <a:pt x="4105275" y="123825"/>
                </a:cubicBezTo>
                <a:cubicBezTo>
                  <a:pt x="4105275" y="117475"/>
                  <a:pt x="4103688" y="96837"/>
                  <a:pt x="4105275" y="95250"/>
                </a:cubicBezTo>
                <a:cubicBezTo>
                  <a:pt x="4106862" y="93663"/>
                  <a:pt x="4106862" y="117475"/>
                  <a:pt x="4114800" y="114300"/>
                </a:cubicBezTo>
                <a:cubicBezTo>
                  <a:pt x="4122738" y="111125"/>
                  <a:pt x="4137819" y="93662"/>
                  <a:pt x="4152900" y="76200"/>
                </a:cubicBez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29400" y="39624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Oil price</a:t>
            </a:r>
          </a:p>
        </p:txBody>
      </p:sp>
      <p:sp>
        <p:nvSpPr>
          <p:cNvPr id="15369" name="TextBox 16"/>
          <p:cNvSpPr txBox="1">
            <a:spLocks noChangeArrowheads="1"/>
          </p:cNvSpPr>
          <p:nvPr/>
        </p:nvSpPr>
        <p:spPr bwMode="auto">
          <a:xfrm>
            <a:off x="1981200" y="4038600"/>
            <a:ext cx="677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Cost </a:t>
            </a:r>
          </a:p>
        </p:txBody>
      </p: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6019800" y="6248400"/>
            <a:ext cx="938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Time </a:t>
            </a: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066800" y="12192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Biofuel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ultimately become cost effective as a result of cost reduction driven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R&amp;D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strain improvement, culture systems, engineering, and co-products, along with anticipated increase in oil price and incentive in using carbon neutral fuels.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00400" y="3657600"/>
            <a:ext cx="268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Cost reduction via R&amp;D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5600" y="4724400"/>
            <a:ext cx="2620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Cost reduction via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Co-products and incentive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10200" y="5105400"/>
            <a:ext cx="38100" cy="1104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0" y="59817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Nutraceuticals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Nutraceutical</a:t>
            </a:r>
            <a:r>
              <a:rPr lang="en-US" dirty="0" smtClean="0">
                <a:solidFill>
                  <a:schemeClr val="accent4"/>
                </a:solidFill>
              </a:rPr>
              <a:t> = “nutritional” + “pharmaceutical”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Refers to foods thought to have a beneficial effect on human health in addition to traditional </a:t>
            </a:r>
            <a:r>
              <a:rPr lang="en-US" dirty="0" smtClean="0">
                <a:solidFill>
                  <a:schemeClr val="accent4"/>
                </a:solidFill>
              </a:rPr>
              <a:t>nutrition value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Forms of </a:t>
            </a:r>
            <a:r>
              <a:rPr lang="en-US" dirty="0" err="1" smtClean="0">
                <a:solidFill>
                  <a:schemeClr val="accent4"/>
                </a:solidFill>
              </a:rPr>
              <a:t>nutraceuticals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Dietary supplements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Functional foods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 great variety- a wide range of molecules that are bioactive thus creates variety of potential health </a:t>
            </a:r>
            <a:r>
              <a:rPr lang="en-US" dirty="0" smtClean="0">
                <a:solidFill>
                  <a:schemeClr val="accent4"/>
                </a:solidFill>
              </a:rPr>
              <a:t>benefits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Much higher price than fuels, as high as $100/</a:t>
            </a:r>
            <a:r>
              <a:rPr lang="en-US" dirty="0" err="1" smtClean="0">
                <a:solidFill>
                  <a:schemeClr val="accent4"/>
                </a:solidFill>
              </a:rPr>
              <a:t>lb</a:t>
            </a:r>
            <a:r>
              <a:rPr lang="en-US" dirty="0" smtClean="0">
                <a:solidFill>
                  <a:schemeClr val="accent4"/>
                </a:solidFill>
              </a:rPr>
              <a:t> biomass   </a:t>
            </a:r>
            <a:endParaRPr lang="en-US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Types of Nutraceuticals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Phenolics</a:t>
            </a:r>
            <a:r>
              <a:rPr lang="en-US" dirty="0" smtClean="0"/>
              <a:t>, </a:t>
            </a:r>
            <a:r>
              <a:rPr lang="en-US" dirty="0" err="1" smtClean="0"/>
              <a:t>flavonoids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Alkaloids, </a:t>
            </a:r>
          </a:p>
          <a:p>
            <a:r>
              <a:rPr lang="en-US" dirty="0" err="1" smtClean="0"/>
              <a:t>Carotenoids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Pre- and pro-</a:t>
            </a:r>
            <a:r>
              <a:rPr lang="en-US" dirty="0" err="1" smtClean="0"/>
              <a:t>biotics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Phytosterols</a:t>
            </a:r>
            <a:r>
              <a:rPr lang="en-US" dirty="0" smtClean="0"/>
              <a:t>, tannins, </a:t>
            </a:r>
          </a:p>
          <a:p>
            <a:r>
              <a:rPr lang="en-US" dirty="0" smtClean="0"/>
              <a:t>Fatty acids, </a:t>
            </a:r>
            <a:r>
              <a:rPr lang="en-US" dirty="0" err="1" smtClean="0"/>
              <a:t>terpenoids</a:t>
            </a:r>
            <a:r>
              <a:rPr lang="en-US" dirty="0" smtClean="0"/>
              <a:t>, </a:t>
            </a:r>
            <a:r>
              <a:rPr lang="en-US" dirty="0" err="1" smtClean="0"/>
              <a:t>saponins</a:t>
            </a:r>
            <a:r>
              <a:rPr lang="en-US" dirty="0" smtClean="0"/>
              <a:t>, a</a:t>
            </a:r>
          </a:p>
          <a:p>
            <a:r>
              <a:rPr lang="en-US" dirty="0" smtClean="0"/>
              <a:t>Soluble and insoluble dietary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mtClean="0"/>
              <a:t>Pigments - Antioxidant</a:t>
            </a:r>
          </a:p>
        </p:txBody>
      </p:sp>
      <p:pic>
        <p:nvPicPr>
          <p:cNvPr id="1028" name="Picture 4" descr="https://encrypted-tbn1.google.com/images?q=tbn:ANd9GcStBz4BCMpCq7cXZWP6HED2lgYFtwl7nISVCcqDB5KPqh2SOR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1828800" cy="121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ncrypted-tbn0.google.com/images?q=tbn:ANd9GcTYiKIa8Jgoc9_TCLfSBm4ja55q4f3NYMIHpHPn1bTOoKZqog3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85184"/>
            <a:ext cx="1828800" cy="121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12" descr="https://encrypted-tbn3.google.com/images?q=tbn:ANd9GcTuHfPtuimSTNnwnJoxRPCqSBZQq60H-fxFjL8ixZF34T8jclkV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500438"/>
            <a:ext cx="1828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 descr="https://encrypted-tbn0.google.com/images?q=tbn:ANd9GcR9pn20J7AUeh-FnL4HbhQB_2dipikkYbLYKpjMoCR6ogZYXQ4y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1828800" cy="111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74" name="Picture 10" descr="https://encrypted-tbn1.google.com/images?q=tbn:ANd9GcTpc45yE1rcvpHNnn2a6vr_occ6SRC5Y9g8g7N5zo1RJ36HAx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124744"/>
            <a:ext cx="1828800" cy="146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12" descr="https://encrypted-tbn3.google.com/images?q=tbn:ANd9GcTsic_XMlYHGZCSXqhKECAKlV_T4_AoxXuoC4PRd3VjD7ac9daI9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557338"/>
            <a:ext cx="1828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14" descr="https://encrypted-tbn3.google.com/images?q=tbn:ANd9GcT-AVrrsd5gWs6ujAjER5S2YpeJBapPtqCAPM5au258gy8SsK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335690"/>
            <a:ext cx="1828800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86" name="组合 25"/>
          <p:cNvGrpSpPr>
            <a:grpSpLocks/>
          </p:cNvGrpSpPr>
          <p:nvPr/>
        </p:nvGrpSpPr>
        <p:grpSpPr bwMode="auto">
          <a:xfrm>
            <a:off x="3348039" y="2893487"/>
            <a:ext cx="2560638" cy="2116663"/>
            <a:chOff x="3347864" y="2965229"/>
            <a:chExt cx="2560320" cy="2117075"/>
          </a:xfrm>
        </p:grpSpPr>
        <p:grpSp>
          <p:nvGrpSpPr>
            <p:cNvPr id="24596" name="组合 22"/>
            <p:cNvGrpSpPr>
              <a:grpSpLocks/>
            </p:cNvGrpSpPr>
            <p:nvPr/>
          </p:nvGrpSpPr>
          <p:grpSpPr bwMode="auto">
            <a:xfrm>
              <a:off x="3347864" y="2965229"/>
              <a:ext cx="2530026" cy="1437443"/>
              <a:chOff x="2915816" y="2970888"/>
              <a:chExt cx="2926080" cy="1639449"/>
            </a:xfrm>
          </p:grpSpPr>
          <p:pic>
            <p:nvPicPr>
              <p:cNvPr id="2459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1318" r="626"/>
              <a:stretch>
                <a:fillRect/>
              </a:stretch>
            </p:blipFill>
            <p:spPr bwMode="auto">
              <a:xfrm>
                <a:off x="2915816" y="3789040"/>
                <a:ext cx="2926080" cy="82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9" name="Picture 1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17023" y="2970888"/>
                <a:ext cx="2912599" cy="87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7" name="Picture 18" descr="http://www.google.com/url?source=imglanding&amp;ct=img&amp;q=http://www.rbivitamins.com/luteinzeaxanthin.gif&amp;sa=X&amp;ei=61hSUI2XC4zhigL2qoGACQ&amp;ved=0CAkQ8wc&amp;usg=AFQjCNFay2P9xLtEs8DuPk3McaNQyngVLg"/>
            <p:cNvPicPr>
              <a:picLocks noChangeAspect="1" noChangeArrowheads="1"/>
            </p:cNvPicPr>
            <p:nvPr/>
          </p:nvPicPr>
          <p:blipFill>
            <a:blip r:embed="rId11" cstate="print"/>
            <a:srcRect b="46001"/>
            <a:stretch>
              <a:fillRect/>
            </a:stretch>
          </p:blipFill>
          <p:spPr bwMode="auto">
            <a:xfrm>
              <a:off x="3347864" y="4437112"/>
              <a:ext cx="2560320" cy="64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右箭头 26"/>
          <p:cNvSpPr/>
          <p:nvPr/>
        </p:nvSpPr>
        <p:spPr>
          <a:xfrm rot="1702229">
            <a:off x="5938838" y="4873625"/>
            <a:ext cx="425450" cy="4064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 rot="19675161">
            <a:off x="5930900" y="2876550"/>
            <a:ext cx="465138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 rot="16200000">
            <a:off x="4341813" y="2597150"/>
            <a:ext cx="463550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 rot="10800000">
            <a:off x="2627313" y="3933825"/>
            <a:ext cx="465137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 rot="8498365">
            <a:off x="2836863" y="4900613"/>
            <a:ext cx="463550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 rot="12529552">
            <a:off x="2843213" y="2857500"/>
            <a:ext cx="425450" cy="4064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 rot="10800000" flipH="1">
            <a:off x="6156325" y="3933825"/>
            <a:ext cx="471488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8086" name="Picture 22" descr="https://encrypted-tbn2.google.com/images?q=tbn:ANd9GcStqgl0qU0mci8SlsNUuXU1qYETGafLbl5V9fy5xc8Krc4GzfdyB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5364610"/>
            <a:ext cx="1554480" cy="14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右箭头 35"/>
          <p:cNvSpPr/>
          <p:nvPr/>
        </p:nvSpPr>
        <p:spPr>
          <a:xfrm rot="16200000" flipH="1">
            <a:off x="4302919" y="5066506"/>
            <a:ext cx="477838" cy="371475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Representative pigments producers</a:t>
            </a:r>
            <a:endParaRPr 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Astaxanthin             Lutein                </a:t>
            </a:r>
            <a:r>
              <a:rPr lang="el-GR" smtClean="0"/>
              <a:t>β</a:t>
            </a:r>
            <a:r>
              <a:rPr lang="en-US" smtClean="0"/>
              <a:t>-carotene</a:t>
            </a:r>
          </a:p>
        </p:txBody>
      </p:sp>
      <p:pic>
        <p:nvPicPr>
          <p:cNvPr id="23556" name="Picture 4" descr="https://encrypted-tbn3.google.com/images?q=tbn:ANd9GcT0jQ9B3cmRFlhBP7Goize1eWkxXCx7wpot6DWPKqKfblDhgEk9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243138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s://encrypted-tbn0.google.com/images?q=tbn:ANd9GcQuRdfUtQ1yVNddOlHpnEnl6lQzmQVcKxXS-i_NMXiepEOWGkYr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1336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457200" y="3965575"/>
            <a:ext cx="300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Haematococcus pluvialis</a:t>
            </a:r>
          </a:p>
        </p:txBody>
      </p:sp>
      <p:sp>
        <p:nvSpPr>
          <p:cNvPr id="23559" name="矩形 8"/>
          <p:cNvSpPr>
            <a:spLocks noChangeArrowheads="1"/>
          </p:cNvSpPr>
          <p:nvPr/>
        </p:nvSpPr>
        <p:spPr bwMode="auto">
          <a:xfrm>
            <a:off x="6588125" y="3933825"/>
            <a:ext cx="232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D</a:t>
            </a:r>
            <a:r>
              <a:rPr lang="en-US" sz="2000"/>
              <a:t>unaliella salina</a:t>
            </a:r>
          </a:p>
        </p:txBody>
      </p:sp>
      <p:pic>
        <p:nvPicPr>
          <p:cNvPr id="23560" name="Picture 4" descr="https://encrypted-tbn0.google.com/images?q=tbn:ANd9GcTUvQkL3UuJy35s9fvC5vsZhpn-ardV74aicRhHefR-oFauQeRC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205038"/>
            <a:ext cx="21971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 descr="https://encrypted-tbn0.google.com/images?q=tbn:ANd9GcRIAf-LvyjvKnDLn-4GPzaDsymRfsTnsvfEW2pVH-wV7-nKgPW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365625"/>
            <a:ext cx="2309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矩形 11"/>
          <p:cNvSpPr>
            <a:spLocks noChangeArrowheads="1"/>
          </p:cNvSpPr>
          <p:nvPr/>
        </p:nvSpPr>
        <p:spPr bwMode="auto">
          <a:xfrm>
            <a:off x="3467100" y="3905250"/>
            <a:ext cx="3248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Scenedesm</a:t>
            </a:r>
            <a:r>
              <a:rPr lang="en-US" i="1"/>
              <a:t>us </a:t>
            </a:r>
            <a:r>
              <a:rPr lang="en-US" sz="2000" i="1"/>
              <a:t>almeriensis</a:t>
            </a:r>
            <a:endParaRPr lang="en-US" sz="2000"/>
          </a:p>
        </p:txBody>
      </p:sp>
      <p:sp>
        <p:nvSpPr>
          <p:cNvPr id="23563" name="矩形 12"/>
          <p:cNvSpPr>
            <a:spLocks noChangeArrowheads="1"/>
          </p:cNvSpPr>
          <p:nvPr/>
        </p:nvSpPr>
        <p:spPr bwMode="auto">
          <a:xfrm>
            <a:off x="3257550" y="60912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Chlorella protothecoides</a:t>
            </a:r>
          </a:p>
        </p:txBody>
      </p:sp>
      <p:pic>
        <p:nvPicPr>
          <p:cNvPr id="23564" name="Picture 8" descr="http://www.google.com/url?source=imglanding&amp;ct=img&amp;q=http://ccala.butbn.cas.cz/col_images/888.jpg&amp;sa=X&amp;ei=RmVSUNPmLMjeiAKFzoCgBw&amp;ved=0CAkQ8wc&amp;usg=AFQjCNE6Thrh5gIVVaN0Z9S8hLNL69na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65625"/>
            <a:ext cx="26876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矩形 14"/>
          <p:cNvSpPr>
            <a:spLocks noChangeArrowheads="1"/>
          </p:cNvSpPr>
          <p:nvPr/>
        </p:nvSpPr>
        <p:spPr bwMode="auto">
          <a:xfrm>
            <a:off x="655638" y="6092825"/>
            <a:ext cx="2611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Chlorella zofingiensis</a:t>
            </a:r>
          </a:p>
        </p:txBody>
      </p:sp>
      <p:pic>
        <p:nvPicPr>
          <p:cNvPr id="23566" name="Picture 10" descr="https://encrypted-tbn0.google.com/images?q=tbn:ANd9GcQ1RUz5YhHhZrgmEortCr9kSGvmN_SMNhgcm21d41Qrj-tLi7YdT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365625"/>
            <a:ext cx="2435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矩形 16"/>
          <p:cNvSpPr>
            <a:spLocks noChangeArrowheads="1"/>
          </p:cNvSpPr>
          <p:nvPr/>
        </p:nvSpPr>
        <p:spPr bwMode="auto">
          <a:xfrm>
            <a:off x="6237288" y="6092825"/>
            <a:ext cx="256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Botryococcus braunii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mtClean="0"/>
              <a:t>Poly-unsaturated fatty acids (PUFA)     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250825" y="1379538"/>
          <a:ext cx="6624736" cy="512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59"/>
                <a:gridCol w="2598070"/>
                <a:gridCol w="1887407"/>
              </a:tblGrid>
              <a:tr h="491199"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Potential 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Microorganism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producer</a:t>
                      </a:r>
                      <a:endParaRPr lang="en-US" sz="1400" dirty="0"/>
                    </a:p>
                  </a:txBody>
                  <a:tcPr/>
                </a:tc>
              </a:tr>
              <a:tr h="693457"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Linolenic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 (GLA)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Infant formulas for full-term infants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Nutritional supplements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Arthrospira</a:t>
                      </a:r>
                      <a:endParaRPr lang="en-US" sz="1400" i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Arachidonic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 (AA)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Infant formulas 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Nutritional supplements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Porphyridium</a:t>
                      </a:r>
                      <a:endParaRPr lang="en-US" sz="1400" i="1" dirty="0"/>
                    </a:p>
                  </a:txBody>
                  <a:tcPr/>
                </a:tc>
              </a:tr>
              <a:tr h="2311525"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Eicosapentaenoic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 (EPA)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Nutritional supplements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Aquaculture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Nannochloropsis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oculata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Porphyridium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purpureum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Porphyridium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cruentum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Phaeodactylum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tricornutum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Phaeodactylum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cornutum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Isochrysis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galbana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Nitzschia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laevis</a:t>
                      </a:r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3241"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Docosahexaenoic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acid (DHA)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Infant formulas 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Nutritional supplements</a:t>
                      </a:r>
                    </a:p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Aquaculture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Crypthecodinium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cohnii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Shizochytrium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Pavlova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luther</a:t>
                      </a:r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0" name="Picture 6" descr="https://encrypted-tbn0.google.com/images?q=tbn:ANd9GcSP-uSF-CgL06IWmrb638sSufJxx1Z0M4LZ2X1wt9_4EE44VKz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6" y="1412776"/>
            <a:ext cx="1828800" cy="199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encrypted-tbn2.google.com/images?q=tbn:ANd9GcSA9U3_ZgFpMzodBJ76B3pKISzMC7-4Sm_X8fe5SSm0ZRecU0QJ"/>
          <p:cNvPicPr>
            <a:picLocks noChangeAspect="1" noChangeArrowheads="1"/>
          </p:cNvPicPr>
          <p:nvPr/>
        </p:nvPicPr>
        <p:blipFill>
          <a:blip r:embed="rId3" cstate="print"/>
          <a:srcRect b="15626"/>
          <a:stretch>
            <a:fillRect/>
          </a:stretch>
        </p:blipFill>
        <p:spPr bwMode="auto">
          <a:xfrm>
            <a:off x="6948264" y="4293096"/>
            <a:ext cx="18288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s://encrypted-tbn1.google.com/images?q=tbn:ANd9GcRF6k1-QbH6lRu7yL7AJ7fZsPalSQhZP9AqTiYp-bTuh1XLrq1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996952"/>
            <a:ext cx="1828800" cy="143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smtClean="0"/>
              <a:t>Various products with PUFA</a:t>
            </a:r>
            <a:br>
              <a:rPr lang="en-US" smtClean="0"/>
            </a:br>
            <a:r>
              <a:rPr lang="en-US" smtClean="0"/>
              <a:t>supplementation 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0" y="1676400"/>
            <a:ext cx="5715000" cy="5181600"/>
          </a:xfrm>
        </p:spPr>
        <p:txBody>
          <a:bodyPr/>
          <a:lstStyle/>
          <a:p>
            <a:r>
              <a:rPr lang="en-US" dirty="0" smtClean="0"/>
              <a:t>Infant formula</a:t>
            </a:r>
          </a:p>
          <a:p>
            <a:r>
              <a:rPr lang="en-US" dirty="0" smtClean="0"/>
              <a:t>Dairy drinks</a:t>
            </a:r>
          </a:p>
          <a:p>
            <a:r>
              <a:rPr lang="en-US" dirty="0" smtClean="0"/>
              <a:t>Cheese</a:t>
            </a:r>
          </a:p>
          <a:p>
            <a:r>
              <a:rPr lang="en-US" dirty="0" smtClean="0"/>
              <a:t>Beverage (ex dairy)</a:t>
            </a:r>
          </a:p>
          <a:p>
            <a:r>
              <a:rPr lang="en-US" dirty="0" smtClean="0"/>
              <a:t>Snacks/candy/cookies/crackers</a:t>
            </a:r>
          </a:p>
          <a:p>
            <a:r>
              <a:rPr lang="en-US" dirty="0" smtClean="0"/>
              <a:t>Bread</a:t>
            </a:r>
          </a:p>
          <a:p>
            <a:r>
              <a:rPr lang="en-US" dirty="0" smtClean="0"/>
              <a:t>Cereal/breakfast food</a:t>
            </a:r>
          </a:p>
          <a:p>
            <a:r>
              <a:rPr lang="en-US" dirty="0" smtClean="0"/>
              <a:t>Yogurt</a:t>
            </a:r>
          </a:p>
          <a:p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538" y="4581525"/>
            <a:ext cx="35734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PB010142"/>
          <p:cNvPicPr>
            <a:picLocks noChangeAspect="1" noChangeArrowheads="1"/>
          </p:cNvPicPr>
          <p:nvPr/>
        </p:nvPicPr>
        <p:blipFill>
          <a:blip r:embed="rId3" cstate="print"/>
          <a:srcRect l="15169" t="6631" r="12923"/>
          <a:stretch>
            <a:fillRect/>
          </a:stretch>
        </p:blipFill>
        <p:spPr bwMode="auto">
          <a:xfrm>
            <a:off x="7343775" y="476250"/>
            <a:ext cx="1800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s://encrypted-tbn3.google.com/images?q=tbn:ANd9GcSBbVGixdkvswCXB2rCTUuEZOmwvWlSNkTmD6pYz55nxBxWcL6M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350" y="2420938"/>
            <a:ext cx="18986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http://www.topnews.in/files/Fish-oil.jpg"/>
          <p:cNvPicPr>
            <a:picLocks noChangeAspect="1" noChangeArrowheads="1"/>
          </p:cNvPicPr>
          <p:nvPr/>
        </p:nvPicPr>
        <p:blipFill>
          <a:blip r:embed="rId5" cstate="print"/>
          <a:srcRect l="18375"/>
          <a:stretch>
            <a:fillRect/>
          </a:stretch>
        </p:blipFill>
        <p:spPr bwMode="auto">
          <a:xfrm>
            <a:off x="5148263" y="1916113"/>
            <a:ext cx="22383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PB010145"/>
          <p:cNvPicPr>
            <a:picLocks noChangeAspect="1" noChangeArrowheads="1"/>
          </p:cNvPicPr>
          <p:nvPr/>
        </p:nvPicPr>
        <p:blipFill>
          <a:blip r:embed="rId6" cstate="print"/>
          <a:srcRect t="17773" r="10751" b="37794"/>
          <a:stretch>
            <a:fillRect/>
          </a:stretch>
        </p:blipFill>
        <p:spPr bwMode="auto">
          <a:xfrm>
            <a:off x="6696075" y="3716338"/>
            <a:ext cx="24479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r>
              <a:rPr lang="en-US" dirty="0" err="1" smtClean="0"/>
              <a:t>Polyphenolds</a:t>
            </a:r>
            <a:r>
              <a:rPr lang="en-US" dirty="0" smtClean="0"/>
              <a:t> and main </a:t>
            </a:r>
            <a:r>
              <a:rPr lang="en-US" dirty="0" smtClean="0"/>
              <a:t>functions</a:t>
            </a:r>
            <a:endParaRPr lang="zh-CN" altLang="en-US" dirty="0" smtClean="0">
              <a:ea typeface="宋体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53051"/>
              </p:ext>
            </p:extLst>
          </p:nvPr>
        </p:nvGraphicFramePr>
        <p:xfrm>
          <a:off x="-533400" y="1371600"/>
          <a:ext cx="6324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五边形 6"/>
          <p:cNvSpPr/>
          <p:nvPr/>
        </p:nvSpPr>
        <p:spPr>
          <a:xfrm>
            <a:off x="0" y="1371600"/>
            <a:ext cx="6629400" cy="5486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81600" y="3581400"/>
            <a:ext cx="1524000" cy="914400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400">
                <a:solidFill>
                  <a:srgbClr val="FFFFFF"/>
                </a:solidFill>
                <a:ea typeface="宋体" pitchFamily="2" charset="-122"/>
              </a:rPr>
              <a:t>antioxidant capacity</a:t>
            </a:r>
            <a:endParaRPr lang="zh-CN" altLang="en-US" sz="1400">
              <a:solidFill>
                <a:srgbClr val="FFFFFF"/>
              </a:solidFill>
              <a:ea typeface="宋体" pitchFamily="2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6096000" y="2514600"/>
          <a:ext cx="3352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6705600" y="40386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6553200" y="365760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pitchFamily="2" charset="-122"/>
              </a:rPr>
              <a:t>Prevent</a:t>
            </a:r>
            <a:endParaRPr lang="zh-CN" altLang="en-US" sz="14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Natural Antioxidant extraction from fruits and vegetables </a:t>
            </a:r>
            <a:endParaRPr lang="zh-CN" altLang="en-US" smtClean="0">
              <a:ea typeface="宋体" pitchFamily="2" charset="-122"/>
            </a:endParaRPr>
          </a:p>
        </p:txBody>
      </p:sp>
      <p:pic>
        <p:nvPicPr>
          <p:cNvPr id="27651" name="图片 4" descr="Antioxida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00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图片 5" descr="berriesantioxida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2198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图片 6" descr="antioxidan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15779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7" descr="antioxidant_foo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334000"/>
            <a:ext cx="16002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8" descr="grape-se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4478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11" descr="Resveratrol%20sourc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3340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图片 13" descr="images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124200"/>
            <a:ext cx="16986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图片 14" descr="imagesCASGP22M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200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箭头 18"/>
          <p:cNvSpPr/>
          <p:nvPr/>
        </p:nvSpPr>
        <p:spPr>
          <a:xfrm>
            <a:off x="3048000" y="4038600"/>
            <a:ext cx="609600" cy="22860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0" name="右箭头 19"/>
          <p:cNvSpPr/>
          <p:nvPr/>
        </p:nvSpPr>
        <p:spPr>
          <a:xfrm rot="2146040">
            <a:off x="3133725" y="2886075"/>
            <a:ext cx="560388" cy="21590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4355306" y="2807494"/>
            <a:ext cx="509588" cy="22860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2" name="右箭头 21"/>
          <p:cNvSpPr/>
          <p:nvPr/>
        </p:nvSpPr>
        <p:spPr>
          <a:xfrm rot="19225636">
            <a:off x="3295650" y="4935538"/>
            <a:ext cx="509588" cy="242887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13107855">
            <a:off x="5364163" y="4929188"/>
            <a:ext cx="509587" cy="274637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4" name="右箭头 23"/>
          <p:cNvSpPr/>
          <p:nvPr/>
        </p:nvSpPr>
        <p:spPr>
          <a:xfrm rot="10800000">
            <a:off x="5715000" y="3962400"/>
            <a:ext cx="609600" cy="22860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" name="右箭头 24"/>
          <p:cNvSpPr/>
          <p:nvPr/>
        </p:nvSpPr>
        <p:spPr>
          <a:xfrm rot="8245186">
            <a:off x="5561013" y="2981325"/>
            <a:ext cx="560387" cy="214313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352800"/>
          </a:xfrm>
        </p:spPr>
        <p:txBody>
          <a:bodyPr/>
          <a:lstStyle/>
          <a:p>
            <a:r>
              <a:rPr lang="en-US" dirty="0" smtClean="0"/>
              <a:t>BBEL’s biofuel R&amp;D program</a:t>
            </a:r>
          </a:p>
          <a:p>
            <a:r>
              <a:rPr lang="en-US" dirty="0" err="1" smtClean="0"/>
              <a:t>Nutraceutical</a:t>
            </a:r>
            <a:r>
              <a:rPr lang="en-US" dirty="0" smtClean="0"/>
              <a:t> industry opportunity </a:t>
            </a:r>
          </a:p>
          <a:p>
            <a:r>
              <a:rPr lang="en-US" dirty="0" smtClean="0"/>
              <a:t>Synergy with biofuel development and the existing food industry</a:t>
            </a:r>
          </a:p>
          <a:p>
            <a:r>
              <a:rPr lang="en-US" dirty="0" smtClean="0"/>
              <a:t>Technology R&amp;D development at BBEL</a:t>
            </a:r>
          </a:p>
          <a:p>
            <a:r>
              <a:rPr lang="en-US" dirty="0" smtClean="0"/>
              <a:t>Current status and next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Nutraceuticals</a:t>
            </a:r>
            <a:r>
              <a:rPr lang="en-US" dirty="0" smtClean="0"/>
              <a:t> opportunity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market report from Transparency Market Research, Albany, NY, has found that the global </a:t>
            </a:r>
            <a:r>
              <a:rPr lang="en-US" dirty="0" err="1" smtClean="0"/>
              <a:t>nutraceutical</a:t>
            </a:r>
            <a:r>
              <a:rPr lang="en-US" dirty="0" smtClean="0"/>
              <a:t> product market reached $142.1 billion in 2011; </a:t>
            </a:r>
          </a:p>
          <a:p>
            <a:r>
              <a:rPr lang="en-US" dirty="0" smtClean="0"/>
              <a:t>It is expected to reach $204.8 billion by 2017, growing at a CAGR of 6.3% from 2012 to 2017; </a:t>
            </a:r>
          </a:p>
          <a:p>
            <a:r>
              <a:rPr lang="en-US" dirty="0" smtClean="0"/>
              <a:t>Asia Pacific (including Japan) is expected to have the second largest market share after North America by 2017.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(http://www.nutraceuticalsworld.com/contents/view_breaking-news/2013-06-26/nutraceuticals-product-market-forecast-to-reach-2048-billion-by-2017/#sthash.zlj2vNpY.dpuf)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growing </a:t>
            </a:r>
            <a:r>
              <a:rPr lang="en-US" dirty="0" err="1" smtClean="0"/>
              <a:t>nutraceutical</a:t>
            </a:r>
            <a:r>
              <a:rPr lang="en-US" dirty="0" smtClean="0"/>
              <a:t> demands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health consciousness </a:t>
            </a:r>
          </a:p>
          <a:p>
            <a:r>
              <a:rPr lang="en-US" dirty="0" smtClean="0"/>
              <a:t>Realization of importance of prevention</a:t>
            </a:r>
          </a:p>
          <a:p>
            <a:r>
              <a:rPr lang="en-US" dirty="0" smtClean="0"/>
              <a:t>Cost of prevention versus treatment</a:t>
            </a:r>
          </a:p>
          <a:p>
            <a:r>
              <a:rPr lang="en-US" dirty="0" smtClean="0"/>
              <a:t>Scientific evidences demonstrating real health benefits</a:t>
            </a:r>
          </a:p>
          <a:p>
            <a:r>
              <a:rPr lang="en-US" dirty="0" smtClean="0"/>
              <a:t>Development of science and technology for identification and separation of various bioactive compounds</a:t>
            </a:r>
          </a:p>
          <a:p>
            <a:r>
              <a:rPr lang="en-US" dirty="0" smtClean="0"/>
              <a:t>Competition for new products/markets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Synergy with biofuel development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Biomass as biofuel </a:t>
            </a:r>
            <a:r>
              <a:rPr lang="en-US" dirty="0" err="1" smtClean="0"/>
              <a:t>feedstocks</a:t>
            </a:r>
            <a:r>
              <a:rPr lang="en-US" dirty="0" smtClean="0"/>
              <a:t> such as microbes contains other cell components such as PUFA, polysaccharides and proteins that have higher values;</a:t>
            </a:r>
          </a:p>
          <a:p>
            <a:r>
              <a:rPr lang="en-US" dirty="0" smtClean="0"/>
              <a:t>Producing a series of co-products will contribute to reducing biofuel production cost; </a:t>
            </a:r>
          </a:p>
          <a:p>
            <a:r>
              <a:rPr lang="en-US" dirty="0" smtClean="0"/>
              <a:t>Separation of these compounds will make biofuel refining more efficient.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Synergy with existing food industry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 State’s fruits and vegetable processing industry produce various by-products from which </a:t>
            </a:r>
            <a:r>
              <a:rPr lang="en-US" dirty="0" err="1" smtClean="0"/>
              <a:t>nutraceutical</a:t>
            </a:r>
            <a:r>
              <a:rPr lang="en-US" dirty="0" smtClean="0"/>
              <a:t> ingredients can be extracted;</a:t>
            </a:r>
          </a:p>
          <a:p>
            <a:r>
              <a:rPr lang="en-US" dirty="0" smtClean="0"/>
              <a:t>Biofuel development provides great potential for new </a:t>
            </a:r>
            <a:r>
              <a:rPr lang="en-US" dirty="0" err="1" smtClean="0"/>
              <a:t>nutraceutical</a:t>
            </a:r>
            <a:r>
              <a:rPr lang="en-US" dirty="0" smtClean="0"/>
              <a:t> ingredient supplies;</a:t>
            </a:r>
          </a:p>
          <a:p>
            <a:r>
              <a:rPr lang="en-US" dirty="0" smtClean="0"/>
              <a:t>Combinations of these sources would provide significant amount of supply </a:t>
            </a:r>
            <a:r>
              <a:rPr lang="en-US" dirty="0" smtClean="0"/>
              <a:t>of ingredients for </a:t>
            </a:r>
            <a:r>
              <a:rPr lang="en-US" dirty="0" err="1" smtClean="0"/>
              <a:t>nutraceutical</a:t>
            </a:r>
            <a:r>
              <a:rPr lang="en-US" dirty="0" smtClean="0"/>
              <a:t> production;</a:t>
            </a:r>
          </a:p>
          <a:p>
            <a:r>
              <a:rPr lang="en-US" dirty="0" smtClean="0"/>
              <a:t>Developing a </a:t>
            </a:r>
            <a:r>
              <a:rPr lang="en-US" dirty="0" err="1" smtClean="0"/>
              <a:t>nutraceutical</a:t>
            </a:r>
            <a:r>
              <a:rPr lang="en-US" dirty="0" smtClean="0"/>
              <a:t> industry will </a:t>
            </a:r>
            <a:r>
              <a:rPr lang="en-US" dirty="0" smtClean="0"/>
              <a:t>enhance </a:t>
            </a:r>
            <a:r>
              <a:rPr lang="en-US" dirty="0" smtClean="0"/>
              <a:t>the </a:t>
            </a:r>
            <a:r>
              <a:rPr lang="en-US" dirty="0" smtClean="0"/>
              <a:t>competitiveness of the food industry.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R&amp;D development at BBEL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bioactive compounds discovery and characterization</a:t>
            </a:r>
          </a:p>
          <a:p>
            <a:r>
              <a:rPr lang="en-US" dirty="0" err="1" smtClean="0"/>
              <a:t>Nutraceutical</a:t>
            </a:r>
            <a:r>
              <a:rPr lang="en-US" dirty="0" smtClean="0"/>
              <a:t> </a:t>
            </a:r>
            <a:r>
              <a:rPr lang="en-US" dirty="0" smtClean="0"/>
              <a:t>production via microbial culture</a:t>
            </a:r>
          </a:p>
          <a:p>
            <a:pPr lvl="1"/>
            <a:r>
              <a:rPr lang="en-US" dirty="0" smtClean="0"/>
              <a:t>DHA</a:t>
            </a:r>
          </a:p>
          <a:p>
            <a:pPr lvl="1"/>
            <a:r>
              <a:rPr lang="en-US" dirty="0" err="1" smtClean="0"/>
              <a:t>Astaxanthin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Lutein</a:t>
            </a:r>
          </a:p>
          <a:p>
            <a:pPr lvl="1"/>
            <a:r>
              <a:rPr lang="en-US" dirty="0" smtClean="0"/>
              <a:t>Extraction of </a:t>
            </a:r>
            <a:r>
              <a:rPr lang="en-US" dirty="0" err="1" smtClean="0"/>
              <a:t>nutraceuticals</a:t>
            </a:r>
            <a:r>
              <a:rPr lang="en-US" dirty="0" smtClean="0"/>
              <a:t> from agricultural by-products</a:t>
            </a:r>
          </a:p>
          <a:p>
            <a:r>
              <a:rPr lang="en-US" dirty="0" smtClean="0"/>
              <a:t>Extraction and conversion of algal biomass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4"/>
          <p:cNvGrpSpPr>
            <a:grpSpLocks/>
          </p:cNvGrpSpPr>
          <p:nvPr/>
        </p:nvGrpSpPr>
        <p:grpSpPr bwMode="auto">
          <a:xfrm>
            <a:off x="152400" y="3429000"/>
            <a:ext cx="6096000" cy="3278188"/>
            <a:chOff x="685800" y="2590800"/>
            <a:chExt cx="6528099" cy="3735609"/>
          </a:xfrm>
        </p:grpSpPr>
        <p:grpSp>
          <p:nvGrpSpPr>
            <p:cNvPr id="29740" name="Group 21"/>
            <p:cNvGrpSpPr>
              <a:grpSpLocks/>
            </p:cNvGrpSpPr>
            <p:nvPr/>
          </p:nvGrpSpPr>
          <p:grpSpPr bwMode="auto">
            <a:xfrm>
              <a:off x="685800" y="2590800"/>
              <a:ext cx="2108499" cy="1830720"/>
              <a:chOff x="381001" y="457200"/>
              <a:chExt cx="2108499" cy="1830720"/>
            </a:xfrm>
          </p:grpSpPr>
          <p:pic>
            <p:nvPicPr>
              <p:cNvPr id="2975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1" y="4572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57" name="TextBox 78"/>
              <p:cNvSpPr txBox="1">
                <a:spLocks noChangeArrowheads="1"/>
              </p:cNvSpPr>
              <p:nvPr/>
            </p:nvSpPr>
            <p:spPr bwMode="auto">
              <a:xfrm>
                <a:off x="418402" y="1904409"/>
                <a:ext cx="693610" cy="38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RS-1</a:t>
                </a:r>
              </a:p>
            </p:txBody>
          </p:sp>
        </p:grpSp>
        <p:grpSp>
          <p:nvGrpSpPr>
            <p:cNvPr id="29741" name="Group 22"/>
            <p:cNvGrpSpPr>
              <a:grpSpLocks/>
            </p:cNvGrpSpPr>
            <p:nvPr/>
          </p:nvGrpSpPr>
          <p:grpSpPr bwMode="auto">
            <a:xfrm>
              <a:off x="2895600" y="2590800"/>
              <a:ext cx="2108499" cy="1830720"/>
              <a:chOff x="3276601" y="533400"/>
              <a:chExt cx="2108499" cy="1830720"/>
            </a:xfrm>
          </p:grpSpPr>
          <p:pic>
            <p:nvPicPr>
              <p:cNvPr id="2975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6601" y="5334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55" name="TextBox 81"/>
              <p:cNvSpPr txBox="1">
                <a:spLocks noChangeArrowheads="1"/>
              </p:cNvSpPr>
              <p:nvPr/>
            </p:nvSpPr>
            <p:spPr bwMode="auto">
              <a:xfrm>
                <a:off x="3353336" y="1980609"/>
                <a:ext cx="668110" cy="38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PF-3</a:t>
                </a:r>
              </a:p>
            </p:txBody>
          </p:sp>
        </p:grpSp>
        <p:grpSp>
          <p:nvGrpSpPr>
            <p:cNvPr id="29742" name="Group 24"/>
            <p:cNvGrpSpPr>
              <a:grpSpLocks/>
            </p:cNvGrpSpPr>
            <p:nvPr/>
          </p:nvGrpSpPr>
          <p:grpSpPr bwMode="auto">
            <a:xfrm>
              <a:off x="685800" y="4495800"/>
              <a:ext cx="2108500" cy="1830609"/>
              <a:chOff x="381000" y="2667000"/>
              <a:chExt cx="2108500" cy="1830609"/>
            </a:xfrm>
          </p:grpSpPr>
          <p:pic>
            <p:nvPicPr>
              <p:cNvPr id="297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1" y="26670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53" name="TextBox 84"/>
              <p:cNvSpPr txBox="1">
                <a:spLocks noChangeArrowheads="1"/>
              </p:cNvSpPr>
              <p:nvPr/>
            </p:nvSpPr>
            <p:spPr bwMode="auto">
              <a:xfrm>
                <a:off x="381000" y="4114099"/>
                <a:ext cx="596709" cy="38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PF2</a:t>
                </a:r>
              </a:p>
            </p:txBody>
          </p:sp>
        </p:grpSp>
        <p:grpSp>
          <p:nvGrpSpPr>
            <p:cNvPr id="29743" name="Group 23"/>
            <p:cNvGrpSpPr>
              <a:grpSpLocks/>
            </p:cNvGrpSpPr>
            <p:nvPr/>
          </p:nvGrpSpPr>
          <p:grpSpPr bwMode="auto">
            <a:xfrm>
              <a:off x="2895601" y="4495800"/>
              <a:ext cx="2108499" cy="1830609"/>
              <a:chOff x="3276601" y="2743200"/>
              <a:chExt cx="2108499" cy="1830609"/>
            </a:xfrm>
          </p:grpSpPr>
          <p:pic>
            <p:nvPicPr>
              <p:cNvPr id="2975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76601" y="27432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51" name="TextBox 87"/>
              <p:cNvSpPr txBox="1">
                <a:spLocks noChangeArrowheads="1"/>
              </p:cNvSpPr>
              <p:nvPr/>
            </p:nvSpPr>
            <p:spPr bwMode="auto">
              <a:xfrm>
                <a:off x="3276834" y="4190299"/>
                <a:ext cx="668110" cy="38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PF-4</a:t>
                </a:r>
              </a:p>
            </p:txBody>
          </p:sp>
        </p:grpSp>
        <p:grpSp>
          <p:nvGrpSpPr>
            <p:cNvPr id="29744" name="Group 26"/>
            <p:cNvGrpSpPr>
              <a:grpSpLocks/>
            </p:cNvGrpSpPr>
            <p:nvPr/>
          </p:nvGrpSpPr>
          <p:grpSpPr bwMode="auto">
            <a:xfrm>
              <a:off x="5105400" y="2590800"/>
              <a:ext cx="2108499" cy="1830720"/>
              <a:chOff x="3429000" y="4953000"/>
              <a:chExt cx="2108499" cy="1830720"/>
            </a:xfrm>
          </p:grpSpPr>
          <p:pic>
            <p:nvPicPr>
              <p:cNvPr id="2974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29000" y="49530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49" name="TextBox 90"/>
              <p:cNvSpPr txBox="1">
                <a:spLocks noChangeArrowheads="1"/>
              </p:cNvSpPr>
              <p:nvPr/>
            </p:nvSpPr>
            <p:spPr bwMode="auto">
              <a:xfrm>
                <a:off x="3619870" y="6400209"/>
                <a:ext cx="899314" cy="38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EV-B-2</a:t>
                </a:r>
              </a:p>
            </p:txBody>
          </p:sp>
        </p:grpSp>
        <p:grpSp>
          <p:nvGrpSpPr>
            <p:cNvPr id="29745" name="Group 25"/>
            <p:cNvGrpSpPr>
              <a:grpSpLocks/>
            </p:cNvGrpSpPr>
            <p:nvPr/>
          </p:nvGrpSpPr>
          <p:grpSpPr bwMode="auto">
            <a:xfrm>
              <a:off x="5105400" y="4495800"/>
              <a:ext cx="2108499" cy="1830609"/>
              <a:chOff x="304800" y="4876800"/>
              <a:chExt cx="2108499" cy="1830609"/>
            </a:xfrm>
          </p:grpSpPr>
          <p:pic>
            <p:nvPicPr>
              <p:cNvPr id="29746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4800" y="48768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47" name="TextBox 93"/>
              <p:cNvSpPr txBox="1">
                <a:spLocks noChangeArrowheads="1"/>
              </p:cNvSpPr>
              <p:nvPr/>
            </p:nvSpPr>
            <p:spPr bwMode="auto">
              <a:xfrm>
                <a:off x="533070" y="6323899"/>
                <a:ext cx="668111" cy="38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PF-7</a:t>
                </a:r>
              </a:p>
            </p:txBody>
          </p:sp>
        </p:grpSp>
      </p:grpSp>
      <p:grpSp>
        <p:nvGrpSpPr>
          <p:cNvPr id="29699" name="Group 95"/>
          <p:cNvGrpSpPr>
            <a:grpSpLocks/>
          </p:cNvGrpSpPr>
          <p:nvPr/>
        </p:nvGrpSpPr>
        <p:grpSpPr bwMode="auto">
          <a:xfrm rot="5400000">
            <a:off x="5853113" y="4205287"/>
            <a:ext cx="3227388" cy="1674813"/>
            <a:chOff x="3871317" y="4800613"/>
            <a:chExt cx="3875957" cy="1843415"/>
          </a:xfrm>
        </p:grpSpPr>
        <p:grpSp>
          <p:nvGrpSpPr>
            <p:cNvPr id="29729" name="Group 31"/>
            <p:cNvGrpSpPr>
              <a:grpSpLocks/>
            </p:cNvGrpSpPr>
            <p:nvPr/>
          </p:nvGrpSpPr>
          <p:grpSpPr bwMode="auto">
            <a:xfrm>
              <a:off x="3871317" y="4800613"/>
              <a:ext cx="3875957" cy="1843415"/>
              <a:chOff x="3871339" y="4800599"/>
              <a:chExt cx="3875957" cy="1843415"/>
            </a:xfrm>
          </p:grpSpPr>
          <p:grpSp>
            <p:nvGrpSpPr>
              <p:cNvPr id="29731" name="Group 15"/>
              <p:cNvGrpSpPr>
                <a:grpSpLocks/>
              </p:cNvGrpSpPr>
              <p:nvPr/>
            </p:nvGrpSpPr>
            <p:grpSpPr bwMode="auto">
              <a:xfrm>
                <a:off x="5638797" y="4800603"/>
                <a:ext cx="2108499" cy="1828800"/>
                <a:chOff x="6172197" y="2438403"/>
                <a:chExt cx="2108499" cy="1828800"/>
              </a:xfrm>
            </p:grpSpPr>
            <p:pic>
              <p:nvPicPr>
                <p:cNvPr id="29738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172197" y="2438403"/>
                  <a:ext cx="2108499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39" name="TextBox 10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095208" y="3741346"/>
                  <a:ext cx="657854" cy="3020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MP-2</a:t>
                  </a:r>
                </a:p>
              </p:txBody>
            </p:sp>
          </p:grpSp>
          <p:grpSp>
            <p:nvGrpSpPr>
              <p:cNvPr id="29732" name="Group 30"/>
              <p:cNvGrpSpPr>
                <a:grpSpLocks/>
              </p:cNvGrpSpPr>
              <p:nvPr/>
            </p:nvGrpSpPr>
            <p:grpSpPr bwMode="auto">
              <a:xfrm>
                <a:off x="3871339" y="4800599"/>
                <a:ext cx="1743154" cy="1843415"/>
                <a:chOff x="1533448" y="4800599"/>
                <a:chExt cx="1743154" cy="1843415"/>
              </a:xfrm>
            </p:grpSpPr>
            <p:grpSp>
              <p:nvGrpSpPr>
                <p:cNvPr id="29734" name="Group 12"/>
                <p:cNvGrpSpPr>
                  <a:grpSpLocks/>
                </p:cNvGrpSpPr>
                <p:nvPr/>
              </p:nvGrpSpPr>
              <p:grpSpPr bwMode="auto">
                <a:xfrm>
                  <a:off x="1533448" y="4800599"/>
                  <a:ext cx="1743154" cy="1843415"/>
                  <a:chOff x="1356739" y="1295399"/>
                  <a:chExt cx="1743154" cy="1843415"/>
                </a:xfrm>
              </p:grpSpPr>
              <p:pic>
                <p:nvPicPr>
                  <p:cNvPr id="2973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356739" y="1295399"/>
                    <a:ext cx="1743154" cy="18434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37" name="TextBox 10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88627" y="2629293"/>
                    <a:ext cx="485292" cy="3660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/>
                      <a:t>EG</a:t>
                    </a:r>
                  </a:p>
                </p:txBody>
              </p:sp>
            </p:grpSp>
            <p:sp>
              <p:nvSpPr>
                <p:cNvPr id="29735" name="TextBox 10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218467" y="5382470"/>
                  <a:ext cx="1134262" cy="569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>
                      <a:latin typeface="Calibri" pitchFamily="34" charset="0"/>
                    </a:rPr>
                    <a:t>16% fat</a:t>
                  </a:r>
                </a:p>
                <a:p>
                  <a:pPr algn="ctr"/>
                  <a:r>
                    <a:rPr lang="en-US" sz="1400">
                      <a:latin typeface="Calibri" pitchFamily="34" charset="0"/>
                    </a:rPr>
                    <a:t>N starved</a:t>
                  </a:r>
                </a:p>
              </p:txBody>
            </p:sp>
          </p:grpSp>
          <p:sp>
            <p:nvSpPr>
              <p:cNvPr id="29733" name="TextBox 100"/>
              <p:cNvSpPr txBox="1">
                <a:spLocks noChangeArrowheads="1"/>
              </p:cNvSpPr>
              <p:nvPr/>
            </p:nvSpPr>
            <p:spPr bwMode="auto">
              <a:xfrm rot="-5400000">
                <a:off x="6509788" y="5312512"/>
                <a:ext cx="1355914" cy="877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12.7% fat</a:t>
                </a:r>
              </a:p>
              <a:p>
                <a:r>
                  <a:rPr lang="en-US" sz="1400" dirty="0">
                    <a:latin typeface="Calibri" pitchFamily="34" charset="0"/>
                  </a:rPr>
                  <a:t>Non stressed</a:t>
                </a:r>
              </a:p>
              <a:p>
                <a:r>
                  <a:rPr lang="en-US" sz="1400" dirty="0">
                    <a:latin typeface="Calibri" pitchFamily="34" charset="0"/>
                  </a:rPr>
                  <a:t>3.5% EPA</a:t>
                </a:r>
              </a:p>
            </p:txBody>
          </p:sp>
        </p:grpSp>
        <p:sp>
          <p:nvSpPr>
            <p:cNvPr id="29730" name="TextBox 97"/>
            <p:cNvSpPr txBox="1">
              <a:spLocks noChangeArrowheads="1"/>
            </p:cNvSpPr>
            <p:nvPr/>
          </p:nvSpPr>
          <p:spPr bwMode="auto">
            <a:xfrm rot="-5400000">
              <a:off x="5005543" y="5526910"/>
              <a:ext cx="1287360" cy="44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latin typeface="Calibri" pitchFamily="34" charset="0"/>
                </a:rPr>
                <a:t>Volvocales</a:t>
              </a:r>
            </a:p>
          </p:txBody>
        </p:sp>
      </p:grpSp>
      <p:sp>
        <p:nvSpPr>
          <p:cNvPr id="29700" name="TextBox 107"/>
          <p:cNvSpPr txBox="1">
            <a:spLocks noChangeArrowheads="1"/>
          </p:cNvSpPr>
          <p:nvPr/>
        </p:nvSpPr>
        <p:spPr bwMode="auto">
          <a:xfrm>
            <a:off x="2438400" y="5086350"/>
            <a:ext cx="179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Scenedesmus</a:t>
            </a:r>
          </a:p>
        </p:txBody>
      </p:sp>
      <p:grpSp>
        <p:nvGrpSpPr>
          <p:cNvPr id="29701" name="Group 108"/>
          <p:cNvGrpSpPr>
            <a:grpSpLocks/>
          </p:cNvGrpSpPr>
          <p:nvPr/>
        </p:nvGrpSpPr>
        <p:grpSpPr bwMode="auto">
          <a:xfrm>
            <a:off x="2286000" y="228600"/>
            <a:ext cx="6248400" cy="3200400"/>
            <a:chOff x="101301" y="1295400"/>
            <a:chExt cx="6422315" cy="3657600"/>
          </a:xfrm>
        </p:grpSpPr>
        <p:sp>
          <p:nvSpPr>
            <p:cNvPr id="29703" name="TextBox 109"/>
            <p:cNvSpPr txBox="1">
              <a:spLocks noChangeArrowheads="1"/>
            </p:cNvSpPr>
            <p:nvPr/>
          </p:nvSpPr>
          <p:spPr bwMode="auto">
            <a:xfrm>
              <a:off x="3200661" y="1295400"/>
              <a:ext cx="1393164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18% lipid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nitrogen stress</a:t>
              </a:r>
            </a:p>
          </p:txBody>
        </p:sp>
        <p:sp>
          <p:nvSpPr>
            <p:cNvPr id="29704" name="TextBox 110"/>
            <p:cNvSpPr txBox="1">
              <a:spLocks noChangeArrowheads="1"/>
            </p:cNvSpPr>
            <p:nvPr/>
          </p:nvSpPr>
          <p:spPr bwMode="auto">
            <a:xfrm>
              <a:off x="2363043" y="2717800"/>
              <a:ext cx="915016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PF-1</a:t>
              </a:r>
            </a:p>
          </p:txBody>
        </p:sp>
        <p:grpSp>
          <p:nvGrpSpPr>
            <p:cNvPr id="29705" name="Group 23"/>
            <p:cNvGrpSpPr>
              <a:grpSpLocks/>
            </p:cNvGrpSpPr>
            <p:nvPr/>
          </p:nvGrpSpPr>
          <p:grpSpPr bwMode="auto">
            <a:xfrm>
              <a:off x="101301" y="1295400"/>
              <a:ext cx="2108499" cy="1828800"/>
              <a:chOff x="76200" y="1258669"/>
              <a:chExt cx="2108499" cy="1828800"/>
            </a:xfrm>
          </p:grpSpPr>
          <p:pic>
            <p:nvPicPr>
              <p:cNvPr id="29726" name="Picture 13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6200" y="1258669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7" name="TextBox 4"/>
              <p:cNvSpPr txBox="1">
                <a:spLocks noChangeArrowheads="1"/>
              </p:cNvSpPr>
              <p:nvPr/>
            </p:nvSpPr>
            <p:spPr bwMode="auto">
              <a:xfrm>
                <a:off x="76200" y="2706469"/>
                <a:ext cx="648423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UC-2</a:t>
                </a:r>
              </a:p>
            </p:txBody>
          </p:sp>
          <p:sp>
            <p:nvSpPr>
              <p:cNvPr id="29728" name="TextBox 8"/>
              <p:cNvSpPr txBox="1">
                <a:spLocks noChangeArrowheads="1"/>
              </p:cNvSpPr>
              <p:nvPr/>
            </p:nvSpPr>
            <p:spPr bwMode="auto">
              <a:xfrm>
                <a:off x="151878" y="1294955"/>
                <a:ext cx="1393164" cy="731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16% lipid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nitrogen stress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1.16 g/L day</a:t>
                </a:r>
              </a:p>
            </p:txBody>
          </p:sp>
        </p:grpSp>
        <p:grpSp>
          <p:nvGrpSpPr>
            <p:cNvPr id="29706" name="Group 24"/>
            <p:cNvGrpSpPr>
              <a:grpSpLocks/>
            </p:cNvGrpSpPr>
            <p:nvPr/>
          </p:nvGrpSpPr>
          <p:grpSpPr bwMode="auto">
            <a:xfrm>
              <a:off x="2209800" y="1295400"/>
              <a:ext cx="2108499" cy="1828800"/>
              <a:chOff x="4572000" y="1258669"/>
              <a:chExt cx="2108499" cy="1828800"/>
            </a:xfrm>
          </p:grpSpPr>
          <p:pic>
            <p:nvPicPr>
              <p:cNvPr id="29723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72000" y="1258669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4" name="TextBox 10"/>
              <p:cNvSpPr txBox="1">
                <a:spLocks noChangeArrowheads="1"/>
              </p:cNvSpPr>
              <p:nvPr/>
            </p:nvSpPr>
            <p:spPr bwMode="auto">
              <a:xfrm>
                <a:off x="4572167" y="2717355"/>
                <a:ext cx="980374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EV-OR-5</a:t>
                </a:r>
              </a:p>
            </p:txBody>
          </p:sp>
          <p:sp>
            <p:nvSpPr>
              <p:cNvPr id="29725" name="Rectangle 11"/>
              <p:cNvSpPr>
                <a:spLocks noChangeArrowheads="1"/>
              </p:cNvSpPr>
              <p:nvPr/>
            </p:nvSpPr>
            <p:spPr bwMode="auto">
              <a:xfrm>
                <a:off x="4647845" y="1294955"/>
                <a:ext cx="1145490" cy="5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24.74% lipid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1.2 g/L day </a:t>
                </a:r>
              </a:p>
            </p:txBody>
          </p:sp>
        </p:grpSp>
        <p:grpSp>
          <p:nvGrpSpPr>
            <p:cNvPr id="29707" name="Group 26"/>
            <p:cNvGrpSpPr>
              <a:grpSpLocks/>
            </p:cNvGrpSpPr>
            <p:nvPr/>
          </p:nvGrpSpPr>
          <p:grpSpPr bwMode="auto">
            <a:xfrm>
              <a:off x="4267034" y="1295400"/>
              <a:ext cx="2242822" cy="1828800"/>
              <a:chOff x="6934034" y="1258669"/>
              <a:chExt cx="2242822" cy="1828800"/>
            </a:xfrm>
          </p:grpSpPr>
          <p:pic>
            <p:nvPicPr>
              <p:cNvPr id="29720" name="Picture 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34200" y="1258669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1" name="Rectangle 127"/>
              <p:cNvSpPr>
                <a:spLocks noChangeArrowheads="1"/>
              </p:cNvSpPr>
              <p:nvPr/>
            </p:nvSpPr>
            <p:spPr bwMode="auto">
              <a:xfrm>
                <a:off x="7986646" y="1523555"/>
                <a:ext cx="1190210" cy="31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16.97% lipid </a:t>
                </a:r>
              </a:p>
            </p:txBody>
          </p:sp>
          <p:sp>
            <p:nvSpPr>
              <p:cNvPr id="29722" name="TextBox 128"/>
              <p:cNvSpPr txBox="1">
                <a:spLocks noChangeArrowheads="1"/>
              </p:cNvSpPr>
              <p:nvPr/>
            </p:nvSpPr>
            <p:spPr bwMode="auto">
              <a:xfrm>
                <a:off x="6934034" y="2706469"/>
                <a:ext cx="863418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EV-or-1</a:t>
                </a:r>
              </a:p>
            </p:txBody>
          </p:sp>
        </p:grpSp>
        <p:grpSp>
          <p:nvGrpSpPr>
            <p:cNvPr id="29708" name="Group 22"/>
            <p:cNvGrpSpPr>
              <a:grpSpLocks/>
            </p:cNvGrpSpPr>
            <p:nvPr/>
          </p:nvGrpSpPr>
          <p:grpSpPr bwMode="auto">
            <a:xfrm>
              <a:off x="101301" y="3124200"/>
              <a:ext cx="2108499" cy="1828800"/>
              <a:chOff x="101301" y="4078069"/>
              <a:chExt cx="2108499" cy="1828800"/>
            </a:xfrm>
          </p:grpSpPr>
          <p:pic>
            <p:nvPicPr>
              <p:cNvPr id="29717" name="Picture 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01301" y="4078069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8" name="TextBox 124"/>
              <p:cNvSpPr txBox="1">
                <a:spLocks noChangeArrowheads="1"/>
              </p:cNvSpPr>
              <p:nvPr/>
            </p:nvSpPr>
            <p:spPr bwMode="auto">
              <a:xfrm>
                <a:off x="101301" y="5525869"/>
                <a:ext cx="552106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MCI</a:t>
                </a:r>
              </a:p>
            </p:txBody>
          </p:sp>
          <p:sp>
            <p:nvSpPr>
              <p:cNvPr id="29719" name="Rectangle 125"/>
              <p:cNvSpPr>
                <a:spLocks noChangeArrowheads="1"/>
              </p:cNvSpPr>
              <p:nvPr/>
            </p:nvSpPr>
            <p:spPr bwMode="auto">
              <a:xfrm>
                <a:off x="152900" y="4186926"/>
                <a:ext cx="1167850" cy="5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14.39% lipid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1.24 g</a:t>
                </a:r>
                <a:endParaRPr lang="en-US" b="1"/>
              </a:p>
            </p:txBody>
          </p:sp>
        </p:grpSp>
        <p:grpSp>
          <p:nvGrpSpPr>
            <p:cNvPr id="29709" name="Group 25"/>
            <p:cNvGrpSpPr>
              <a:grpSpLocks/>
            </p:cNvGrpSpPr>
            <p:nvPr/>
          </p:nvGrpSpPr>
          <p:grpSpPr bwMode="auto">
            <a:xfrm>
              <a:off x="2209800" y="3124200"/>
              <a:ext cx="2108499" cy="1828800"/>
              <a:chOff x="2971800" y="4191000"/>
              <a:chExt cx="2108499" cy="1828800"/>
            </a:xfrm>
          </p:grpSpPr>
          <p:pic>
            <p:nvPicPr>
              <p:cNvPr id="29714" name="Picture 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71800" y="41910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5" name="TextBox 121"/>
              <p:cNvSpPr txBox="1">
                <a:spLocks noChangeArrowheads="1"/>
              </p:cNvSpPr>
              <p:nvPr/>
            </p:nvSpPr>
            <p:spPr bwMode="auto">
              <a:xfrm>
                <a:off x="3047645" y="5562600"/>
                <a:ext cx="1162690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Chlorella s.</a:t>
                </a:r>
              </a:p>
            </p:txBody>
          </p:sp>
          <p:sp>
            <p:nvSpPr>
              <p:cNvPr id="29716" name="TextBox 122"/>
              <p:cNvSpPr txBox="1">
                <a:spLocks noChangeArrowheads="1"/>
              </p:cNvSpPr>
              <p:nvPr/>
            </p:nvSpPr>
            <p:spPr bwMode="auto">
              <a:xfrm>
                <a:off x="2971967" y="4267200"/>
                <a:ext cx="1410363" cy="5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Max=14% lipid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Nitrogen stress</a:t>
                </a:r>
              </a:p>
            </p:txBody>
          </p:sp>
        </p:grpSp>
        <p:grpSp>
          <p:nvGrpSpPr>
            <p:cNvPr id="29710" name="Group 27"/>
            <p:cNvGrpSpPr>
              <a:grpSpLocks/>
            </p:cNvGrpSpPr>
            <p:nvPr/>
          </p:nvGrpSpPr>
          <p:grpSpPr bwMode="auto">
            <a:xfrm>
              <a:off x="4267200" y="3124200"/>
              <a:ext cx="2256416" cy="1828800"/>
              <a:chOff x="5257800" y="4343400"/>
              <a:chExt cx="2256416" cy="1828800"/>
            </a:xfrm>
          </p:grpSpPr>
          <p:pic>
            <p:nvPicPr>
              <p:cNvPr id="29711" name="Picture 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257800" y="4343400"/>
                <a:ext cx="2108499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2" name="TextBox 118"/>
              <p:cNvSpPr txBox="1">
                <a:spLocks noChangeArrowheads="1"/>
              </p:cNvSpPr>
              <p:nvPr/>
            </p:nvSpPr>
            <p:spPr bwMode="auto">
              <a:xfrm>
                <a:off x="5333312" y="5715000"/>
                <a:ext cx="617464" cy="34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PF-1</a:t>
                </a:r>
              </a:p>
            </p:txBody>
          </p:sp>
          <p:sp>
            <p:nvSpPr>
              <p:cNvPr id="29713" name="TextBox 119"/>
              <p:cNvSpPr txBox="1">
                <a:spLocks noChangeArrowheads="1"/>
              </p:cNvSpPr>
              <p:nvPr/>
            </p:nvSpPr>
            <p:spPr bwMode="auto">
              <a:xfrm>
                <a:off x="6121052" y="4419600"/>
                <a:ext cx="1393164" cy="5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18% lipid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</a:rPr>
                  <a:t>nitrogen stress</a:t>
                </a:r>
              </a:p>
            </p:txBody>
          </p:sp>
        </p:grpSp>
      </p:grpSp>
      <p:sp>
        <p:nvSpPr>
          <p:cNvPr id="29702" name="TextBox 60"/>
          <p:cNvSpPr txBox="1">
            <a:spLocks noChangeArrowheads="1"/>
          </p:cNvSpPr>
          <p:nvPr/>
        </p:nvSpPr>
        <p:spPr bwMode="auto">
          <a:xfrm>
            <a:off x="0" y="152400"/>
            <a:ext cx="213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regional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algal strain resources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collected by  WSU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24400" y="990600"/>
            <a:ext cx="1066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4267200" y="137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Algae</a:t>
            </a:r>
            <a:endParaRPr lang="en-US" sz="2000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1981200"/>
            <a:ext cx="2286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/>
          <p:cNvSpPr/>
          <p:nvPr/>
        </p:nvSpPr>
        <p:spPr>
          <a:xfrm>
            <a:off x="5334000" y="1981200"/>
            <a:ext cx="2362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276600" y="2133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Cyanophyceae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Chlorophyceae</a:t>
            </a:r>
            <a:endParaRPr lang="en-US" sz="2000" dirty="0">
              <a:latin typeface="+mn-lt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676400" y="1219200"/>
            <a:ext cx="609600" cy="1600200"/>
          </a:xfrm>
          <a:prstGeom prst="leftBrace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Biomass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352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Target Compounds</a:t>
            </a:r>
            <a:endParaRPr lang="en-US" sz="2000" dirty="0">
              <a:latin typeface="+mn-lt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676400" y="3048000"/>
            <a:ext cx="609600" cy="990600"/>
          </a:xfrm>
          <a:prstGeom prst="leftBrace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38500" y="2914926"/>
            <a:ext cx="41148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3429000" y="299885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Pigments, lipids and semi-polar. Polar small molecules</a:t>
            </a:r>
            <a:endParaRPr lang="en-US" sz="2000" dirty="0">
              <a:latin typeface="+mn-lt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1676400" y="4343400"/>
            <a:ext cx="609600" cy="914400"/>
          </a:xfrm>
          <a:prstGeom prst="leftBrace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953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R&amp;D Initiatives </a:t>
            </a:r>
            <a:endParaRPr lang="en-US" sz="2000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3810000"/>
            <a:ext cx="4191000" cy="1752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3200400" y="4191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Develop  robust  LC-MS-MS method combining extraction, HPLC separation and MS-MS parameter optimization</a:t>
            </a:r>
            <a:endParaRPr lang="en-US" sz="2000" dirty="0">
              <a:latin typeface="+mn-lt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676400" y="5334000"/>
            <a:ext cx="609600" cy="914400"/>
          </a:xfrm>
          <a:prstGeom prst="leftBrace">
            <a:avLst>
              <a:gd name="adj1" fmla="val 10606"/>
              <a:gd name="adj2" fmla="val 50000"/>
            </a:avLst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67000" y="5715000"/>
            <a:ext cx="502920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3200400" y="5791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Develop a </a:t>
            </a:r>
            <a:r>
              <a:rPr lang="en-US" sz="2000" dirty="0" err="1" smtClean="0">
                <a:latin typeface="+mn-lt"/>
              </a:rPr>
              <a:t>metabolomic</a:t>
            </a:r>
            <a:r>
              <a:rPr lang="en-US" sz="2000" dirty="0" smtClean="0">
                <a:latin typeface="+mn-lt"/>
              </a:rPr>
              <a:t> library for the target compounds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7452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Screening high value compounds from different algae biomasses</a:t>
            </a:r>
            <a:endParaRPr lang="en-US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WSU </a:t>
            </a:r>
            <a:r>
              <a:rPr lang="en-US" dirty="0" smtClean="0"/>
              <a:t>Technology R&amp;D for Algae </a:t>
            </a:r>
            <a:r>
              <a:rPr lang="en-US" dirty="0" err="1" smtClean="0"/>
              <a:t>Biorefinery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30723" name="Picture 2" descr="integrated algae pro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64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6"/>
          <p:cNvGrpSpPr>
            <a:grpSpLocks/>
          </p:cNvGrpSpPr>
          <p:nvPr/>
        </p:nvGrpSpPr>
        <p:grpSpPr bwMode="auto">
          <a:xfrm>
            <a:off x="1665633" y="1392238"/>
            <a:ext cx="5784850" cy="4354512"/>
            <a:chOff x="4176" y="11088"/>
            <a:chExt cx="15476" cy="8989"/>
          </a:xfrm>
        </p:grpSpPr>
        <p:pic>
          <p:nvPicPr>
            <p:cNvPr id="34819" name="Picture 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6" y="16446"/>
              <a:ext cx="5232" cy="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49" descr="DAIRY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88" y="17832"/>
              <a:ext cx="2268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50" descr="cow-calf_dai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52" y="18000"/>
              <a:ext cx="2998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51" descr="glyceri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6" y="13858"/>
              <a:ext cx="2400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52" descr="potat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6" y="11152"/>
              <a:ext cx="2352" cy="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60" descr="IMG_025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3" y="11184"/>
              <a:ext cx="4054" cy="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61" descr="pills-and-AGI-0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040" y="11088"/>
              <a:ext cx="2325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Oval 62"/>
            <p:cNvSpPr>
              <a:spLocks noChangeArrowheads="1"/>
            </p:cNvSpPr>
            <p:nvPr/>
          </p:nvSpPr>
          <p:spPr bwMode="auto">
            <a:xfrm flipV="1">
              <a:off x="10320" y="14256"/>
              <a:ext cx="218" cy="13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7" name="Picture 63" descr="Rainbow%20trou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29" y="15072"/>
              <a:ext cx="2223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6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187" y="13967"/>
              <a:ext cx="3116" cy="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6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44" y="11172"/>
              <a:ext cx="3217" cy="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Line 73"/>
            <p:cNvSpPr>
              <a:spLocks noChangeShapeType="1"/>
            </p:cNvSpPr>
            <p:nvPr/>
          </p:nvSpPr>
          <p:spPr bwMode="auto">
            <a:xfrm flipV="1">
              <a:off x="10464" y="12288"/>
              <a:ext cx="288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AutoShape 74"/>
            <p:cNvSpPr>
              <a:spLocks noChangeArrowheads="1"/>
            </p:cNvSpPr>
            <p:nvPr/>
          </p:nvSpPr>
          <p:spPr bwMode="auto">
            <a:xfrm>
              <a:off x="16150" y="15521"/>
              <a:ext cx="1200" cy="96"/>
            </a:xfrm>
            <a:prstGeom prst="rightArrow">
              <a:avLst>
                <a:gd name="adj1" fmla="val 50000"/>
                <a:gd name="adj2" fmla="val 3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AutoShape 75"/>
            <p:cNvSpPr>
              <a:spLocks noChangeArrowheads="1"/>
            </p:cNvSpPr>
            <p:nvPr/>
          </p:nvSpPr>
          <p:spPr bwMode="auto">
            <a:xfrm rot="-2330690">
              <a:off x="15548" y="13851"/>
              <a:ext cx="1659" cy="87"/>
            </a:xfrm>
            <a:prstGeom prst="rightArrow">
              <a:avLst>
                <a:gd name="adj1" fmla="val 50000"/>
                <a:gd name="adj2" fmla="val 4767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AutoShape 76"/>
            <p:cNvSpPr>
              <a:spLocks noChangeArrowheads="1"/>
            </p:cNvSpPr>
            <p:nvPr/>
          </p:nvSpPr>
          <p:spPr bwMode="auto">
            <a:xfrm rot="2458120">
              <a:off x="12406" y="16097"/>
              <a:ext cx="91" cy="1583"/>
            </a:xfrm>
            <a:prstGeom prst="downArrow">
              <a:avLst>
                <a:gd name="adj1" fmla="val 50000"/>
                <a:gd name="adj2" fmla="val 434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77"/>
            <p:cNvSpPr>
              <a:spLocks noChangeArrowheads="1"/>
            </p:cNvSpPr>
            <p:nvPr/>
          </p:nvSpPr>
          <p:spPr bwMode="auto">
            <a:xfrm>
              <a:off x="16051" y="18816"/>
              <a:ext cx="1008" cy="96"/>
            </a:xfrm>
            <a:prstGeom prst="rightArrow">
              <a:avLst>
                <a:gd name="adj1" fmla="val 50000"/>
                <a:gd name="adj2" fmla="val 2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AutoShape 78"/>
            <p:cNvSpPr>
              <a:spLocks noChangeArrowheads="1"/>
            </p:cNvSpPr>
            <p:nvPr/>
          </p:nvSpPr>
          <p:spPr bwMode="auto">
            <a:xfrm>
              <a:off x="6816" y="14400"/>
              <a:ext cx="1107" cy="134"/>
            </a:xfrm>
            <a:prstGeom prst="rightArrow">
              <a:avLst>
                <a:gd name="adj1" fmla="val 50000"/>
                <a:gd name="adj2" fmla="val 20653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AutoShape 80"/>
            <p:cNvSpPr>
              <a:spLocks noChangeArrowheads="1"/>
            </p:cNvSpPr>
            <p:nvPr/>
          </p:nvSpPr>
          <p:spPr bwMode="auto">
            <a:xfrm>
              <a:off x="6768" y="12451"/>
              <a:ext cx="1107" cy="134"/>
            </a:xfrm>
            <a:prstGeom prst="rightArrow">
              <a:avLst>
                <a:gd name="adj1" fmla="val 50000"/>
                <a:gd name="adj2" fmla="val 20653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AutoShape 83"/>
            <p:cNvSpPr>
              <a:spLocks noChangeArrowheads="1"/>
            </p:cNvSpPr>
            <p:nvPr/>
          </p:nvSpPr>
          <p:spPr bwMode="auto">
            <a:xfrm>
              <a:off x="14649" y="16152"/>
              <a:ext cx="122" cy="1848"/>
            </a:xfrm>
            <a:prstGeom prst="downArrow">
              <a:avLst>
                <a:gd name="adj1" fmla="val 50000"/>
                <a:gd name="adj2" fmla="val 4375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85"/>
            <p:cNvSpPr>
              <a:spLocks noChangeShapeType="1"/>
            </p:cNvSpPr>
            <p:nvPr/>
          </p:nvSpPr>
          <p:spPr bwMode="auto">
            <a:xfrm>
              <a:off x="14747" y="13487"/>
              <a:ext cx="0" cy="4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19200" y="152400"/>
            <a:ext cx="6669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Producing FUFA-enriched algae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using cult potatoes 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0.gstatic.com/images?q=tbn:ANd9GcQKUzxc2Lqj5jTZ3QPpN0GNjN-Qv2gIHxaNz9WUyU9DghfE03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238" y="3902075"/>
            <a:ext cx="1925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https://encrypted-tbn0.gstatic.com/images?q=tbn:ANd9GcSrhQq2z4AFwhFs4246n6VLOoduJLHO26V2wJIS8yrqR1MvtfRs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4054475"/>
            <a:ext cx="17827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https://encrypted-tbn3.gstatic.com/images?q=tbn:ANd9GcQF7N94fCldMfjjqU9eUTpfUDF8V0WRs5xqxzgZ1o25rXraDA4Z"/>
          <p:cNvPicPr>
            <a:picLocks noChangeAspect="1" noChangeArrowheads="1"/>
          </p:cNvPicPr>
          <p:nvPr/>
        </p:nvPicPr>
        <p:blipFill>
          <a:blip r:embed="rId4" cstate="print"/>
          <a:srcRect t="10170" b="15248"/>
          <a:stretch>
            <a:fillRect/>
          </a:stretch>
        </p:blipFill>
        <p:spPr bwMode="auto">
          <a:xfrm>
            <a:off x="2354263" y="4359275"/>
            <a:ext cx="2152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https://encrypted-tbn3.gstatic.com/images?q=tbn:ANd9GcRoC9JlXIKfTqbd2HiKbS1OyZp7v1VcL8Jg4mHKkGW4He5CoZ3C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0363" y="4435475"/>
            <a:ext cx="205263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itle 2"/>
          <p:cNvSpPr>
            <a:spLocks noGrp="1"/>
          </p:cNvSpPr>
          <p:nvPr>
            <p:ph type="title"/>
          </p:nvPr>
        </p:nvSpPr>
        <p:spPr>
          <a:xfrm>
            <a:off x="122238" y="381000"/>
            <a:ext cx="9144000" cy="1371600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2060"/>
                </a:solidFill>
                <a:ea typeface="宋体" pitchFamily="2" charset="-122"/>
              </a:rPr>
              <a:t>Astaxanthin</a:t>
            </a:r>
            <a:r>
              <a:rPr lang="en-US" altLang="zh-CN" dirty="0" smtClean="0">
                <a:solidFill>
                  <a:srgbClr val="002060"/>
                </a:solidFill>
                <a:ea typeface="宋体" pitchFamily="2" charset="-122"/>
              </a:rPr>
              <a:t> production using algae </a:t>
            </a:r>
            <a:r>
              <a:rPr lang="en-US" altLang="zh-CN" i="1" dirty="0" err="1" smtClean="0">
                <a:solidFill>
                  <a:srgbClr val="002060"/>
                </a:solidFill>
                <a:ea typeface="宋体" pitchFamily="2" charset="-122"/>
              </a:rPr>
              <a:t>Haematococcus</a:t>
            </a:r>
            <a:r>
              <a:rPr lang="en-US" altLang="zh-CN" i="1" dirty="0" smtClean="0">
                <a:solidFill>
                  <a:srgbClr val="002060"/>
                </a:solidFill>
                <a:ea typeface="宋体" pitchFamily="2" charset="-122"/>
              </a:rPr>
              <a:t> </a:t>
            </a:r>
            <a:r>
              <a:rPr lang="en-US" altLang="zh-CN" i="1" dirty="0" err="1" smtClean="0">
                <a:solidFill>
                  <a:srgbClr val="002060"/>
                </a:solidFill>
                <a:ea typeface="宋体" pitchFamily="2" charset="-122"/>
              </a:rPr>
              <a:t>pluvialis</a:t>
            </a:r>
            <a:r>
              <a:rPr lang="en-US" altLang="zh-CN" i="1" dirty="0" smtClean="0">
                <a:solidFill>
                  <a:srgbClr val="002060"/>
                </a:solidFill>
                <a:ea typeface="宋体" pitchFamily="2" charset="-122"/>
              </a:rPr>
              <a:t/>
            </a:r>
            <a:br>
              <a:rPr lang="en-US" altLang="zh-CN" i="1" dirty="0" smtClean="0">
                <a:solidFill>
                  <a:srgbClr val="002060"/>
                </a:solidFill>
                <a:ea typeface="宋体" pitchFamily="2" charset="-122"/>
              </a:rPr>
            </a:b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38" y="1311275"/>
            <a:ext cx="9144000" cy="5181600"/>
          </a:xfrm>
        </p:spPr>
        <p:txBody>
          <a:bodyPr/>
          <a:lstStyle/>
          <a:p>
            <a:r>
              <a:rPr lang="en-US" i="1" dirty="0" err="1" smtClean="0"/>
              <a:t>Haematococcus</a:t>
            </a:r>
            <a:r>
              <a:rPr lang="en-US" i="1" dirty="0" smtClean="0"/>
              <a:t> </a:t>
            </a:r>
            <a:r>
              <a:rPr lang="en-US" i="1" dirty="0" err="1" smtClean="0"/>
              <a:t>pluvialis</a:t>
            </a:r>
            <a:r>
              <a:rPr lang="en-US" dirty="0" smtClean="0"/>
              <a:t> has been reported to be the richest source of natural </a:t>
            </a:r>
            <a:r>
              <a:rPr lang="en-US" dirty="0" err="1" smtClean="0"/>
              <a:t>astaxanthin</a:t>
            </a:r>
            <a:r>
              <a:rPr lang="en-US" dirty="0" smtClean="0"/>
              <a:t> and can produce as high as 5% of the dry cell weight under lab conditions. </a:t>
            </a:r>
          </a:p>
          <a:p>
            <a:r>
              <a:rPr lang="en-US" dirty="0" smtClean="0"/>
              <a:t>Develop two-stage culture process and optimize culture conditions for algae growth and </a:t>
            </a:r>
            <a:r>
              <a:rPr lang="en-US" dirty="0" err="1" smtClean="0"/>
              <a:t>astaxanthin</a:t>
            </a:r>
            <a:r>
              <a:rPr lang="en-US" dirty="0" smtClean="0"/>
              <a:t> accumulation. 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4" descr="https://encrypted-tbn3.gstatic.com/images?q=tbn:ANd9GcQq-vXwKdYvp-7zrV0UcGkNACCWjGmPeiFAd684Qbs3vYUBLLl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410200"/>
            <a:ext cx="1925147" cy="121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438E0-2E4B-4C79-B1C4-1A6B8F5590DC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861" y="381000"/>
            <a:ext cx="88392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BBEL’s R&amp;D Goal: </a:t>
            </a:r>
            <a:r>
              <a:rPr lang="en-US" sz="3200" dirty="0" err="1" smtClean="0">
                <a:solidFill>
                  <a:schemeClr val="accent2"/>
                </a:solidFill>
              </a:rPr>
              <a:t>Biorefining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Biomass to Biofuels and Co-products </a:t>
            </a:r>
          </a:p>
        </p:txBody>
      </p:sp>
      <p:pic>
        <p:nvPicPr>
          <p:cNvPr id="8196" name="Picture 3" descr="05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048000" y="3200400"/>
            <a:ext cx="183515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Conversion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Processes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4038600"/>
            <a:ext cx="2419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1450" eaLnBrk="0" hangingPunct="0"/>
            <a:r>
              <a:rPr lang="en-US" sz="1600" b="1">
                <a:latin typeface="Times New Roman" pitchFamily="18" charset="0"/>
              </a:rPr>
              <a:t>Crop residues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Algae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Food Processing by-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      products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Animal Wastes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Municipal Solid Waste</a:t>
            </a:r>
          </a:p>
          <a:p>
            <a:pPr indent="171450" eaLnBrk="0" hangingPunct="0"/>
            <a:r>
              <a:rPr lang="en-US" sz="1600" b="1">
                <a:latin typeface="Times New Roman" pitchFamily="18" charset="0"/>
              </a:rPr>
              <a:t>Forest residues 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629400" y="2514600"/>
            <a:ext cx="238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Jet fuel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Nutraceuticals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Fine chemicals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Biogas for power and transportation fuel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Biodiesel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Fertilizers </a:t>
            </a:r>
          </a:p>
          <a:p>
            <a:pPr eaLnBrk="0" hangingPunct="0"/>
            <a:endParaRPr lang="en-US" sz="1600" b="1">
              <a:latin typeface="Times New Roman" pitchFamily="18" charset="0"/>
            </a:endParaRPr>
          </a:p>
          <a:p>
            <a:pPr eaLnBrk="0" hangingPunct="0"/>
            <a:endParaRPr lang="en-US" sz="1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971800" y="4114800"/>
            <a:ext cx="27924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pitchFamily="18" charset="0"/>
              </a:rPr>
              <a:t>Pretreatment </a:t>
            </a:r>
            <a:r>
              <a:rPr lang="en-US" sz="1600" b="1" dirty="0">
                <a:latin typeface="Times New Roman" pitchFamily="18" charset="0"/>
              </a:rPr>
              <a:t>and enzymatic </a:t>
            </a:r>
            <a:r>
              <a:rPr lang="en-US" sz="1600" b="1" dirty="0" smtClean="0">
                <a:latin typeface="Times New Roman" pitchFamily="18" charset="0"/>
              </a:rPr>
              <a:t>hydrolysis</a:t>
            </a:r>
          </a:p>
          <a:p>
            <a:pPr eaLnBrk="0" hangingPunct="0"/>
            <a:r>
              <a:rPr lang="en-US" sz="1600" b="1" dirty="0" smtClean="0">
                <a:latin typeface="Times New Roman" pitchFamily="18" charset="0"/>
              </a:rPr>
              <a:t>Fermentation</a:t>
            </a:r>
            <a:endParaRPr lang="en-US" sz="1600" b="1" dirty="0">
              <a:latin typeface="Times New Roman" pitchFamily="18" charset="0"/>
            </a:endParaRPr>
          </a:p>
          <a:p>
            <a:pPr eaLnBrk="0" hangingPunct="0"/>
            <a:r>
              <a:rPr lang="en-US" sz="1600" b="1" dirty="0" smtClean="0">
                <a:latin typeface="Times New Roman" pitchFamily="18" charset="0"/>
              </a:rPr>
              <a:t>Hydrothermal </a:t>
            </a:r>
            <a:r>
              <a:rPr lang="en-US" sz="1600" b="1" dirty="0">
                <a:latin typeface="Times New Roman" pitchFamily="18" charset="0"/>
              </a:rPr>
              <a:t>extraction and conversion </a:t>
            </a:r>
          </a:p>
          <a:p>
            <a:pPr eaLnBrk="0" hangingPunct="0"/>
            <a:r>
              <a:rPr lang="en-US" sz="1600" b="1" dirty="0" smtClean="0">
                <a:latin typeface="Times New Roman" pitchFamily="18" charset="0"/>
              </a:rPr>
              <a:t>Anaerobic </a:t>
            </a:r>
            <a:r>
              <a:rPr lang="en-US" sz="1600" b="1" dirty="0">
                <a:latin typeface="Times New Roman" pitchFamily="18" charset="0"/>
              </a:rPr>
              <a:t>Digestion</a:t>
            </a:r>
          </a:p>
          <a:p>
            <a:pPr eaLnBrk="0" hangingPunct="0"/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209800" y="3505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304800" y="3200400"/>
            <a:ext cx="1817688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>
                <a:latin typeface="Times New Roman" pitchFamily="18" charset="0"/>
              </a:rPr>
              <a:t>Feedstocks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6858000" y="1295400"/>
            <a:ext cx="183515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Bio-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Products</a:t>
            </a: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4953000" y="35052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V="1">
            <a:off x="6172200" y="1524000"/>
            <a:ext cx="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172200" y="1524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07" name="Picture 14" descr="Wheat%2520Photo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990600"/>
            <a:ext cx="2133600" cy="208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Lutein production from green algae </a:t>
            </a:r>
            <a:br>
              <a:rPr lang="en-US" dirty="0" smtClean="0"/>
            </a:br>
            <a:endParaRPr lang="en-US" i="1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r>
              <a:rPr lang="en-US" altLang="zh-CN" dirty="0" err="1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Lutein</a:t>
            </a:r>
            <a: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 is used for the pigmentation of animal tissues and products, and effective in the prevention of age-related macular degeneration and cataract.</a:t>
            </a:r>
          </a:p>
          <a:p>
            <a:r>
              <a:rPr lang="en-US" altLang="zh-CN" dirty="0" err="1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Lutein</a:t>
            </a:r>
            <a: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 is currently produced from the petals of marigold, requiring a lot of labors and arable lands due to the complex processing and low content. </a:t>
            </a:r>
          </a:p>
          <a:p>
            <a: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Microalgae are </a:t>
            </a:r>
            <a:b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</a:br>
            <a: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considered as a </a:t>
            </a:r>
            <a:b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</a:br>
            <a:r>
              <a:rPr lang="en-US" altLang="zh-CN" dirty="0" smtClean="0">
                <a:solidFill>
                  <a:schemeClr val="tx2"/>
                </a:solidFill>
                <a:latin typeface="Times" pitchFamily="18" charset="0"/>
                <a:ea typeface="宋体" pitchFamily="2" charset="-122"/>
                <a:cs typeface="Times" pitchFamily="18" charset="0"/>
                <a:sym typeface="Times" pitchFamily="18" charset="0"/>
              </a:rPr>
              <a:t>promising alternative</a:t>
            </a:r>
          </a:p>
          <a:p>
            <a:endParaRPr lang="en-US" altLang="zh-CN" dirty="0" smtClean="0">
              <a:solidFill>
                <a:schemeClr val="tx2"/>
              </a:solidFill>
              <a:latin typeface="Times" pitchFamily="18" charset="0"/>
              <a:ea typeface="宋体" pitchFamily="2" charset="-122"/>
              <a:cs typeface="Times" pitchFamily="18" charset="0"/>
              <a:sym typeface="Times" pitchFamily="18" charset="0"/>
            </a:endParaRPr>
          </a:p>
          <a:p>
            <a:endParaRPr lang="en-US" dirty="0" smtClean="0"/>
          </a:p>
        </p:txBody>
      </p:sp>
      <p:pic>
        <p:nvPicPr>
          <p:cNvPr id="36868" name="Picture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27538"/>
            <a:ext cx="3322638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图片 14" descr="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27538"/>
            <a:ext cx="2035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Lutein produced from green </a:t>
            </a:r>
            <a:r>
              <a:rPr lang="en-US" dirty="0" smtClean="0"/>
              <a:t>algae</a:t>
            </a:r>
            <a:br>
              <a:rPr lang="en-US" dirty="0" smtClean="0"/>
            </a:br>
            <a:r>
              <a:rPr lang="en-US" i="1" dirty="0"/>
              <a:t>Chlorella </a:t>
            </a:r>
            <a:r>
              <a:rPr lang="en-US" i="1" dirty="0" err="1"/>
              <a:t>Sorokiniana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 optimal cultural processes for </a:t>
            </a:r>
            <a:r>
              <a:rPr lang="en-US" dirty="0" err="1" smtClean="0"/>
              <a:t>lutein</a:t>
            </a:r>
            <a:r>
              <a:rPr lang="en-US" dirty="0" smtClean="0"/>
              <a:t> production 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Feeding strategy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 err="1" smtClean="0"/>
              <a:t>lutein</a:t>
            </a:r>
            <a:r>
              <a:rPr lang="en-US" dirty="0" smtClean="0"/>
              <a:t> content without scarifying </a:t>
            </a:r>
            <a:endParaRPr lang="en-US" dirty="0"/>
          </a:p>
        </p:txBody>
      </p:sp>
      <p:pic>
        <p:nvPicPr>
          <p:cNvPr id="7" name="Content Placeholder 6" descr="Lute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4495800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Sequential hydrothermal extraction of </a:t>
            </a:r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carbohydrates </a:t>
            </a:r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lipids </a:t>
            </a:r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algal biomass</a:t>
            </a:r>
            <a:endParaRPr lang="en-US" sz="2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600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1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b="0" dirty="0" smtClean="0">
                <a:ea typeface="宋体" pitchFamily="2" charset="-122"/>
              </a:rPr>
              <a:t>Extracting polyphenols from </a:t>
            </a:r>
            <a:r>
              <a:rPr lang="en-US" altLang="zh-CN" b="0" dirty="0" smtClean="0">
                <a:ea typeface="宋体" pitchFamily="2" charset="-122"/>
              </a:rPr>
              <a:t>grape </a:t>
            </a:r>
            <a:r>
              <a:rPr lang="en-US" altLang="zh-CN" b="0" dirty="0" err="1" smtClean="0">
                <a:ea typeface="宋体" pitchFamily="2" charset="-122"/>
              </a:rPr>
              <a:t>pomace</a:t>
            </a:r>
            <a:r>
              <a:rPr lang="en-US" altLang="zh-CN" b="0" dirty="0" smtClean="0">
                <a:ea typeface="宋体" pitchFamily="2" charset="-122"/>
              </a:rPr>
              <a:t> using magnetic beads coated </a:t>
            </a:r>
            <a:r>
              <a:rPr lang="en-US" altLang="zh-CN" b="0" dirty="0" smtClean="0">
                <a:ea typeface="宋体" pitchFamily="2" charset="-122"/>
              </a:rPr>
              <a:t>with </a:t>
            </a:r>
            <a:r>
              <a:rPr lang="en-US" b="0" dirty="0" smtClean="0"/>
              <a:t>polyethylene glycol (PEG)</a:t>
            </a:r>
            <a:endParaRPr lang="zh-CN" altLang="en-US" b="0" dirty="0" smtClean="0">
              <a:ea typeface="宋体" pitchFamily="2" charset="-122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0"/>
            <a:ext cx="15636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内容占位符 3" descr="HGMS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3886200" cy="3886200"/>
          </a:xfrm>
        </p:spPr>
      </p:pic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5029200" y="6396038"/>
            <a:ext cx="411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i="1">
                <a:ea typeface="宋体" pitchFamily="2" charset="-122"/>
              </a:rPr>
              <a:t>Gregory  et al., 2002; Jia &amp; Kang, 2004, Pan et al., 2008;</a:t>
            </a:r>
          </a:p>
          <a:p>
            <a:r>
              <a:rPr lang="en-US" altLang="zh-CN" sz="1200" i="1">
                <a:ea typeface="宋体" pitchFamily="2" charset="-122"/>
              </a:rPr>
              <a:t> Xu et al., 2008;Laura Worl &amp; Dennis Padilla, 1996 </a:t>
            </a:r>
            <a:endParaRPr lang="zh-CN" altLang="en-US" sz="1200" i="1">
              <a:ea typeface="宋体" pitchFamily="2" charset="-122"/>
            </a:endParaRP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81000" y="16764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+mn-lt"/>
                <a:ea typeface="宋体" pitchFamily="2" charset="-122"/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+mn-lt"/>
                <a:ea typeface="宋体" pitchFamily="2" charset="-122"/>
              </a:rPr>
              <a:t>Fast adsorption &amp; desorption process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+mn-lt"/>
                <a:ea typeface="宋体" pitchFamily="2" charset="-122"/>
              </a:rPr>
              <a:t>Affinity could be modified by changing the functional </a:t>
            </a:r>
            <a:r>
              <a:rPr lang="en-US" altLang="zh-CN" dirty="0" err="1">
                <a:latin typeface="+mn-lt"/>
                <a:ea typeface="宋体" pitchFamily="2" charset="-122"/>
              </a:rPr>
              <a:t>ligands</a:t>
            </a:r>
            <a:r>
              <a:rPr lang="en-US" altLang="zh-CN" dirty="0">
                <a:latin typeface="+mn-lt"/>
                <a:ea typeface="宋体" pitchFamily="2" charset="-122"/>
              </a:rPr>
              <a:t> on the surface</a:t>
            </a:r>
          </a:p>
          <a:p>
            <a:endParaRPr lang="zh-CN" altLang="en-US" dirty="0">
              <a:ea typeface="宋体" pitchFamily="2" charset="-122"/>
            </a:endParaRP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2819400" y="44958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+mn-lt"/>
                <a:ea typeface="宋体" pitchFamily="2" charset="-122"/>
              </a:rPr>
              <a:t>Magnetic beads </a:t>
            </a:r>
            <a:endParaRPr lang="zh-CN" altLang="en-US" dirty="0">
              <a:latin typeface="+mn-lt"/>
              <a:ea typeface="宋体" pitchFamily="2" charset="-122"/>
            </a:endParaRP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029200" y="52578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+mn-lt"/>
                <a:ea typeface="宋体" pitchFamily="2" charset="-122"/>
              </a:rPr>
              <a:t>Magnetic separation </a:t>
            </a:r>
            <a:r>
              <a:rPr lang="en-US" altLang="zh-CN" dirty="0">
                <a:ea typeface="宋体" pitchFamily="2" charset="-122"/>
              </a:rPr>
              <a:t>process 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9148"/>
            <a:ext cx="9144000" cy="5019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775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Developing new functional “smart-food” products from </a:t>
            </a:r>
          </a:p>
          <a:p>
            <a:pPr algn="ctr"/>
            <a:r>
              <a:rPr lang="en-US" sz="2800" b="1" dirty="0" smtClean="0">
                <a:latin typeface="+mn-lt"/>
              </a:rPr>
              <a:t>bioactive </a:t>
            </a:r>
            <a:r>
              <a:rPr lang="en-US" sz="2800" b="1" dirty="0" smtClean="0">
                <a:latin typeface="+mn-lt"/>
              </a:rPr>
              <a:t>ingredients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mtClean="0"/>
              <a:t>Status of and Next Steps of Technology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8" y="1371600"/>
            <a:ext cx="9144000" cy="5181600"/>
          </a:xfrm>
        </p:spPr>
        <p:txBody>
          <a:bodyPr/>
          <a:lstStyle/>
          <a:p>
            <a:r>
              <a:rPr lang="en-US" sz="3200" dirty="0" smtClean="0"/>
              <a:t>Majority of the </a:t>
            </a:r>
            <a:r>
              <a:rPr lang="en-US" sz="3200" dirty="0" smtClean="0"/>
              <a:t>technologies </a:t>
            </a:r>
            <a:r>
              <a:rPr lang="en-US" sz="3200" dirty="0" smtClean="0"/>
              <a:t>has passed the “proof-of -concept” stage; </a:t>
            </a:r>
          </a:p>
          <a:p>
            <a:r>
              <a:rPr lang="en-US" sz="3200" dirty="0" smtClean="0"/>
              <a:t>Additional research is being conducted for further  refinements;</a:t>
            </a:r>
          </a:p>
          <a:p>
            <a:r>
              <a:rPr lang="en-US" sz="3200" dirty="0" smtClean="0"/>
              <a:t>Industrial interests are critical for </a:t>
            </a:r>
            <a:r>
              <a:rPr lang="en-US" sz="3200" dirty="0" err="1" smtClean="0"/>
              <a:t>saling</a:t>
            </a:r>
            <a:r>
              <a:rPr lang="en-US" sz="3200" dirty="0" smtClean="0"/>
              <a:t>-up </a:t>
            </a:r>
            <a:r>
              <a:rPr lang="en-US" sz="3200" dirty="0" smtClean="0"/>
              <a:t>to the next-level; </a:t>
            </a:r>
          </a:p>
          <a:p>
            <a:r>
              <a:rPr lang="en-US" sz="3200" dirty="0" smtClean="0"/>
              <a:t>Commercialization partners are welcome.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288" y="381000"/>
            <a:ext cx="9144001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444750"/>
            <a:ext cx="838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Bill and Melinda Gates Foundation </a:t>
            </a:r>
          </a:p>
          <a:p>
            <a:pPr algn="ctr"/>
            <a:r>
              <a:rPr lang="en-US" sz="360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Agricultural Research Center, WSU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 for your attention!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About Our Lab - BBEL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dirty="0" smtClean="0"/>
              <a:t>Program Goal </a:t>
            </a:r>
          </a:p>
          <a:p>
            <a:pPr lvl="1"/>
            <a:r>
              <a:rPr lang="en-US" dirty="0" smtClean="0"/>
              <a:t>Advances sciences and technologies for producing </a:t>
            </a:r>
            <a:r>
              <a:rPr lang="en-US" dirty="0" err="1" smtClean="0"/>
              <a:t>biofuels</a:t>
            </a:r>
            <a:r>
              <a:rPr lang="en-US" dirty="0" smtClean="0"/>
              <a:t> and </a:t>
            </a:r>
            <a:r>
              <a:rPr lang="en-US" dirty="0" err="1" smtClean="0"/>
              <a:t>biochemicals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Credential </a:t>
            </a:r>
          </a:p>
          <a:p>
            <a:pPr lvl="1"/>
            <a:r>
              <a:rPr lang="en-US" dirty="0" smtClean="0"/>
              <a:t>Five US patents issued, 10 more applications filed</a:t>
            </a:r>
          </a:p>
          <a:p>
            <a:pPr lvl="1"/>
            <a:r>
              <a:rPr lang="en-US" dirty="0" smtClean="0"/>
              <a:t>Three technologies currently being commercialized</a:t>
            </a:r>
          </a:p>
          <a:p>
            <a:pPr lvl="1"/>
            <a:r>
              <a:rPr lang="en-US" dirty="0" smtClean="0"/>
              <a:t>Over 200 refereed journal publications</a:t>
            </a:r>
          </a:p>
          <a:p>
            <a:pPr lvl="1"/>
            <a:r>
              <a:rPr lang="en-US" dirty="0" smtClean="0"/>
              <a:t> Over $18M research grants and contracts</a:t>
            </a:r>
          </a:p>
          <a:p>
            <a:pPr lvl="1"/>
            <a:r>
              <a:rPr lang="en-US" dirty="0" smtClean="0"/>
              <a:t>Twenty research staff and graduate students  </a:t>
            </a:r>
          </a:p>
          <a:p>
            <a:pPr lvl="1"/>
            <a:r>
              <a:rPr lang="en-US" dirty="0" smtClean="0"/>
              <a:t>A large number of industrial partners </a:t>
            </a:r>
          </a:p>
          <a:p>
            <a:pPr lvl="1"/>
            <a:r>
              <a:rPr lang="en-US" dirty="0" smtClean="0"/>
              <a:t>A broad range of research collaborations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 smtClean="0"/>
              <a:t>Main R&amp;D Initiatives at BBEL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26988" y="1295400"/>
            <a:ext cx="9144001" cy="5181600"/>
          </a:xfrm>
        </p:spPr>
        <p:txBody>
          <a:bodyPr/>
          <a:lstStyle/>
          <a:p>
            <a:r>
              <a:rPr lang="en-US" dirty="0" smtClean="0"/>
              <a:t>Converting crop residues to fermentable sugars;</a:t>
            </a:r>
          </a:p>
          <a:p>
            <a:r>
              <a:rPr lang="en-US" dirty="0" smtClean="0"/>
              <a:t>Fermenting cellulosic sugars to lipids for producing </a:t>
            </a:r>
            <a:r>
              <a:rPr lang="en-US" dirty="0" err="1" smtClean="0"/>
              <a:t>biofuels</a:t>
            </a:r>
            <a:r>
              <a:rPr lang="en-US" dirty="0" smtClean="0"/>
              <a:t> and </a:t>
            </a:r>
            <a:r>
              <a:rPr lang="en-US" dirty="0" err="1" smtClean="0"/>
              <a:t>biochemicals</a:t>
            </a:r>
            <a:r>
              <a:rPr lang="en-US" dirty="0" smtClean="0"/>
              <a:t>;</a:t>
            </a:r>
          </a:p>
          <a:p>
            <a:r>
              <a:rPr lang="en-US" dirty="0" smtClean="0"/>
              <a:t>Growing algae for producing biofuel and </a:t>
            </a:r>
            <a:r>
              <a:rPr lang="en-US" dirty="0" err="1" smtClean="0"/>
              <a:t>biochemicals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Discovering and separating bioactive compounds from biomass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Fractionating algal biomass and converting lipids to </a:t>
            </a:r>
            <a:r>
              <a:rPr lang="en-US" dirty="0" err="1" smtClean="0">
                <a:solidFill>
                  <a:schemeClr val="accent4"/>
                </a:solidFill>
              </a:rPr>
              <a:t>biofuels</a:t>
            </a:r>
            <a:r>
              <a:rPr lang="en-US" dirty="0" smtClean="0">
                <a:solidFill>
                  <a:schemeClr val="accent4"/>
                </a:solidFill>
              </a:rPr>
              <a:t>;</a:t>
            </a:r>
          </a:p>
          <a:p>
            <a:r>
              <a:rPr lang="en-US" dirty="0" smtClean="0"/>
              <a:t>Recovering bioenergy and nutrients through anaerobic digestion. 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mtClean="0"/>
              <a:t>Renewable Aviation Fuel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876800" cy="5181600"/>
          </a:xfrm>
        </p:spPr>
        <p:txBody>
          <a:bodyPr/>
          <a:lstStyle/>
          <a:p>
            <a:r>
              <a:rPr lang="en-US" sz="3200" dirty="0" smtClean="0"/>
              <a:t>High </a:t>
            </a:r>
            <a:r>
              <a:rPr lang="en-US" sz="3200" dirty="0" smtClean="0"/>
              <a:t>energy density</a:t>
            </a:r>
          </a:p>
          <a:p>
            <a:r>
              <a:rPr lang="en-US" sz="3200" dirty="0" smtClean="0"/>
              <a:t>No other alternatives </a:t>
            </a:r>
          </a:p>
          <a:p>
            <a:r>
              <a:rPr lang="en-US" sz="3200" dirty="0" smtClean="0"/>
              <a:t>High application priority</a:t>
            </a:r>
          </a:p>
          <a:p>
            <a:r>
              <a:rPr lang="en-US" sz="3200" dirty="0" smtClean="0"/>
              <a:t>Regional industrial strength 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922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9221" name="Picture 4" descr="C:\Users\chens\AppData\Local\Microsoft\Windows\Temporary Internet Files\Content.IE5\TFJ7XKIN\MP9004276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48125"/>
            <a:ext cx="40052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chens\AppData\Local\Microsoft\Windows\Temporary Internet Files\Content.IE5\2XGCOJVI\MP9004424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71613"/>
            <a:ext cx="4038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as a “drop-in” jet fuel intermediate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High energy density</a:t>
            </a:r>
          </a:p>
          <a:p>
            <a:r>
              <a:rPr lang="en-US" sz="3200" dirty="0" smtClean="0"/>
              <a:t>Flexible molecule compositions </a:t>
            </a:r>
          </a:p>
          <a:p>
            <a:r>
              <a:rPr lang="en-US" sz="3200" dirty="0" smtClean="0"/>
              <a:t>Multiple routes of production</a:t>
            </a:r>
          </a:p>
          <a:p>
            <a:r>
              <a:rPr lang="en-US" sz="3200" dirty="0" smtClean="0"/>
              <a:t>Close to petroleum in terms of properties</a:t>
            </a:r>
          </a:p>
          <a:p>
            <a:pPr>
              <a:buFontTx/>
              <a:buNone/>
            </a:pP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76400"/>
            <a:ext cx="4059238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1271588" y="1501775"/>
            <a:ext cx="6600825" cy="2308225"/>
          </a:xfr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Our Approach: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008A"/>
                </a:solidFill>
              </a:rPr>
              <a:t>Integrated lipid platform for </a:t>
            </a:r>
            <a:br>
              <a:rPr lang="en-US" sz="4000" dirty="0" smtClean="0">
                <a:solidFill>
                  <a:srgbClr val="00008A"/>
                </a:solidFill>
              </a:rPr>
            </a:br>
            <a:r>
              <a:rPr lang="en-US" sz="4000" dirty="0" smtClean="0">
                <a:solidFill>
                  <a:srgbClr val="00008A"/>
                </a:solidFill>
              </a:rPr>
              <a:t>renewable “drop-in” jet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Integreate syste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Microorganism species</a:t>
            </a:r>
            <a:br>
              <a:rPr lang="en-US" dirty="0" smtClean="0"/>
            </a:br>
            <a:r>
              <a:rPr lang="en-US" dirty="0" smtClean="0"/>
              <a:t>with high oil contents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371600"/>
          <a:ext cx="8839200" cy="4370070"/>
        </p:xfrm>
        <a:graphic>
          <a:graphicData uri="http://schemas.openxmlformats.org/drawingml/2006/table">
            <a:tbl>
              <a:tblPr/>
              <a:tblGrid>
                <a:gridCol w="2697163"/>
                <a:gridCol w="1123950"/>
                <a:gridCol w="588962"/>
                <a:gridCol w="738188"/>
                <a:gridCol w="738187"/>
                <a:gridCol w="738188"/>
                <a:gridCol w="738187"/>
                <a:gridCol w="738188"/>
                <a:gridCol w="738187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Major fatty acid profile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Lipid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(% w/w)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14:0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16:0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16:1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18:0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18:1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18:2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18:3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Yeasts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Cryptococcus curvatus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Lipomyces starkeyi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Rhodosporidium toruloidies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Rhodotorula glutinis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Rhodotorula  graminis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Yarrowia lipolytica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Molds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Entomophthora coronata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Cunninghamella japonica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Mortirella alpina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Mucor circinelloides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Pythium ultimum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Algae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Crpthecodinium cohnii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Schizochytrium limacinum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Thraustochytrium aureum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33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24135</TotalTime>
  <Words>1466</Words>
  <Application>Microsoft Office PowerPoint</Application>
  <PresentationFormat>On-screen Show (4:3)</PresentationFormat>
  <Paragraphs>389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Nutraceuticals as Co-products of Biofuel Development</vt:lpstr>
      <vt:lpstr>Outline</vt:lpstr>
      <vt:lpstr>BBEL’s R&amp;D Goal: Biorefining Biomass to Biofuels and Co-products </vt:lpstr>
      <vt:lpstr>Main R&amp;D Initiatives at BBEL</vt:lpstr>
      <vt:lpstr>Renewable Aviation Fuel</vt:lpstr>
      <vt:lpstr>Lipid as a “drop-in” jet fuel intermediate </vt:lpstr>
      <vt:lpstr>Our Approach:   Integrated lipid platform for  renewable “drop-in” jet fuel</vt:lpstr>
      <vt:lpstr>PowerPoint Presentation</vt:lpstr>
      <vt:lpstr>Microorganism species with high oil contents</vt:lpstr>
      <vt:lpstr>Our vision for implementing lipid based biofuel platform in Washington State</vt:lpstr>
      <vt:lpstr>Biofuel reality supported by multiple factors </vt:lpstr>
      <vt:lpstr>Nutraceuticals</vt:lpstr>
      <vt:lpstr>Major Types of Nutraceuticals</vt:lpstr>
      <vt:lpstr>Pigments - Antioxidant</vt:lpstr>
      <vt:lpstr>Representative pigments producers</vt:lpstr>
      <vt:lpstr>Poly-unsaturated fatty acids (PUFA)     </vt:lpstr>
      <vt:lpstr>Various products with PUFA supplementation </vt:lpstr>
      <vt:lpstr>Polyphenolds and main functions</vt:lpstr>
      <vt:lpstr>Natural Antioxidant extraction from fruits and vegetables </vt:lpstr>
      <vt:lpstr>Nutraceuticals opportunity </vt:lpstr>
      <vt:lpstr>Drivers for growing nutraceutical demands </vt:lpstr>
      <vt:lpstr>Synergy with biofuel development</vt:lpstr>
      <vt:lpstr>Synergy with existing food industry</vt:lpstr>
      <vt:lpstr>Technology R&amp;D development at BBEL</vt:lpstr>
      <vt:lpstr>PowerPoint Presentation</vt:lpstr>
      <vt:lpstr>PowerPoint Presentation</vt:lpstr>
      <vt:lpstr>WSU Technology R&amp;D for Algae Biorefinery </vt:lpstr>
      <vt:lpstr>PowerPoint Presentation</vt:lpstr>
      <vt:lpstr>Astaxanthin production using algae Haematococcus pluvialis </vt:lpstr>
      <vt:lpstr>Lutein production from green algae  </vt:lpstr>
      <vt:lpstr>Lutein produced from green algae Chlorella Sorokiniana</vt:lpstr>
      <vt:lpstr>Sequential hydrothermal extraction of carbohydrates and lipids from algal biomass</vt:lpstr>
      <vt:lpstr>  Extracting polyphenols from grape pomace using magnetic beads coated with polyethylene glycol (PEG)</vt:lpstr>
      <vt:lpstr>PowerPoint Presentation</vt:lpstr>
      <vt:lpstr>Status of and Next Steps of Technology Development</vt:lpstr>
      <vt:lpstr>Acknowledgements </vt:lpstr>
      <vt:lpstr>Thank you for your attention! </vt:lpstr>
      <vt:lpstr>About Our Lab - BBEL</vt:lpstr>
    </vt:vector>
  </TitlesOfParts>
  <Company>Washington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Dr. Shulin Chen</cp:lastModifiedBy>
  <cp:revision>1312</cp:revision>
  <dcterms:created xsi:type="dcterms:W3CDTF">2001-10-04T20:08:10Z</dcterms:created>
  <dcterms:modified xsi:type="dcterms:W3CDTF">2013-07-31T13:20:56Z</dcterms:modified>
</cp:coreProperties>
</file>