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7" r:id="rId6"/>
    <p:sldId id="258" r:id="rId7"/>
    <p:sldId id="259" r:id="rId8"/>
    <p:sldId id="269" r:id="rId9"/>
    <p:sldId id="272" r:id="rId10"/>
    <p:sldId id="268" r:id="rId11"/>
    <p:sldId id="265" r:id="rId12"/>
    <p:sldId id="271" r:id="rId13"/>
    <p:sldId id="270" r:id="rId14"/>
    <p:sldId id="275" r:id="rId15"/>
    <p:sldId id="273" r:id="rId16"/>
    <p:sldId id="276" r:id="rId17"/>
    <p:sldId id="274" r:id="rId18"/>
    <p:sldId id="279" r:id="rId19"/>
    <p:sldId id="280" r:id="rId20"/>
    <p:sldId id="257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0B2"/>
    <a:srgbClr val="7D7F80"/>
    <a:srgbClr val="CD7936"/>
    <a:srgbClr val="88A637"/>
    <a:srgbClr val="FFFFFE"/>
    <a:srgbClr val="C8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0C7AEB-D0FA-4732-AE22-3C9CFCE8F990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4A42FA-5A8B-4AEB-89BD-48F129759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3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A4B5-5256-40C0-BE1A-E893367389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2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A4B5-5256-40C0-BE1A-E893367389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2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A4B5-5256-40C0-BE1A-E893367389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2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A4B5-5256-40C0-BE1A-E893367389E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2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CF06-81B0-4042-AB9A-D39127E2146E}" type="datetime1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6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716-4D51-44BB-9AFB-CC00B538CE6D}" type="datetime1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E7D5-4F7D-4E7D-AA16-2044ABA96A34}" type="datetime1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D4FF-DDA6-4217-9F63-58CFED474E99}" type="datetime1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7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8EEC-EC1B-4D7A-852F-9BFE13615897}" type="datetime1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52DF-B17F-41BD-BB51-182ED2D149D1}" type="datetime1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2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2160-5093-4B75-9EC7-8CB580F8BE6E}" type="datetime1">
              <a:rPr lang="en-US" smtClean="0"/>
              <a:t>8/12/2013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15C4-A439-4DFE-81F8-BD5F55C509E5}" type="datetime1">
              <a:rPr lang="en-US" smtClean="0"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8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2EB9-D9CB-47A6-A747-6568C9596F86}" type="datetime1">
              <a:rPr lang="en-US" smtClean="0"/>
              <a:t>8/12/2013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0852-19D9-469C-8360-8F2D4B9CA56B}" type="datetime1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2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118D-9F01-4E4D-AB43-4FAA79074A87}" type="datetime1">
              <a:rPr lang="en-US" smtClean="0"/>
              <a:t>8/12/2013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E6369-E467-40B6-8BC5-89488EB2DE97}" type="datetime1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6335-FD5D-BD48-8B84-7C7066F90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6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mmerce.wa.gov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2" b="-6812"/>
          <a:stretch/>
        </p:blipFill>
        <p:spPr>
          <a:xfrm>
            <a:off x="65849" y="1199830"/>
            <a:ext cx="3136392" cy="47792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64367" y="5553921"/>
            <a:ext cx="5817463" cy="1219416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8278" y="3191462"/>
            <a:ext cx="6692257" cy="17526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Funds for Clean Energy: 2013-14</a:t>
            </a:r>
            <a:endParaRPr lang="en-US" b="1" dirty="0">
              <a:solidFill>
                <a:schemeClr val="tx1"/>
              </a:solidFill>
            </a:endParaRPr>
          </a:p>
          <a:p>
            <a:pPr algn="r"/>
            <a:r>
              <a:rPr lang="en-US" sz="1800" i="1" dirty="0" smtClean="0">
                <a:solidFill>
                  <a:srgbClr val="5080B2"/>
                </a:solidFill>
              </a:rPr>
              <a:t>Overview of Programs &amp; Schedules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4" name="Picture 3" descr="DOCLogo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24" y="484482"/>
            <a:ext cx="4250055" cy="9067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2122" y="1525834"/>
            <a:ext cx="9020236" cy="238054"/>
          </a:xfrm>
          <a:prstGeom prst="rect">
            <a:avLst/>
          </a:prstGeom>
          <a:solidFill>
            <a:srgbClr val="C8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0265" y="5851407"/>
            <a:ext cx="255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August 8, 2013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849" y="5553921"/>
            <a:ext cx="1533407" cy="1219416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5107" y="5553921"/>
            <a:ext cx="1533407" cy="1219416"/>
          </a:xfrm>
          <a:prstGeom prst="rect">
            <a:avLst/>
          </a:prstGeom>
          <a:solidFill>
            <a:srgbClr val="C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22" y="75256"/>
            <a:ext cx="3136392" cy="1371600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3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325" y="752021"/>
            <a:ext cx="8333024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Proposed Selection Criteria</a:t>
            </a:r>
            <a:endParaRPr lang="en-US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61325" y="1780991"/>
            <a:ext cx="8444346" cy="4984376"/>
          </a:xfrm>
          <a:prstGeom prst="rect">
            <a:avLst/>
          </a:prstGeom>
        </p:spPr>
        <p:txBody>
          <a:bodyPr vert="horz" lIns="91440" tIns="45720" rIns="91440" bIns="45720" numCol="1" spcCol="68580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5080B2"/>
                </a:solidFill>
              </a:rPr>
              <a:t>At </a:t>
            </a:r>
            <a:r>
              <a:rPr lang="en-US" b="1" dirty="0">
                <a:solidFill>
                  <a:srgbClr val="5080B2"/>
                </a:solidFill>
              </a:rPr>
              <a:t>least </a:t>
            </a:r>
            <a:r>
              <a:rPr lang="en-US" b="1" dirty="0" smtClean="0">
                <a:solidFill>
                  <a:srgbClr val="5080B2"/>
                </a:solidFill>
              </a:rPr>
              <a:t>one-to-one </a:t>
            </a:r>
            <a:r>
              <a:rPr lang="en-US" b="1" dirty="0">
                <a:solidFill>
                  <a:srgbClr val="5080B2"/>
                </a:solidFill>
              </a:rPr>
              <a:t>match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rgbClr val="5080B2"/>
                </a:solidFill>
              </a:rPr>
              <a:t>W</a:t>
            </a:r>
            <a:r>
              <a:rPr lang="en-US" b="1" dirty="0" smtClean="0">
                <a:solidFill>
                  <a:srgbClr val="5080B2"/>
                </a:solidFill>
              </a:rPr>
              <a:t>ashington </a:t>
            </a:r>
            <a:r>
              <a:rPr lang="en-US" b="1" dirty="0">
                <a:solidFill>
                  <a:srgbClr val="5080B2"/>
                </a:solidFill>
              </a:rPr>
              <a:t>companies as significant vendors to support </a:t>
            </a:r>
            <a:r>
              <a:rPr lang="en-US" b="1" dirty="0" smtClean="0">
                <a:solidFill>
                  <a:srgbClr val="5080B2"/>
                </a:solidFill>
              </a:rPr>
              <a:t/>
            </a:r>
            <a:br>
              <a:rPr lang="en-US" b="1" dirty="0" smtClean="0">
                <a:solidFill>
                  <a:srgbClr val="5080B2"/>
                </a:solidFill>
              </a:rPr>
            </a:br>
            <a:r>
              <a:rPr lang="en-US" b="1" dirty="0" smtClean="0">
                <a:solidFill>
                  <a:srgbClr val="5080B2"/>
                </a:solidFill>
              </a:rPr>
              <a:t>in-state economic </a:t>
            </a:r>
            <a:r>
              <a:rPr lang="en-US" b="1" dirty="0">
                <a:solidFill>
                  <a:srgbClr val="5080B2"/>
                </a:solidFill>
              </a:rPr>
              <a:t>development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5080B2"/>
                </a:solidFill>
              </a:rPr>
              <a:t>Proposed projects: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rgbClr val="5080B2"/>
                </a:solidFill>
              </a:rPr>
              <a:t>Hit </a:t>
            </a:r>
            <a:r>
              <a:rPr lang="en-US" dirty="0" smtClean="0">
                <a:solidFill>
                  <a:srgbClr val="5080B2"/>
                </a:solidFill>
              </a:rPr>
              <a:t>spot </a:t>
            </a:r>
            <a:r>
              <a:rPr lang="en-US" dirty="0">
                <a:solidFill>
                  <a:srgbClr val="5080B2"/>
                </a:solidFill>
              </a:rPr>
              <a:t>between </a:t>
            </a:r>
            <a:r>
              <a:rPr lang="en-US" dirty="0" smtClean="0">
                <a:solidFill>
                  <a:srgbClr val="5080B2"/>
                </a:solidFill>
              </a:rPr>
              <a:t>unproven, high-risk </a:t>
            </a:r>
            <a:r>
              <a:rPr lang="en-US" dirty="0">
                <a:solidFill>
                  <a:srgbClr val="5080B2"/>
                </a:solidFill>
              </a:rPr>
              <a:t>new </a:t>
            </a:r>
            <a:r>
              <a:rPr lang="en-US" dirty="0" smtClean="0">
                <a:solidFill>
                  <a:srgbClr val="5080B2"/>
                </a:solidFill>
              </a:rPr>
              <a:t>technologies </a:t>
            </a:r>
            <a:r>
              <a:rPr lang="en-US" dirty="0">
                <a:solidFill>
                  <a:srgbClr val="5080B2"/>
                </a:solidFill>
              </a:rPr>
              <a:t>and </a:t>
            </a:r>
            <a:r>
              <a:rPr lang="en-US" dirty="0" smtClean="0">
                <a:solidFill>
                  <a:srgbClr val="5080B2"/>
                </a:solidFill>
              </a:rPr>
              <a:t>well understood approaches that </a:t>
            </a:r>
            <a:r>
              <a:rPr lang="en-US" dirty="0">
                <a:solidFill>
                  <a:srgbClr val="5080B2"/>
                </a:solidFill>
              </a:rPr>
              <a:t>utilities would </a:t>
            </a:r>
            <a:r>
              <a:rPr lang="en-US" dirty="0" smtClean="0">
                <a:solidFill>
                  <a:srgbClr val="5080B2"/>
                </a:solidFill>
              </a:rPr>
              <a:t>do anyway</a:t>
            </a:r>
            <a:endParaRPr lang="en-US" dirty="0">
              <a:solidFill>
                <a:srgbClr val="5080B2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Have </a:t>
            </a:r>
            <a:r>
              <a:rPr lang="en-US" dirty="0">
                <a:solidFill>
                  <a:srgbClr val="5080B2"/>
                </a:solidFill>
              </a:rPr>
              <a:t>potential to scale and drive market in and outside </a:t>
            </a:r>
            <a:r>
              <a:rPr lang="en-US" dirty="0" smtClean="0">
                <a:solidFill>
                  <a:srgbClr val="5080B2"/>
                </a:solidFill>
              </a:rPr>
              <a:t>Washington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Can deliver results by first half of 2015.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5080B2"/>
                </a:solidFill>
              </a:rPr>
              <a:t>Meets legislative requirements to: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Help integrate intermittent renewables through energy storage and information technology</a:t>
            </a:r>
            <a:endParaRPr lang="en-US" dirty="0">
              <a:solidFill>
                <a:srgbClr val="5080B2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Dispatch energy </a:t>
            </a:r>
            <a:r>
              <a:rPr lang="en-US" dirty="0">
                <a:solidFill>
                  <a:srgbClr val="5080B2"/>
                </a:solidFill>
              </a:rPr>
              <a:t>storage from utility control rooms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Use </a:t>
            </a:r>
            <a:r>
              <a:rPr lang="en-US" dirty="0">
                <a:solidFill>
                  <a:srgbClr val="5080B2"/>
                </a:solidFill>
              </a:rPr>
              <a:t>thermal properties of buildings and district energy  systems for energy </a:t>
            </a:r>
            <a:r>
              <a:rPr lang="en-US" dirty="0" smtClean="0">
                <a:solidFill>
                  <a:srgbClr val="5080B2"/>
                </a:solidFill>
              </a:rPr>
              <a:t>storage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rgbClr val="5080B2"/>
                </a:solidFill>
              </a:rPr>
              <a:t>Improve the reliability and reduce the costs of intermittent </a:t>
            </a:r>
            <a:r>
              <a:rPr lang="en-US" dirty="0" smtClean="0">
                <a:solidFill>
                  <a:srgbClr val="5080B2"/>
                </a:solidFill>
              </a:rPr>
              <a:t>energy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5849" y="1525834"/>
            <a:ext cx="9022836" cy="228600"/>
            <a:chOff x="65849" y="1525834"/>
            <a:chExt cx="9022836" cy="228600"/>
          </a:xfrm>
        </p:grpSpPr>
        <p:sp>
          <p:nvSpPr>
            <p:cNvPr id="20" name="Rectangle 19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325" y="943093"/>
            <a:ext cx="8872322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Proposed Schedule:  Smart Grid Grants to Utilities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65849" y="1525834"/>
            <a:ext cx="9022836" cy="228600"/>
            <a:chOff x="65849" y="1525834"/>
            <a:chExt cx="9022836" cy="228600"/>
          </a:xfrm>
        </p:grpSpPr>
        <p:sp>
          <p:nvSpPr>
            <p:cNvPr id="20" name="Rectangle 19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98666"/>
              </p:ext>
            </p:extLst>
          </p:nvPr>
        </p:nvGraphicFramePr>
        <p:xfrm>
          <a:off x="361323" y="1893043"/>
          <a:ext cx="8092394" cy="434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7783"/>
                <a:gridCol w="2384611"/>
              </a:tblGrid>
              <a:tr h="457062"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Open meeting</a:t>
                      </a:r>
                      <a:r>
                        <a:rPr lang="en-US" baseline="0" dirty="0" smtClean="0"/>
                        <a:t> for interested parties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8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Review/Advisory</a:t>
                      </a:r>
                      <a:r>
                        <a:rPr lang="en-US" baseline="0" dirty="0" smtClean="0"/>
                        <a:t> Panel Selected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23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Draft </a:t>
                      </a:r>
                      <a:r>
                        <a:rPr lang="en-US" b="1" dirty="0" smtClean="0"/>
                        <a:t>Request for Proposals </a:t>
                      </a:r>
                      <a:r>
                        <a:rPr lang="en-US" dirty="0" smtClean="0"/>
                        <a:t>(RFP)</a:t>
                      </a:r>
                      <a:r>
                        <a:rPr lang="en-US" baseline="0" dirty="0" smtClean="0"/>
                        <a:t> posted on-line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12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</a:t>
                      </a:r>
                      <a:r>
                        <a:rPr lang="en-US" baseline="0" dirty="0" smtClean="0"/>
                        <a:t> comment back on Draft RFP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19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RFP posted on-line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26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Consortium</a:t>
                      </a:r>
                      <a:r>
                        <a:rPr lang="en-US" baseline="0" dirty="0" smtClean="0"/>
                        <a:t> Proposals</a:t>
                      </a:r>
                      <a:r>
                        <a:rPr lang="en-US" dirty="0" smtClean="0"/>
                        <a:t> submitted to Commerce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10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Announce grant awards or request for supplemental materials</a:t>
                      </a:r>
                      <a:r>
                        <a:rPr lang="en-US" baseline="0" dirty="0" smtClean="0"/>
                        <a:t> from selected applicants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30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contracting with grantees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December/January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4664" y="1853259"/>
            <a:ext cx="3113850" cy="4899170"/>
          </a:xfrm>
          <a:prstGeom prst="rect">
            <a:avLst/>
          </a:prstGeom>
          <a:solidFill>
            <a:srgbClr val="C8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Section 1074 (5):  “$6,000,000 of the state taxable building  construction ...is provided solely for grants to match federal funds used to develop and demonstrate clean energy technologies.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4365" y="943093"/>
            <a:ext cx="5824320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3. Federal Grant Matching Funds 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264364" y="1768606"/>
            <a:ext cx="5673447" cy="443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080B2"/>
                </a:solidFill>
              </a:rPr>
              <a:t>“to develop and demonstrate” rather than “research”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080B2"/>
                </a:solidFill>
              </a:rPr>
              <a:t>State share 50% or less</a:t>
            </a:r>
            <a:endParaRPr lang="en-US" sz="1400" b="1" dirty="0" smtClean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080B2"/>
                </a:solidFill>
              </a:rPr>
              <a:t>Commerce shall work with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University of Washington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Washington State University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Pacific Northwest National Laboratory</a:t>
            </a:r>
            <a:endParaRPr lang="en-US" sz="1600" dirty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080B2"/>
                </a:solidFill>
              </a:rPr>
              <a:t>Projects including but not limited to: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Energy storage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Solar technologies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Manufacturing Innovation Centers using carbon fiber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54819" y="1525834"/>
            <a:ext cx="5833866" cy="228600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49" y="1525834"/>
            <a:ext cx="1533407" cy="228600"/>
          </a:xfrm>
          <a:prstGeom prst="rect">
            <a:avLst/>
          </a:prstGeom>
          <a:solidFill>
            <a:srgbClr val="C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5107" y="1525834"/>
            <a:ext cx="1533407" cy="228600"/>
          </a:xfrm>
          <a:prstGeom prst="rect">
            <a:avLst/>
          </a:prstGeom>
          <a:solidFill>
            <a:srgbClr val="7D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88148" y="1921006"/>
            <a:ext cx="2841037" cy="43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" y="110184"/>
            <a:ext cx="3113850" cy="20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906" y="943093"/>
            <a:ext cx="8810779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Proposed Schedule:  Federal Grant Matching Funds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65849" y="1525834"/>
            <a:ext cx="9022836" cy="228600"/>
            <a:chOff x="65849" y="1525834"/>
            <a:chExt cx="9022836" cy="228600"/>
          </a:xfrm>
        </p:grpSpPr>
        <p:sp>
          <p:nvSpPr>
            <p:cNvPr id="20" name="Rectangle 19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99913"/>
              </p:ext>
            </p:extLst>
          </p:nvPr>
        </p:nvGraphicFramePr>
        <p:xfrm>
          <a:off x="361323" y="1893043"/>
          <a:ext cx="8092394" cy="312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7783"/>
                <a:gridCol w="2384611"/>
              </a:tblGrid>
              <a:tr h="457062"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Commerce</a:t>
                      </a:r>
                      <a:r>
                        <a:rPr lang="en-US" baseline="0" dirty="0" smtClean="0"/>
                        <a:t> letter to UW, WSU &amp; PNNL requesting representatives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Open meeting</a:t>
                      </a:r>
                      <a:r>
                        <a:rPr lang="en-US" baseline="0" dirty="0" smtClean="0"/>
                        <a:t> for interested parties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8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Convene meeting with research institutions’ representatives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draft criteria for qualifying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Post final criteria and application</a:t>
                      </a:r>
                      <a:r>
                        <a:rPr lang="en-US" baseline="0" dirty="0" smtClean="0"/>
                        <a:t>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325" y="752021"/>
            <a:ext cx="8333024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4. Returning Recovery Act Funds:  $4 million</a:t>
            </a:r>
            <a:endParaRPr lang="en-US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61325" y="1984248"/>
            <a:ext cx="8092393" cy="4346500"/>
          </a:xfrm>
          <a:prstGeom prst="rect">
            <a:avLst/>
          </a:prstGeom>
        </p:spPr>
        <p:txBody>
          <a:bodyPr vert="horz" lIns="91440" tIns="45720" rIns="91440" bIns="45720" numCol="1" spcCol="68580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State Energy Program funds that were loaned and are in process of repayment</a:t>
            </a:r>
          </a:p>
          <a:p>
            <a:pPr lvl="1" algn="l"/>
            <a:endParaRPr lang="en-US" dirty="0" smtClean="0">
              <a:solidFill>
                <a:srgbClr val="5080B2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Funds not </a:t>
            </a:r>
            <a:r>
              <a:rPr lang="en-US" dirty="0">
                <a:solidFill>
                  <a:srgbClr val="5080B2"/>
                </a:solidFill>
              </a:rPr>
              <a:t>o</a:t>
            </a:r>
            <a:r>
              <a:rPr lang="en-US" dirty="0" smtClean="0">
                <a:solidFill>
                  <a:srgbClr val="5080B2"/>
                </a:solidFill>
              </a:rPr>
              <a:t>n hand</a:t>
            </a:r>
          </a:p>
          <a:p>
            <a:pPr lvl="1" algn="l"/>
            <a:endParaRPr lang="en-US" dirty="0">
              <a:solidFill>
                <a:srgbClr val="5080B2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Decisions regarding use of funds on hold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5849" y="1525834"/>
            <a:ext cx="9022836" cy="228600"/>
            <a:chOff x="65849" y="1525834"/>
            <a:chExt cx="9022836" cy="228600"/>
          </a:xfrm>
        </p:grpSpPr>
        <p:sp>
          <p:nvSpPr>
            <p:cNvPr id="20" name="Rectangle 19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4664" y="2201795"/>
            <a:ext cx="3113850" cy="4402206"/>
          </a:xfrm>
          <a:prstGeom prst="rect">
            <a:avLst/>
          </a:prstGeom>
          <a:solidFill>
            <a:srgbClr val="C8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Sec. 1075. </a:t>
            </a:r>
            <a:r>
              <a:rPr lang="en-US" i="1" dirty="0" smtClean="0">
                <a:solidFill>
                  <a:schemeClr val="tx1"/>
                </a:solidFill>
              </a:rPr>
              <a:t>“$</a:t>
            </a:r>
            <a:r>
              <a:rPr lang="en-US" i="1" dirty="0">
                <a:solidFill>
                  <a:schemeClr val="tx1"/>
                </a:solidFill>
              </a:rPr>
              <a:t>18,000,000 for fiscal year 2014 and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$7,000,000 for fiscal year 2015 is provided solely for grants to </a:t>
            </a:r>
            <a:r>
              <a:rPr lang="en-US" i="1" dirty="0" smtClean="0">
                <a:solidFill>
                  <a:schemeClr val="tx1"/>
                </a:solidFill>
              </a:rPr>
              <a:t>be awarded </a:t>
            </a:r>
            <a:r>
              <a:rPr lang="en-US" i="1" dirty="0">
                <a:solidFill>
                  <a:schemeClr val="tx1"/>
                </a:solidFill>
              </a:rPr>
              <a:t>in competitive rounds to local agencies, </a:t>
            </a:r>
            <a:r>
              <a:rPr lang="en-US" i="1" dirty="0" smtClean="0">
                <a:solidFill>
                  <a:schemeClr val="tx1"/>
                </a:solidFill>
              </a:rPr>
              <a:t>public higher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education institutions, and </a:t>
            </a:r>
            <a:r>
              <a:rPr lang="en-US" i="1" u="sng" dirty="0">
                <a:solidFill>
                  <a:schemeClr val="tx1"/>
                </a:solidFill>
              </a:rPr>
              <a:t>state agencies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for operational </a:t>
            </a:r>
            <a:r>
              <a:rPr lang="en-US" i="1" dirty="0">
                <a:solidFill>
                  <a:schemeClr val="tx1"/>
                </a:solidFill>
              </a:rPr>
              <a:t>cost </a:t>
            </a:r>
            <a:r>
              <a:rPr lang="en-US" i="1" dirty="0" smtClean="0">
                <a:solidFill>
                  <a:schemeClr val="tx1"/>
                </a:solidFill>
              </a:rPr>
              <a:t>savings improvements </a:t>
            </a:r>
            <a:r>
              <a:rPr lang="en-US" i="1" dirty="0">
                <a:solidFill>
                  <a:schemeClr val="tx1"/>
                </a:solidFill>
              </a:rPr>
              <a:t>to facilities and related projects that result </a:t>
            </a:r>
            <a:r>
              <a:rPr lang="en-US" i="1" dirty="0" smtClean="0">
                <a:solidFill>
                  <a:schemeClr val="tx1"/>
                </a:solidFill>
              </a:rPr>
              <a:t>in energy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operational cost savings.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4365" y="617077"/>
            <a:ext cx="5429984" cy="1023057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5.  Energy Efficiency and Solar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Grants for Public Buildings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264364" y="1768606"/>
            <a:ext cx="5673447" cy="443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n-US" sz="1600" b="1" dirty="0" smtClean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5080B2"/>
                </a:solidFill>
              </a:rPr>
              <a:t>At least 10% of each competitive grant round for small cities or towns with a population of 5,000 or fewer residents</a:t>
            </a:r>
            <a:br>
              <a:rPr lang="en-US" sz="1800" b="1" dirty="0" smtClean="0">
                <a:solidFill>
                  <a:srgbClr val="5080B2"/>
                </a:solidFill>
              </a:rPr>
            </a:br>
            <a:endParaRPr lang="en-US" sz="1800" b="1" dirty="0" smtClean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5080B2"/>
                </a:solidFill>
              </a:rPr>
              <a:t>Projects ranked on: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5080B2"/>
                </a:solidFill>
              </a:rPr>
              <a:t>Ratio of non-state funding sources to state grant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5080B2"/>
                </a:solidFill>
              </a:rPr>
              <a:t>Amount energy savings</a:t>
            </a:r>
            <a:br>
              <a:rPr lang="en-US" sz="1600" b="1" dirty="0" smtClean="0">
                <a:solidFill>
                  <a:srgbClr val="5080B2"/>
                </a:solidFill>
              </a:rPr>
            </a:br>
            <a:endParaRPr lang="en-US" sz="1600" b="1" dirty="0" smtClean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5080B2"/>
                </a:solidFill>
              </a:rPr>
              <a:t>Commerce will develop rating criteria and a scoring system for $5M in grants to purchase and install Washington-manufactured solar energy systems, including solar modules and inverters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54819" y="1525834"/>
            <a:ext cx="5833866" cy="228600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49" y="1525834"/>
            <a:ext cx="1533407" cy="228600"/>
          </a:xfrm>
          <a:prstGeom prst="rect">
            <a:avLst/>
          </a:prstGeom>
          <a:solidFill>
            <a:srgbClr val="C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5107" y="1525834"/>
            <a:ext cx="1533407" cy="228600"/>
          </a:xfrm>
          <a:prstGeom prst="rect">
            <a:avLst/>
          </a:prstGeom>
          <a:solidFill>
            <a:srgbClr val="7D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88148" y="1921006"/>
            <a:ext cx="2841037" cy="43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" y="81608"/>
            <a:ext cx="3107282" cy="21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0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325" y="943093"/>
            <a:ext cx="8872322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Proposed Schedule*:  Grants</a:t>
            </a:r>
            <a:r>
              <a:rPr lang="en-US" sz="1800" i="1" dirty="0" smtClean="0">
                <a:solidFill>
                  <a:srgbClr val="5080B2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for Public Buildings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65849" y="1525834"/>
            <a:ext cx="9022836" cy="228600"/>
            <a:chOff x="65849" y="1525834"/>
            <a:chExt cx="9022836" cy="228600"/>
          </a:xfrm>
        </p:grpSpPr>
        <p:sp>
          <p:nvSpPr>
            <p:cNvPr id="20" name="Rectangle 19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51346"/>
              </p:ext>
            </p:extLst>
          </p:nvPr>
        </p:nvGraphicFramePr>
        <p:xfrm>
          <a:off x="361323" y="1893043"/>
          <a:ext cx="809239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7783"/>
                <a:gridCol w="2384611"/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Milestone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 14 Round 1:  Applications</a:t>
                      </a:r>
                      <a:r>
                        <a:rPr lang="en-US" sz="1600" baseline="0" dirty="0" smtClean="0"/>
                        <a:t> Available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October 2013</a:t>
                      </a:r>
                      <a:endParaRPr lang="en-US" sz="16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        Applications Due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January 2014</a:t>
                      </a:r>
                      <a:endParaRPr lang="en-US" sz="16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        Awards</a:t>
                      </a:r>
                      <a:r>
                        <a:rPr lang="en-US" sz="1600" baseline="0" dirty="0" smtClean="0"/>
                        <a:t> Announced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 2014</a:t>
                      </a:r>
                      <a:endParaRPr lang="en-US" sz="16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 14 Round 2:  Applications Available (If</a:t>
                      </a:r>
                      <a:r>
                        <a:rPr lang="en-US" sz="1600" baseline="0" dirty="0" smtClean="0"/>
                        <a:t> funds remain)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</a:t>
                      </a:r>
                      <a:r>
                        <a:rPr lang="en-US" sz="1600" baseline="0" dirty="0" smtClean="0"/>
                        <a:t> 2014</a:t>
                      </a:r>
                      <a:endParaRPr lang="en-US" sz="16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       </a:t>
                      </a:r>
                      <a:r>
                        <a:rPr lang="en-US" sz="1600" baseline="0" dirty="0" smtClean="0"/>
                        <a:t>Applications Due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2014</a:t>
                      </a:r>
                      <a:endParaRPr lang="en-US" sz="16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       Awards Announced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July 2014</a:t>
                      </a:r>
                      <a:endParaRPr lang="en-US" sz="16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 15</a:t>
                      </a:r>
                      <a:r>
                        <a:rPr lang="en-US" sz="1600" baseline="0" dirty="0" smtClean="0"/>
                        <a:t> Round 1:  Applications Available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July 2014</a:t>
                      </a:r>
                      <a:endParaRPr lang="en-US" sz="16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                         </a:t>
                      </a:r>
                      <a:r>
                        <a:rPr lang="en-US" sz="1600" dirty="0" smtClean="0"/>
                        <a:t>Applications</a:t>
                      </a:r>
                      <a:r>
                        <a:rPr lang="en-US" sz="1600" baseline="0" dirty="0" smtClean="0"/>
                        <a:t> Due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September 2014</a:t>
                      </a:r>
                      <a:endParaRPr lang="en-US" sz="1600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       Awards</a:t>
                      </a:r>
                      <a:r>
                        <a:rPr lang="en-US" sz="1600" baseline="0" dirty="0" smtClean="0"/>
                        <a:t> Announced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November 2014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1324" y="6088401"/>
            <a:ext cx="5623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Subject to Change           Possible FY15 Round 2 if funds remain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134" y="3066771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Questions, Answers, and Feedback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0922" y="1525834"/>
            <a:ext cx="5833866" cy="228600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1525834"/>
            <a:ext cx="1533407" cy="228600"/>
          </a:xfrm>
          <a:prstGeom prst="rect">
            <a:avLst/>
          </a:prstGeom>
          <a:solidFill>
            <a:srgbClr val="C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5107" y="1525834"/>
            <a:ext cx="1533407" cy="228600"/>
          </a:xfrm>
          <a:prstGeom prst="rect">
            <a:avLst/>
          </a:prstGeom>
          <a:solidFill>
            <a:srgbClr val="7D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749760"/>
            <a:ext cx="9144000" cy="238054"/>
          </a:xfrm>
          <a:prstGeom prst="rect">
            <a:avLst/>
          </a:prstGeom>
          <a:solidFill>
            <a:srgbClr val="C8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pic>
        <p:nvPicPr>
          <p:cNvPr id="17" name="Picture 16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rants help higher education institutions and local governments across Washington save money, be more energy effici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21096" r="-63" b="58180"/>
          <a:stretch/>
        </p:blipFill>
        <p:spPr bwMode="auto">
          <a:xfrm>
            <a:off x="71495" y="62753"/>
            <a:ext cx="9001010" cy="13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5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7" y="5553921"/>
            <a:ext cx="5817463" cy="1219416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64" y="1525834"/>
            <a:ext cx="8997694" cy="238054"/>
          </a:xfrm>
          <a:prstGeom prst="rect">
            <a:avLst/>
          </a:prstGeom>
          <a:solidFill>
            <a:srgbClr val="C8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0265" y="5851407"/>
            <a:ext cx="255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August 2013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122" y="75256"/>
            <a:ext cx="3136392" cy="1371600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22" y="5553921"/>
            <a:ext cx="1533407" cy="1219416"/>
          </a:xfrm>
          <a:prstGeom prst="rect">
            <a:avLst/>
          </a:prstGeom>
          <a:solidFill>
            <a:srgbClr val="C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5107" y="5553921"/>
            <a:ext cx="1533407" cy="1219416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122" y="1845729"/>
            <a:ext cx="3136392" cy="3638789"/>
          </a:xfrm>
          <a:prstGeom prst="rect">
            <a:avLst/>
          </a:prstGeom>
          <a:solidFill>
            <a:srgbClr val="7D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pic>
        <p:nvPicPr>
          <p:cNvPr id="18" name="Picture 17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24" y="484482"/>
            <a:ext cx="4250055" cy="9067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188148" y="1921006"/>
            <a:ext cx="2841037" cy="43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For more information</a:t>
            </a: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Tony Usibelli</a:t>
            </a: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Assistant </a:t>
            </a:r>
            <a:r>
              <a:rPr lang="it-IT" sz="1400" dirty="0" smtClean="0">
                <a:solidFill>
                  <a:schemeClr val="bg1"/>
                </a:solidFill>
              </a:rPr>
              <a:t>Director</a:t>
            </a:r>
          </a:p>
          <a:p>
            <a:pPr algn="l"/>
            <a:r>
              <a:rPr lang="it-IT" sz="1400" dirty="0" smtClean="0">
                <a:solidFill>
                  <a:schemeClr val="bg1"/>
                </a:solidFill>
              </a:rPr>
              <a:t>State Energy Office</a:t>
            </a:r>
            <a:endParaRPr lang="it-IT" sz="1400" dirty="0">
              <a:solidFill>
                <a:schemeClr val="bg1"/>
              </a:solidFill>
            </a:endParaRP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tony.usibelli@commerce.wa.gov</a:t>
            </a:r>
          </a:p>
          <a:p>
            <a:pPr algn="l"/>
            <a:r>
              <a:rPr lang="it-IT" sz="1400" dirty="0" smtClean="0">
                <a:solidFill>
                  <a:schemeClr val="bg1"/>
                </a:solidFill>
              </a:rPr>
              <a:t>360-725-3110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061" y="2051437"/>
            <a:ext cx="5502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Submit written comments or inquiries to:</a:t>
            </a:r>
          </a:p>
          <a:p>
            <a:endParaRPr lang="en-US" sz="2400" dirty="0"/>
          </a:p>
          <a:p>
            <a:r>
              <a:rPr lang="en-US" sz="2400" b="1" dirty="0" smtClean="0"/>
              <a:t>     Energy_policy@commerce.wa.gov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325" y="943093"/>
            <a:ext cx="8333024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Agenda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61325" y="1768606"/>
            <a:ext cx="8333024" cy="434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5080B2"/>
                </a:solidFill>
              </a:rPr>
              <a:t>Welcome, Introduction and Objectives:  </a:t>
            </a:r>
          </a:p>
          <a:p>
            <a:pPr lvl="1" algn="l"/>
            <a:r>
              <a:rPr lang="en-US" sz="2000" dirty="0" smtClean="0">
                <a:solidFill>
                  <a:srgbClr val="5080B2"/>
                </a:solidFill>
              </a:rPr>
              <a:t>Brian Bonlender, Director Department of Commerce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5080B2"/>
                </a:solidFill>
              </a:rPr>
              <a:t>Agenda and Today’s Program:  </a:t>
            </a:r>
            <a:r>
              <a:rPr lang="en-US" sz="2200" dirty="0" smtClean="0">
                <a:solidFill>
                  <a:srgbClr val="5080B2"/>
                </a:solidFill>
              </a:rPr>
              <a:t>Richard Locke, Executive Director, </a:t>
            </a:r>
            <a:br>
              <a:rPr lang="en-US" sz="2200" dirty="0" smtClean="0">
                <a:solidFill>
                  <a:srgbClr val="5080B2"/>
                </a:solidFill>
              </a:rPr>
            </a:br>
            <a:r>
              <a:rPr lang="en-US" sz="2200" dirty="0" smtClean="0">
                <a:solidFill>
                  <a:srgbClr val="5080B2"/>
                </a:solidFill>
              </a:rPr>
              <a:t>Office of Economic Development and Competitiveness</a:t>
            </a:r>
            <a:endParaRPr lang="en-US" sz="2400" dirty="0" smtClean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5080B2"/>
                </a:solidFill>
              </a:rPr>
              <a:t>Overview of Programs</a:t>
            </a:r>
            <a:r>
              <a:rPr lang="en-US" sz="2400" dirty="0" smtClean="0">
                <a:solidFill>
                  <a:srgbClr val="5080B2"/>
                </a:solidFill>
              </a:rPr>
              <a:t>:  </a:t>
            </a:r>
            <a:r>
              <a:rPr lang="en-US" sz="2200" dirty="0" smtClean="0">
                <a:solidFill>
                  <a:srgbClr val="5080B2"/>
                </a:solidFill>
              </a:rPr>
              <a:t>Tony Usibelli,  Dept of Commerce</a:t>
            </a:r>
            <a:endParaRPr lang="en-US" sz="2400" dirty="0" smtClean="0">
              <a:solidFill>
                <a:srgbClr val="5080B2"/>
              </a:solidFill>
            </a:endParaRPr>
          </a:p>
          <a:p>
            <a:pPr marL="914400" lvl="1" indent="-457200" algn="l">
              <a:buFont typeface="+mj-lt"/>
              <a:buAutoNum type="arabicPeriod"/>
            </a:pPr>
            <a:r>
              <a:rPr lang="en-US" sz="1800" i="1" dirty="0" smtClean="0">
                <a:solidFill>
                  <a:srgbClr val="5080B2"/>
                </a:solidFill>
              </a:rPr>
              <a:t>Revolving Loan Fund Grants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i="1" dirty="0" smtClean="0">
                <a:solidFill>
                  <a:srgbClr val="5080B2"/>
                </a:solidFill>
              </a:rPr>
              <a:t>Smart Grid Grants to Utilities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i="1" dirty="0" smtClean="0">
                <a:solidFill>
                  <a:srgbClr val="5080B2"/>
                </a:solidFill>
              </a:rPr>
              <a:t>Federal Grant Matching Funds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i="1" dirty="0" smtClean="0">
                <a:solidFill>
                  <a:srgbClr val="5080B2"/>
                </a:solidFill>
              </a:rPr>
              <a:t>Returning Recovery Act Funds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i="1" dirty="0" smtClean="0">
                <a:solidFill>
                  <a:srgbClr val="5080B2"/>
                </a:solidFill>
              </a:rPr>
              <a:t>Energy Efficiency and Solar Grants for Public Buildings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5080B2"/>
                </a:solidFill>
              </a:rPr>
              <a:t>Questions, Answers, </a:t>
            </a:r>
            <a:r>
              <a:rPr lang="en-US" sz="2400" b="1" dirty="0">
                <a:solidFill>
                  <a:srgbClr val="5080B2"/>
                </a:solidFill>
              </a:rPr>
              <a:t>and </a:t>
            </a:r>
            <a:r>
              <a:rPr lang="en-US" sz="2400" b="1" dirty="0" smtClean="0">
                <a:solidFill>
                  <a:srgbClr val="5080B2"/>
                </a:solidFill>
              </a:rPr>
              <a:t>Feedback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i="1" dirty="0" smtClean="0">
              <a:solidFill>
                <a:srgbClr val="5080B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849" y="1525834"/>
            <a:ext cx="9022836" cy="228600"/>
            <a:chOff x="65849" y="1525834"/>
            <a:chExt cx="9022836" cy="228600"/>
          </a:xfrm>
        </p:grpSpPr>
        <p:sp>
          <p:nvSpPr>
            <p:cNvPr id="20" name="Rectangle 19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8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 5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31"/>
          <a:stretch/>
        </p:blipFill>
        <p:spPr>
          <a:xfrm>
            <a:off x="65850" y="5569185"/>
            <a:ext cx="3132664" cy="1213555"/>
          </a:xfrm>
          <a:prstGeom prst="rect">
            <a:avLst/>
          </a:prstGeom>
        </p:spPr>
      </p:pic>
      <p:pic>
        <p:nvPicPr>
          <p:cNvPr id="4" name="Picture 3" descr="com 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2"/>
          <a:stretch/>
        </p:blipFill>
        <p:spPr>
          <a:xfrm>
            <a:off x="65849" y="3490772"/>
            <a:ext cx="3132664" cy="19963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4365" y="943093"/>
            <a:ext cx="4628450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Clean Energy Objectives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294395" y="1879654"/>
            <a:ext cx="5578552" cy="4319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i="1" dirty="0" smtClean="0">
                <a:solidFill>
                  <a:srgbClr val="5080B2"/>
                </a:solidFill>
              </a:rPr>
              <a:t>Governor Inslee:</a:t>
            </a:r>
            <a:br>
              <a:rPr lang="en-US" sz="2400" b="1" i="1" dirty="0" smtClean="0">
                <a:solidFill>
                  <a:srgbClr val="5080B2"/>
                </a:solidFill>
              </a:rPr>
            </a:br>
            <a:r>
              <a:rPr lang="en-US" sz="2400" b="1" i="1" dirty="0" smtClean="0">
                <a:solidFill>
                  <a:srgbClr val="5080B2"/>
                </a:solidFill>
              </a:rPr>
              <a:t>    economic growth through clean energy</a:t>
            </a:r>
            <a:br>
              <a:rPr lang="en-US" sz="2400" b="1" i="1" dirty="0" smtClean="0">
                <a:solidFill>
                  <a:srgbClr val="5080B2"/>
                </a:solidFill>
              </a:rPr>
            </a:br>
            <a:endParaRPr lang="en-US" sz="2400" b="1" i="1" dirty="0" smtClean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5080B2"/>
                </a:solidFill>
              </a:rPr>
              <a:t>Job growth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b="1" i="1" dirty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5080B2"/>
                </a:solidFill>
              </a:rPr>
              <a:t>Meet greenhouse gas reduction goals</a:t>
            </a:r>
            <a:br>
              <a:rPr lang="en-US" sz="2400" b="1" i="1" dirty="0" smtClean="0">
                <a:solidFill>
                  <a:srgbClr val="5080B2"/>
                </a:solidFill>
              </a:rPr>
            </a:br>
            <a:endParaRPr lang="en-US" sz="2400" b="1" i="1" dirty="0" smtClean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5080B2"/>
                </a:solidFill>
              </a:rPr>
              <a:t>Develop clean energy solutions in Washington for eventual export</a:t>
            </a:r>
            <a:br>
              <a:rPr lang="en-US" sz="2400" b="1" i="1" dirty="0" smtClean="0">
                <a:solidFill>
                  <a:srgbClr val="5080B2"/>
                </a:solidFill>
              </a:rPr>
            </a:br>
            <a:endParaRPr lang="en-US" sz="2400" b="1" i="1" dirty="0" smtClean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5080B2"/>
                </a:solidFill>
              </a:rPr>
              <a:t>Performance-based grant agreements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5080B2"/>
                </a:solidFill>
              </a:rPr>
              <a:t>Measureable Performance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5080B2"/>
                </a:solidFill>
              </a:rPr>
              <a:t>Capacity to Deliver </a:t>
            </a:r>
            <a:endParaRPr lang="en-US" sz="1600" b="1" i="1" dirty="0" smtClean="0">
              <a:solidFill>
                <a:srgbClr val="5080B2"/>
              </a:solidFill>
            </a:endParaRPr>
          </a:p>
          <a:p>
            <a:pPr marL="800100" lvl="1" indent="-342900" algn="l">
              <a:buFont typeface="Arial" pitchFamily="34" charset="0"/>
              <a:buChar char="•"/>
            </a:pPr>
            <a:endParaRPr lang="en-US" sz="2000" b="1" i="1" dirty="0" smtClean="0">
              <a:solidFill>
                <a:srgbClr val="5080B2"/>
              </a:solidFill>
            </a:endParaRPr>
          </a:p>
          <a:p>
            <a:pPr algn="l"/>
            <a:endParaRPr lang="en-US" sz="2400" b="1" i="1" dirty="0" smtClean="0">
              <a:solidFill>
                <a:srgbClr val="5080B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849" y="1525834"/>
            <a:ext cx="9022836" cy="228600"/>
            <a:chOff x="65849" y="1525834"/>
            <a:chExt cx="9022836" cy="228600"/>
          </a:xfrm>
        </p:grpSpPr>
        <p:sp>
          <p:nvSpPr>
            <p:cNvPr id="20" name="Rectangle 19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</p:grpSp>
      <p:pic>
        <p:nvPicPr>
          <p:cNvPr id="13" name="Picture 12" descr="bladesofglory_jpg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059" b="27776"/>
          <a:stretch/>
        </p:blipFill>
        <p:spPr>
          <a:xfrm>
            <a:off x="65849" y="1868669"/>
            <a:ext cx="3132664" cy="15333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4664" y="1853259"/>
            <a:ext cx="3113850" cy="4899170"/>
          </a:xfrm>
          <a:prstGeom prst="rect">
            <a:avLst/>
          </a:prstGeom>
          <a:solidFill>
            <a:srgbClr val="C8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2"/>
              </a:rPr>
              <a:t>www.commerce.wa.gov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navigate to </a:t>
            </a:r>
            <a:r>
              <a:rPr lang="en-US" sz="2000" b="1" dirty="0" smtClean="0">
                <a:solidFill>
                  <a:schemeClr val="tx1"/>
                </a:solidFill>
              </a:rPr>
              <a:t>Programs/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Energy &amp; Technology/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State Energy Office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ox on upper right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Clean Energy Funds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8514" y="795024"/>
            <a:ext cx="5755810" cy="71866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Program Background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264365" y="1768606"/>
            <a:ext cx="5352820" cy="3389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i="1" dirty="0" smtClean="0">
                <a:solidFill>
                  <a:srgbClr val="5080B2"/>
                </a:solidFill>
              </a:rPr>
              <a:t>Sub Heading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This is a place to start plugging in info for presentation.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49" y="1525834"/>
            <a:ext cx="1533407" cy="228600"/>
          </a:xfrm>
          <a:prstGeom prst="rect">
            <a:avLst/>
          </a:prstGeom>
          <a:solidFill>
            <a:srgbClr val="C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5107" y="1525834"/>
            <a:ext cx="1533407" cy="228600"/>
          </a:xfrm>
          <a:prstGeom prst="rect">
            <a:avLst/>
          </a:prstGeom>
          <a:solidFill>
            <a:srgbClr val="7D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88148" y="1921006"/>
            <a:ext cx="2841037" cy="43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0"/>
          <a:stretch/>
        </p:blipFill>
        <p:spPr bwMode="auto">
          <a:xfrm>
            <a:off x="3029185" y="1610637"/>
            <a:ext cx="6221982" cy="51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734235" y="5369859"/>
            <a:ext cx="3206540" cy="125505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4" y="0"/>
            <a:ext cx="3113850" cy="149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4664" y="1853259"/>
            <a:ext cx="2777408" cy="4899170"/>
          </a:xfrm>
          <a:prstGeom prst="rect">
            <a:avLst/>
          </a:prstGeom>
          <a:solidFill>
            <a:srgbClr val="C8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Section 1074 (3)(a):  “$15,000,000 of the state taxable building  construction account—state appropriation in this section is provided solely to create a revolving fund to support widespread use of proven building energy efficiency and renewable energy technologies now inhibited by lack of access to capital</a:t>
            </a:r>
            <a:r>
              <a:rPr lang="en-US" sz="1600" dirty="0" smtClean="0">
                <a:solidFill>
                  <a:schemeClr val="tx1"/>
                </a:solidFill>
              </a:rPr>
              <a:t>”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4365" y="943093"/>
            <a:ext cx="5743448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1. Revolving Loan Fund Grants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862072" y="1768605"/>
            <a:ext cx="5961887" cy="494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080B2"/>
                </a:solidFill>
              </a:rPr>
              <a:t>Grants to competitively selected nonprofit lender</a:t>
            </a:r>
            <a:endParaRPr lang="en-US" sz="1200" dirty="0">
              <a:solidFill>
                <a:srgbClr val="5080B2"/>
              </a:solidFill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Grants to one or more lenders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080B2"/>
                </a:solidFill>
              </a:rPr>
              <a:t>Nonprofit lender duties </a:t>
            </a:r>
            <a:r>
              <a:rPr lang="en-US" sz="1400" b="1" dirty="0" smtClean="0">
                <a:solidFill>
                  <a:srgbClr val="5080B2"/>
                </a:solidFill>
              </a:rPr>
              <a:t>(not limited to)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Match Commerce grant 1 to 1 with lender capital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Demonstrate path to at least 5 to 1 leverage in 4 years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Market loans to prospective borrowers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Underwrite loans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Meet all state reporting and compliance requirements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5080B2"/>
                </a:solidFill>
              </a:rPr>
              <a:t>Commerce duties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Compliance oversight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Reporting assistance to lender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Program policies, procedures, performance standards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5080B2"/>
                </a:solidFill>
              </a:rPr>
              <a:t>Final approval of all enrolled loans for compliance with state requirements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5080B2"/>
                </a:solidFill>
              </a:rPr>
              <a:t>Form Advisory Panel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53512" y="1525834"/>
            <a:ext cx="6135173" cy="228600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49" y="1525834"/>
            <a:ext cx="1333183" cy="228600"/>
          </a:xfrm>
          <a:prstGeom prst="rect">
            <a:avLst/>
          </a:prstGeom>
          <a:solidFill>
            <a:srgbClr val="C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3369" y="1525834"/>
            <a:ext cx="1388704" cy="228600"/>
          </a:xfrm>
          <a:prstGeom prst="rect">
            <a:avLst/>
          </a:prstGeom>
          <a:solidFill>
            <a:srgbClr val="7D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88148" y="1921006"/>
            <a:ext cx="2841037" cy="43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 descr="CERB%20Banner_p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 r="2128" b="24096"/>
          <a:stretch/>
        </p:blipFill>
        <p:spPr>
          <a:xfrm>
            <a:off x="65849" y="74506"/>
            <a:ext cx="2796223" cy="13543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325" y="752021"/>
            <a:ext cx="8333024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Criteria for Nonprofit Lenders</a:t>
            </a:r>
            <a:endParaRPr lang="en-US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61325" y="1787336"/>
            <a:ext cx="8617305" cy="4788561"/>
          </a:xfrm>
          <a:prstGeom prst="rect">
            <a:avLst/>
          </a:prstGeom>
        </p:spPr>
        <p:txBody>
          <a:bodyPr vert="horz" lIns="91440" tIns="45720" rIns="91440" bIns="45720" numCol="1" spcCol="68580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5080B2"/>
                </a:solidFill>
              </a:rPr>
              <a:t>Qualifying entities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Community </a:t>
            </a:r>
            <a:r>
              <a:rPr lang="en-US" dirty="0">
                <a:solidFill>
                  <a:srgbClr val="5080B2"/>
                </a:solidFill>
              </a:rPr>
              <a:t>Development Financial Institutions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Credit </a:t>
            </a:r>
            <a:r>
              <a:rPr lang="en-US" dirty="0">
                <a:solidFill>
                  <a:srgbClr val="5080B2"/>
                </a:solidFill>
              </a:rPr>
              <a:t>Unions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State </a:t>
            </a:r>
            <a:r>
              <a:rPr lang="en-US" dirty="0">
                <a:solidFill>
                  <a:srgbClr val="5080B2"/>
                </a:solidFill>
              </a:rPr>
              <a:t>conduit financing entities </a:t>
            </a:r>
            <a:r>
              <a:rPr lang="en-US" dirty="0" smtClean="0">
                <a:solidFill>
                  <a:srgbClr val="5080B2"/>
                </a:solidFill>
              </a:rPr>
              <a:t>(e.g., Housing </a:t>
            </a:r>
            <a:r>
              <a:rPr lang="en-US" dirty="0">
                <a:solidFill>
                  <a:srgbClr val="5080B2"/>
                </a:solidFill>
              </a:rPr>
              <a:t>Finance </a:t>
            </a:r>
            <a:r>
              <a:rPr lang="en-US" dirty="0" smtClean="0">
                <a:solidFill>
                  <a:srgbClr val="5080B2"/>
                </a:solidFill>
              </a:rPr>
              <a:t>Commission)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5080B2"/>
                </a:solidFill>
              </a:rPr>
              <a:t>Selection criteria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1:1 dollar </a:t>
            </a:r>
            <a:r>
              <a:rPr lang="en-US" dirty="0">
                <a:solidFill>
                  <a:srgbClr val="5080B2"/>
                </a:solidFill>
              </a:rPr>
              <a:t>match </a:t>
            </a:r>
            <a:r>
              <a:rPr lang="en-US" dirty="0" smtClean="0">
                <a:solidFill>
                  <a:srgbClr val="5080B2"/>
                </a:solidFill>
              </a:rPr>
              <a:t>with lender capital as funds flow and </a:t>
            </a:r>
            <a:br>
              <a:rPr lang="en-US" dirty="0" smtClean="0">
                <a:solidFill>
                  <a:srgbClr val="5080B2"/>
                </a:solidFill>
              </a:rPr>
            </a:br>
            <a:r>
              <a:rPr lang="en-US" dirty="0" smtClean="0">
                <a:solidFill>
                  <a:srgbClr val="5080B2"/>
                </a:solidFill>
              </a:rPr>
              <a:t>credible </a:t>
            </a:r>
            <a:r>
              <a:rPr lang="en-US" dirty="0">
                <a:solidFill>
                  <a:srgbClr val="5080B2"/>
                </a:solidFill>
              </a:rPr>
              <a:t>path </a:t>
            </a:r>
            <a:r>
              <a:rPr lang="en-US" dirty="0" smtClean="0">
                <a:solidFill>
                  <a:srgbClr val="5080B2"/>
                </a:solidFill>
              </a:rPr>
              <a:t>to at least 5:1 </a:t>
            </a:r>
            <a:r>
              <a:rPr lang="en-US" dirty="0">
                <a:solidFill>
                  <a:srgbClr val="5080B2"/>
                </a:solidFill>
              </a:rPr>
              <a:t>leverage </a:t>
            </a:r>
            <a:r>
              <a:rPr lang="en-US" dirty="0" smtClean="0">
                <a:solidFill>
                  <a:srgbClr val="5080B2"/>
                </a:solidFill>
              </a:rPr>
              <a:t>in </a:t>
            </a:r>
            <a:r>
              <a:rPr lang="en-US" dirty="0">
                <a:solidFill>
                  <a:srgbClr val="5080B2"/>
                </a:solidFill>
              </a:rPr>
              <a:t>4 years.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Experience </a:t>
            </a:r>
            <a:r>
              <a:rPr lang="en-US" dirty="0">
                <a:solidFill>
                  <a:srgbClr val="5080B2"/>
                </a:solidFill>
              </a:rPr>
              <a:t>originating loans for </a:t>
            </a:r>
            <a:r>
              <a:rPr lang="en-US" dirty="0" smtClean="0">
                <a:solidFill>
                  <a:srgbClr val="5080B2"/>
                </a:solidFill>
              </a:rPr>
              <a:t/>
            </a:r>
            <a:br>
              <a:rPr lang="en-US" dirty="0" smtClean="0">
                <a:solidFill>
                  <a:srgbClr val="5080B2"/>
                </a:solidFill>
              </a:rPr>
            </a:br>
            <a:r>
              <a:rPr lang="en-US" dirty="0" smtClean="0">
                <a:solidFill>
                  <a:srgbClr val="5080B2"/>
                </a:solidFill>
              </a:rPr>
              <a:t>energy </a:t>
            </a:r>
            <a:r>
              <a:rPr lang="en-US" dirty="0">
                <a:solidFill>
                  <a:srgbClr val="5080B2"/>
                </a:solidFill>
              </a:rPr>
              <a:t>efficiency </a:t>
            </a:r>
            <a:r>
              <a:rPr lang="en-US" dirty="0" smtClean="0">
                <a:solidFill>
                  <a:srgbClr val="5080B2"/>
                </a:solidFill>
              </a:rPr>
              <a:t>and/or </a:t>
            </a:r>
            <a:r>
              <a:rPr lang="en-US" dirty="0">
                <a:solidFill>
                  <a:srgbClr val="5080B2"/>
                </a:solidFill>
              </a:rPr>
              <a:t>renewable </a:t>
            </a:r>
            <a:r>
              <a:rPr lang="en-US" dirty="0" smtClean="0">
                <a:solidFill>
                  <a:srgbClr val="5080B2"/>
                </a:solidFill>
              </a:rPr>
              <a:t>energy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Experience with innovative financing approaches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5080B2"/>
                </a:solidFill>
              </a:rPr>
              <a:t>Organizational </a:t>
            </a:r>
            <a:r>
              <a:rPr lang="en-US" dirty="0">
                <a:solidFill>
                  <a:srgbClr val="5080B2"/>
                </a:solidFill>
              </a:rPr>
              <a:t>capacity to </a:t>
            </a:r>
            <a:endParaRPr lang="en-US" dirty="0" smtClean="0">
              <a:solidFill>
                <a:srgbClr val="5080B2"/>
              </a:solidFill>
            </a:endParaRP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5080B2"/>
                </a:solidFill>
              </a:rPr>
              <a:t>generate </a:t>
            </a:r>
            <a:r>
              <a:rPr lang="en-US" sz="2600" dirty="0">
                <a:solidFill>
                  <a:srgbClr val="5080B2"/>
                </a:solidFill>
              </a:rPr>
              <a:t>deal </a:t>
            </a:r>
            <a:r>
              <a:rPr lang="en-US" sz="2600" dirty="0" smtClean="0">
                <a:solidFill>
                  <a:srgbClr val="5080B2"/>
                </a:solidFill>
              </a:rPr>
              <a:t>flow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5080B2"/>
                </a:solidFill>
              </a:rPr>
              <a:t>underwrite loans and manage </a:t>
            </a:r>
            <a:r>
              <a:rPr lang="en-US" sz="2600" dirty="0">
                <a:solidFill>
                  <a:srgbClr val="5080B2"/>
                </a:solidFill>
              </a:rPr>
              <a:t>a loan </a:t>
            </a:r>
            <a:r>
              <a:rPr lang="en-US" sz="2600" dirty="0" smtClean="0">
                <a:solidFill>
                  <a:srgbClr val="5080B2"/>
                </a:solidFill>
              </a:rPr>
              <a:t>portfolio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5080B2"/>
                </a:solidFill>
              </a:rPr>
              <a:t>meet </a:t>
            </a:r>
            <a:r>
              <a:rPr lang="en-US" sz="2600" dirty="0">
                <a:solidFill>
                  <a:srgbClr val="5080B2"/>
                </a:solidFill>
              </a:rPr>
              <a:t>requirements for reporting and </a:t>
            </a:r>
            <a:r>
              <a:rPr lang="en-US" sz="2600" dirty="0" smtClean="0">
                <a:solidFill>
                  <a:srgbClr val="5080B2"/>
                </a:solidFill>
              </a:rPr>
              <a:t>compliance</a:t>
            </a:r>
            <a:endParaRPr lang="en-US" sz="2600" dirty="0">
              <a:solidFill>
                <a:srgbClr val="5080B2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sz="2400" b="1" i="1" dirty="0" smtClean="0">
              <a:solidFill>
                <a:srgbClr val="5080B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849" y="1525834"/>
            <a:ext cx="9022836" cy="228600"/>
            <a:chOff x="65849" y="1525834"/>
            <a:chExt cx="9022836" cy="228600"/>
          </a:xfrm>
        </p:grpSpPr>
        <p:sp>
          <p:nvSpPr>
            <p:cNvPr id="20" name="Rectangle 19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325" y="752021"/>
            <a:ext cx="8333024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Potential loan types</a:t>
            </a:r>
            <a:endParaRPr lang="en-US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61325" y="1900518"/>
            <a:ext cx="8333024" cy="4728882"/>
          </a:xfrm>
          <a:prstGeom prst="rect">
            <a:avLst/>
          </a:prstGeom>
        </p:spPr>
        <p:txBody>
          <a:bodyPr vert="horz" lIns="91440" tIns="45720" rIns="91440" bIns="45720" numCol="1" spcCol="68580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5080B2"/>
                </a:solidFill>
              </a:rPr>
              <a:t>Whole-house </a:t>
            </a:r>
            <a:r>
              <a:rPr lang="en-US" sz="2900" dirty="0">
                <a:solidFill>
                  <a:srgbClr val="5080B2"/>
                </a:solidFill>
              </a:rPr>
              <a:t>retrofits by </a:t>
            </a:r>
            <a:r>
              <a:rPr lang="en-US" sz="2900" dirty="0" smtClean="0">
                <a:solidFill>
                  <a:srgbClr val="5080B2"/>
                </a:solidFill>
              </a:rPr>
              <a:t>homebuilders </a:t>
            </a:r>
            <a:r>
              <a:rPr lang="en-US" sz="2900" dirty="0">
                <a:solidFill>
                  <a:srgbClr val="5080B2"/>
                </a:solidFill>
              </a:rPr>
              <a:t>who purchase existing homes and then resell  them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5080B2"/>
                </a:solidFill>
              </a:rPr>
              <a:t>Commercial </a:t>
            </a:r>
            <a:r>
              <a:rPr lang="en-US" sz="2900" dirty="0">
                <a:solidFill>
                  <a:srgbClr val="5080B2"/>
                </a:solidFill>
              </a:rPr>
              <a:t>energy retrofits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5080B2"/>
                </a:solidFill>
              </a:rPr>
              <a:t>Residential </a:t>
            </a:r>
            <a:r>
              <a:rPr lang="en-US" sz="2900" dirty="0">
                <a:solidFill>
                  <a:srgbClr val="5080B2"/>
                </a:solidFill>
              </a:rPr>
              <a:t>and </a:t>
            </a:r>
            <a:r>
              <a:rPr lang="en-US" sz="2900" dirty="0" smtClean="0">
                <a:solidFill>
                  <a:srgbClr val="5080B2"/>
                </a:solidFill>
              </a:rPr>
              <a:t>community-scale </a:t>
            </a:r>
            <a:r>
              <a:rPr lang="en-US" sz="2900" dirty="0">
                <a:solidFill>
                  <a:srgbClr val="5080B2"/>
                </a:solidFill>
              </a:rPr>
              <a:t>solar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5080B2"/>
                </a:solidFill>
              </a:rPr>
              <a:t>Residential </a:t>
            </a:r>
            <a:r>
              <a:rPr lang="en-US" sz="2900" dirty="0">
                <a:solidFill>
                  <a:srgbClr val="5080B2"/>
                </a:solidFill>
              </a:rPr>
              <a:t>and </a:t>
            </a:r>
            <a:r>
              <a:rPr lang="en-US" sz="2900" dirty="0" smtClean="0">
                <a:solidFill>
                  <a:srgbClr val="5080B2"/>
                </a:solidFill>
              </a:rPr>
              <a:t>community-scale </a:t>
            </a:r>
            <a:r>
              <a:rPr lang="en-US" sz="2900" dirty="0">
                <a:solidFill>
                  <a:srgbClr val="5080B2"/>
                </a:solidFill>
              </a:rPr>
              <a:t>wind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5080B2"/>
                </a:solidFill>
              </a:rPr>
              <a:t>Anaerobic </a:t>
            </a:r>
            <a:r>
              <a:rPr lang="en-US" sz="2900" dirty="0">
                <a:solidFill>
                  <a:srgbClr val="5080B2"/>
                </a:solidFill>
              </a:rPr>
              <a:t>digesters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5080B2"/>
                </a:solidFill>
              </a:rPr>
              <a:t>Combined </a:t>
            </a:r>
            <a:r>
              <a:rPr lang="en-US" sz="2900" dirty="0">
                <a:solidFill>
                  <a:srgbClr val="5080B2"/>
                </a:solidFill>
              </a:rPr>
              <a:t>heat and power projects </a:t>
            </a:r>
            <a:endParaRPr lang="en-US" sz="2900" dirty="0" smtClean="0">
              <a:solidFill>
                <a:srgbClr val="5080B2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5080B2"/>
                </a:solidFill>
              </a:rPr>
              <a:t>Financing for export of clean energy goods or services from in-state companies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5080B2"/>
                </a:solidFill>
              </a:rPr>
              <a:t>Other</a:t>
            </a:r>
          </a:p>
          <a:p>
            <a:pPr algn="l"/>
            <a:endParaRPr lang="en-US" sz="2400" b="1" i="1" dirty="0" smtClean="0">
              <a:solidFill>
                <a:srgbClr val="5080B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849" y="1525834"/>
            <a:ext cx="9022836" cy="228600"/>
            <a:chOff x="65849" y="1525834"/>
            <a:chExt cx="9022836" cy="228600"/>
          </a:xfrm>
        </p:grpSpPr>
        <p:sp>
          <p:nvSpPr>
            <p:cNvPr id="20" name="Rectangle 19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325" y="943093"/>
            <a:ext cx="8495804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Proposed Schedule:  Revolving Loan Fund Grants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65849" y="1525834"/>
            <a:ext cx="9022836" cy="228600"/>
            <a:chOff x="65849" y="1525834"/>
            <a:chExt cx="9022836" cy="228600"/>
          </a:xfrm>
        </p:grpSpPr>
        <p:sp>
          <p:nvSpPr>
            <p:cNvPr id="20" name="Rectangle 19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CD7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80B2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034689"/>
              </p:ext>
            </p:extLst>
          </p:nvPr>
        </p:nvGraphicFramePr>
        <p:xfrm>
          <a:off x="361323" y="1893043"/>
          <a:ext cx="8092394" cy="4164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7783"/>
                <a:gridCol w="2384611"/>
              </a:tblGrid>
              <a:tr h="457062"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Open meeting</a:t>
                      </a:r>
                      <a:r>
                        <a:rPr lang="en-US" baseline="0" dirty="0" smtClean="0"/>
                        <a:t> for interested parties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8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Review/Advisory</a:t>
                      </a:r>
                      <a:r>
                        <a:rPr lang="en-US" baseline="0" dirty="0" smtClean="0"/>
                        <a:t> Panel Selected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16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Draft </a:t>
                      </a:r>
                      <a:r>
                        <a:rPr lang="en-US" b="1" dirty="0" smtClean="0"/>
                        <a:t>Request for Qualifications </a:t>
                      </a:r>
                      <a:r>
                        <a:rPr lang="en-US" dirty="0" smtClean="0"/>
                        <a:t>(RFQ)</a:t>
                      </a:r>
                      <a:r>
                        <a:rPr lang="en-US" baseline="0" dirty="0" smtClean="0"/>
                        <a:t> posted on-line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26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</a:t>
                      </a:r>
                      <a:r>
                        <a:rPr lang="en-US" baseline="0" dirty="0" smtClean="0"/>
                        <a:t> comment back on Draft RFQ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6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RFQ posted on-line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11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 of Qualifications submitted to Commerce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20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Announce grant awards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</a:t>
                      </a:r>
                      <a:endParaRPr lang="en-US" dirty="0"/>
                    </a:p>
                  </a:txBody>
                  <a:tcPr/>
                </a:tc>
              </a:tr>
              <a:tr h="46341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contracting with grantees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4664" y="1853259"/>
            <a:ext cx="3113850" cy="4899170"/>
          </a:xfrm>
          <a:prstGeom prst="rect">
            <a:avLst/>
          </a:prstGeom>
          <a:solidFill>
            <a:srgbClr val="C8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Section 1074 (4):  “$15,000,000 … </a:t>
            </a:r>
            <a:r>
              <a:rPr lang="en-US" i="1" dirty="0">
                <a:solidFill>
                  <a:schemeClr val="tx1"/>
                </a:solidFill>
              </a:rPr>
              <a:t>is provided solely </a:t>
            </a:r>
            <a:r>
              <a:rPr lang="en-US" i="1" dirty="0" smtClean="0">
                <a:solidFill>
                  <a:schemeClr val="tx1"/>
                </a:solidFill>
              </a:rPr>
              <a:t>for grants to advance renewable energy technologies by public and private electrical utilities…The department shall work with utilities to offer matching grants for projects that demonstrate new smart grid technologies.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4365" y="943093"/>
            <a:ext cx="5673446" cy="102305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2. Smart Grid Grants to Utilities</a:t>
            </a:r>
            <a:endParaRPr lang="en-US" sz="1800" i="1" dirty="0">
              <a:solidFill>
                <a:srgbClr val="5080B2"/>
              </a:solidFill>
            </a:endParaRPr>
          </a:p>
        </p:txBody>
      </p:sp>
      <p:pic>
        <p:nvPicPr>
          <p:cNvPr id="9" name="Picture 8" descr="DOCLogo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51" y="6199614"/>
            <a:ext cx="2419598" cy="51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335028" y="1768606"/>
            <a:ext cx="5673447" cy="4796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080B2"/>
                </a:solidFill>
              </a:rPr>
              <a:t>Grants to competitively selected consortium of utilities, utility vendors and researchers</a:t>
            </a:r>
            <a:endParaRPr lang="en-US" sz="1400" b="1" dirty="0" smtClean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080B2"/>
                </a:solidFill>
              </a:rPr>
              <a:t>Consortium must match $15 million state investment</a:t>
            </a:r>
            <a:endParaRPr lang="en-US" sz="2000" b="1" dirty="0">
              <a:solidFill>
                <a:srgbClr val="5080B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5080B2"/>
                </a:solidFill>
              </a:rPr>
              <a:t>Consortium projects will: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5080B2"/>
                </a:solidFill>
              </a:rPr>
              <a:t>Integrate intermittent renewables through energy storage and information technology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5080B2"/>
                </a:solidFill>
              </a:rPr>
              <a:t>Dispatch energy storage resources from utility control rooms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5080B2"/>
                </a:solidFill>
              </a:rPr>
              <a:t>Use thermal properties of buildings and/or district energy systems to store energy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5080B2"/>
                </a:solidFill>
              </a:rPr>
              <a:t>Improve the reliability and reduce the costs of intermittent or distributed energy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>
                <a:solidFill>
                  <a:srgbClr val="5080B2"/>
                </a:solidFill>
              </a:rPr>
              <a:t>Form Advisory Panel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200" dirty="0" smtClean="0">
              <a:solidFill>
                <a:srgbClr val="5080B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54819" y="1525834"/>
            <a:ext cx="5833866" cy="228600"/>
          </a:xfrm>
          <a:prstGeom prst="rect">
            <a:avLst/>
          </a:prstGeom>
          <a:solidFill>
            <a:srgbClr val="50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49" y="1525834"/>
            <a:ext cx="1533407" cy="228600"/>
          </a:xfrm>
          <a:prstGeom prst="rect">
            <a:avLst/>
          </a:prstGeom>
          <a:solidFill>
            <a:srgbClr val="C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5107" y="1525834"/>
            <a:ext cx="1533407" cy="228600"/>
          </a:xfrm>
          <a:prstGeom prst="rect">
            <a:avLst/>
          </a:prstGeom>
          <a:solidFill>
            <a:srgbClr val="7D7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80B2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88148" y="1921006"/>
            <a:ext cx="2841037" cy="43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" y="72958"/>
            <a:ext cx="3119718" cy="239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6335-FD5D-BD48-8B84-7C7066F90D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B3F759F8016478F92854F617A8A71" ma:contentTypeVersion="0" ma:contentTypeDescription="Create a new document." ma:contentTypeScope="" ma:versionID="6df305db95980e1bb62da37be8a9a9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6CCB8E-3DBA-49EC-9A45-C7924E5780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E7787F-3542-4E7C-8278-92057BB270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A7980-3C80-4F27-AF88-D1944B2E9E1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942</Words>
  <Application>Microsoft Office PowerPoint</Application>
  <PresentationFormat>On-screen Show (4:3)</PresentationFormat>
  <Paragraphs>223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ido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J. Thomas Ranken</cp:lastModifiedBy>
  <cp:revision>80</cp:revision>
  <cp:lastPrinted>2013-08-08T16:19:02Z</cp:lastPrinted>
  <dcterms:created xsi:type="dcterms:W3CDTF">2013-01-07T16:51:28Z</dcterms:created>
  <dcterms:modified xsi:type="dcterms:W3CDTF">2013-08-12T17:48:33Z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0x01010097DB3F759F8016478F92854F617A8A71</vt:lpwstr>
  </property>
</Properties>
</file>