
<file path=[Content_Types].xml><?xml version="1.0" encoding="utf-8"?>
<Types xmlns="http://schemas.openxmlformats.org/package/2006/content-types">
  <Override PartName="/ppt/diagrams/layout2.xml" ContentType="application/vnd.openxmlformats-officedocument.drawingml.diagramLayout+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tags/tag4.xml" ContentType="application/vnd.openxmlformats-officedocument.presentationml.tags+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quickStyle4.xml" ContentType="application/vnd.openxmlformats-officedocument.drawingml.diagramStyl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s/slide4.xml" ContentType="application/vnd.openxmlformats-officedocument.presentationml.slide+xml"/>
  <Override PartName="/ppt/tags/tag3.xml" ContentType="application/vnd.openxmlformats-officedocument.presentationml.tags+xml"/>
  <Override PartName="/ppt/slideLayouts/slideLayout4.xml" ContentType="application/vnd.openxmlformats-officedocument.presentationml.slideLayout+xml"/>
  <Override PartName="/ppt/diagrams/data3.xml" ContentType="application/vnd.openxmlformats-officedocument.drawingml.diagramData+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theme/theme5.xml" ContentType="application/vnd.openxmlformats-officedocument.theme+xml"/>
  <Override PartName="/ppt/diagrams/quickStyle3.xml" ContentType="application/vnd.openxmlformats-officedocument.drawingml.diagramStyl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slides/slide3.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diagrams/quickStyle2.xml" ContentType="application/vnd.openxmlformats-officedocument.drawingml.diagramStyl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diagrams/drawing4.xml" ContentType="application/vnd.ms-office.drawingml.diagramDrawing+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notesSlides/notesSlide12.xml" ContentType="application/vnd.openxmlformats-officedocument.presentationml.notesSlide+xml"/>
  <Override PartName="/ppt/diagrams/colors4.xml" ContentType="application/vnd.openxmlformats-officedocument.drawingml.diagramColors+xml"/>
  <Override PartName="/ppt/slideLayouts/slideLayout36.xml" ContentType="application/vnd.openxmlformats-officedocument.presentationml.slideLayout+xml"/>
  <Override PartName="/docProps/app.xml" ContentType="application/vnd.openxmlformats-officedocument.extended-properties+xml"/>
  <Override PartName="/ppt/diagrams/quickStyle1.xml" ContentType="application/vnd.openxmlformats-officedocument.drawingml.diagramStyle+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diagrams/drawing3.xml" ContentType="application/vnd.ms-office.drawingml.diagramDrawing+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tags/tag7.xml" ContentType="application/vnd.openxmlformats-officedocument.presentationml.tags+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diagrams/drawing2.xml" ContentType="application/vnd.ms-office.drawingml.diagramDrawing+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tags/tag6.xml" ContentType="application/vnd.openxmlformats-officedocument.presentationml.tags+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diagrams/colors2.xml" ContentType="application/vnd.openxmlformats-officedocument.drawingml.diagramColors+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Default Extension="bin" ContentType="application/vnd.openxmlformats-officedocument.presentationml.printerSettings"/>
  <Override PartName="/ppt/tags/tag5.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87" r:id="rId1"/>
    <p:sldMasterId id="2147483673" r:id="rId2"/>
    <p:sldMasterId id="2147483660" r:id="rId3"/>
  </p:sldMasterIdLst>
  <p:notesMasterIdLst>
    <p:notesMasterId r:id="rId21"/>
  </p:notesMasterIdLst>
  <p:handoutMasterIdLst>
    <p:handoutMasterId r:id="rId22"/>
  </p:handoutMasterIdLst>
  <p:sldIdLst>
    <p:sldId id="565" r:id="rId4"/>
    <p:sldId id="593" r:id="rId5"/>
    <p:sldId id="590" r:id="rId6"/>
    <p:sldId id="585" r:id="rId7"/>
    <p:sldId id="579" r:id="rId8"/>
    <p:sldId id="613" r:id="rId9"/>
    <p:sldId id="594" r:id="rId10"/>
    <p:sldId id="595" r:id="rId11"/>
    <p:sldId id="615" r:id="rId12"/>
    <p:sldId id="597" r:id="rId13"/>
    <p:sldId id="611" r:id="rId14"/>
    <p:sldId id="599" r:id="rId15"/>
    <p:sldId id="614" r:id="rId16"/>
    <p:sldId id="564" r:id="rId17"/>
    <p:sldId id="606" r:id="rId18"/>
    <p:sldId id="580" r:id="rId19"/>
    <p:sldId id="607" r:id="rId20"/>
  </p:sldIdLst>
  <p:sldSz cx="9144000" cy="6858000" type="screen4x3"/>
  <p:notesSz cx="6858000" cy="9144000"/>
  <p:custDataLst>
    <p:tags r:id="rId24"/>
  </p:custDataLst>
  <p:defaultTextStyle>
    <a:defPPr>
      <a:defRPr lang="en-US"/>
    </a:defPPr>
    <a:lvl1pPr algn="l" rtl="0" fontAlgn="base">
      <a:spcBef>
        <a:spcPct val="0"/>
      </a:spcBef>
      <a:spcAft>
        <a:spcPct val="0"/>
      </a:spcAft>
      <a:defRPr sz="2400"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sz="2400"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sz="2400"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sz="2400"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sz="24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2400"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sz="2400"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sz="2400"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sz="2400" kern="1200">
        <a:solidFill>
          <a:schemeClr val="tx1"/>
        </a:solidFill>
        <a:latin typeface="Arial" pitchFamily="-108" charset="0"/>
        <a:ea typeface="ＭＳ Ｐゴシック" pitchFamily="-108" charset="-128"/>
        <a:cs typeface="ＭＳ Ｐゴシック" pitchFamily="-108"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scaleToFitPaper="1"/>
  <p:clrMru>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651" autoAdjust="0"/>
    <p:restoredTop sz="75240" autoAdjust="0"/>
  </p:normalViewPr>
  <p:slideViewPr>
    <p:cSldViewPr>
      <p:cViewPr>
        <p:scale>
          <a:sx n="50" d="100"/>
          <a:sy n="50" d="100"/>
        </p:scale>
        <p:origin x="-1984" y="-488"/>
      </p:cViewPr>
      <p:guideLst>
        <p:guide orient="horz" pos="2160"/>
        <p:guide pos="2880"/>
      </p:guideLst>
    </p:cSldViewPr>
  </p:slideViewPr>
  <p:outlineViewPr>
    <p:cViewPr>
      <p:scale>
        <a:sx n="33" d="100"/>
        <a:sy n="33" d="100"/>
      </p:scale>
      <p:origin x="0" y="20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96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DD625-4204-404E-9B8B-EDDD3DC915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593660-32BA-4709-94A6-2F7C10CC8808}" type="pres">
      <dgm:prSet presAssocID="{835DD625-4204-404E-9B8B-EDDD3DC9158E}" presName="linear" presStyleCnt="0">
        <dgm:presLayoutVars>
          <dgm:animLvl val="lvl"/>
          <dgm:resizeHandles val="exact"/>
        </dgm:presLayoutVars>
      </dgm:prSet>
      <dgm:spPr/>
      <dgm:t>
        <a:bodyPr/>
        <a:lstStyle/>
        <a:p>
          <a:endParaRPr lang="en-US"/>
        </a:p>
      </dgm:t>
    </dgm:pt>
  </dgm:ptLst>
  <dgm:cxnLst>
    <dgm:cxn modelId="{024B1FD1-E566-734B-8896-C396A7A08736}" type="presOf" srcId="{835DD625-4204-404E-9B8B-EDDD3DC9158E}" destId="{BC593660-32BA-4709-94A6-2F7C10CC880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FD9D6-BD42-4A4C-BAD2-99EF37A043DD}"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BCE7F841-347A-3E43-B62D-4DEDA2FE3E74}">
      <dgm:prSet phldrT="[Text]"/>
      <dgm:spPr/>
      <dgm:t>
        <a:bodyPr/>
        <a:lstStyle/>
        <a:p>
          <a:r>
            <a:rPr lang="en-US" dirty="0" smtClean="0"/>
            <a:t>Water Companies</a:t>
          </a:r>
          <a:endParaRPr lang="en-US" dirty="0"/>
        </a:p>
      </dgm:t>
    </dgm:pt>
    <dgm:pt modelId="{D8098CB4-525A-414F-82F3-065B6ECE100C}" type="parTrans" cxnId="{824F810D-08E9-324B-B80B-C03119D4DA94}">
      <dgm:prSet/>
      <dgm:spPr/>
      <dgm:t>
        <a:bodyPr/>
        <a:lstStyle/>
        <a:p>
          <a:endParaRPr lang="en-US"/>
        </a:p>
      </dgm:t>
    </dgm:pt>
    <dgm:pt modelId="{63F1BC8F-8D7F-D843-9085-685B9B34AA9B}" type="sibTrans" cxnId="{824F810D-08E9-324B-B80B-C03119D4DA94}">
      <dgm:prSet/>
      <dgm:spPr/>
      <dgm:t>
        <a:bodyPr/>
        <a:lstStyle/>
        <a:p>
          <a:endParaRPr lang="en-US"/>
        </a:p>
      </dgm:t>
    </dgm:pt>
    <dgm:pt modelId="{F5E0FE8B-DBC7-4E4B-AA58-DD3E38AEA962}">
      <dgm:prSet phldrT="[Text]"/>
      <dgm:spPr/>
      <dgm:t>
        <a:bodyPr/>
        <a:lstStyle/>
        <a:p>
          <a:r>
            <a:rPr lang="en-US" dirty="0" smtClean="0"/>
            <a:t>Investors</a:t>
          </a:r>
          <a:endParaRPr lang="en-US" dirty="0"/>
        </a:p>
      </dgm:t>
    </dgm:pt>
    <dgm:pt modelId="{0C8D17AF-E5F3-3749-B987-8B5322B5F7FB}" type="parTrans" cxnId="{4A20FE1C-B840-2A44-86E1-A5D2E0B9E1B6}">
      <dgm:prSet/>
      <dgm:spPr/>
      <dgm:t>
        <a:bodyPr/>
        <a:lstStyle/>
        <a:p>
          <a:endParaRPr lang="en-US"/>
        </a:p>
      </dgm:t>
    </dgm:pt>
    <dgm:pt modelId="{03EF763C-5E01-C345-8E6E-1006F9BFAEE7}" type="sibTrans" cxnId="{4A20FE1C-B840-2A44-86E1-A5D2E0B9E1B6}">
      <dgm:prSet/>
      <dgm:spPr/>
      <dgm:t>
        <a:bodyPr/>
        <a:lstStyle/>
        <a:p>
          <a:endParaRPr lang="en-US"/>
        </a:p>
      </dgm:t>
    </dgm:pt>
    <dgm:pt modelId="{F9C01F0F-292C-1847-9726-1063BC2FEF00}">
      <dgm:prSet phldrT="[Text]"/>
      <dgm:spPr/>
      <dgm:t>
        <a:bodyPr/>
        <a:lstStyle/>
        <a:p>
          <a:r>
            <a:rPr lang="en-US" dirty="0" smtClean="0"/>
            <a:t>Start-ups</a:t>
          </a:r>
          <a:endParaRPr lang="en-US" dirty="0"/>
        </a:p>
      </dgm:t>
    </dgm:pt>
    <dgm:pt modelId="{3F365509-E433-184A-8BEE-C9110411D4CD}" type="parTrans" cxnId="{24F46034-A69C-F647-A4FA-F134AD14B4B4}">
      <dgm:prSet/>
      <dgm:spPr/>
      <dgm:t>
        <a:bodyPr/>
        <a:lstStyle/>
        <a:p>
          <a:endParaRPr lang="en-US"/>
        </a:p>
      </dgm:t>
    </dgm:pt>
    <dgm:pt modelId="{9E8D73CB-5CFB-5049-8969-39E858FC0EBD}" type="sibTrans" cxnId="{24F46034-A69C-F647-A4FA-F134AD14B4B4}">
      <dgm:prSet/>
      <dgm:spPr/>
      <dgm:t>
        <a:bodyPr/>
        <a:lstStyle/>
        <a:p>
          <a:endParaRPr lang="en-US"/>
        </a:p>
      </dgm:t>
    </dgm:pt>
    <dgm:pt modelId="{84238EC0-3BA2-7E41-B2A7-7F0C64796B61}">
      <dgm:prSet phldrT="[Text]"/>
      <dgm:spPr/>
      <dgm:t>
        <a:bodyPr/>
        <a:lstStyle/>
        <a:p>
          <a:r>
            <a:rPr lang="en-US" dirty="0" smtClean="0"/>
            <a:t>Economic Development</a:t>
          </a:r>
          <a:endParaRPr lang="en-US" dirty="0"/>
        </a:p>
      </dgm:t>
    </dgm:pt>
    <dgm:pt modelId="{BA03D7BD-B463-9C45-85D5-934D72CB723F}" type="parTrans" cxnId="{11BCEDBE-2338-CE4E-ADF9-34B0A1B08D11}">
      <dgm:prSet/>
      <dgm:spPr/>
      <dgm:t>
        <a:bodyPr/>
        <a:lstStyle/>
        <a:p>
          <a:endParaRPr lang="en-US"/>
        </a:p>
      </dgm:t>
    </dgm:pt>
    <dgm:pt modelId="{E74A32EC-9576-C243-B5AA-B3AE4D247457}" type="sibTrans" cxnId="{11BCEDBE-2338-CE4E-ADF9-34B0A1B08D11}">
      <dgm:prSet/>
      <dgm:spPr/>
      <dgm:t>
        <a:bodyPr/>
        <a:lstStyle/>
        <a:p>
          <a:endParaRPr lang="en-US"/>
        </a:p>
      </dgm:t>
    </dgm:pt>
    <dgm:pt modelId="{2DE6D2FA-EBE8-A24E-A011-16AC85CB6A28}">
      <dgm:prSet phldrT="[Text]"/>
      <dgm:spPr/>
      <dgm:t>
        <a:bodyPr/>
        <a:lstStyle/>
        <a:p>
          <a:r>
            <a:rPr lang="en-US" dirty="0" smtClean="0"/>
            <a:t>Corporate Water Users</a:t>
          </a:r>
          <a:endParaRPr lang="en-US" dirty="0"/>
        </a:p>
      </dgm:t>
    </dgm:pt>
    <dgm:pt modelId="{08C5B8AF-6FAA-4146-AD32-84683A9A66B4}" type="parTrans" cxnId="{60A9D2CB-E7F5-9F42-8B88-319A9B66568E}">
      <dgm:prSet/>
      <dgm:spPr/>
      <dgm:t>
        <a:bodyPr/>
        <a:lstStyle/>
        <a:p>
          <a:endParaRPr lang="en-US"/>
        </a:p>
      </dgm:t>
    </dgm:pt>
    <dgm:pt modelId="{B94E26BF-9256-CA47-B2B4-F98B710FB4D3}" type="sibTrans" cxnId="{60A9D2CB-E7F5-9F42-8B88-319A9B66568E}">
      <dgm:prSet/>
      <dgm:spPr/>
      <dgm:t>
        <a:bodyPr/>
        <a:lstStyle/>
        <a:p>
          <a:endParaRPr lang="en-US"/>
        </a:p>
      </dgm:t>
    </dgm:pt>
    <dgm:pt modelId="{8D0B8B7A-509C-A142-8DF3-EB1705D9B929}" type="pres">
      <dgm:prSet presAssocID="{A97FD9D6-BD42-4A4C-BAD2-99EF37A043DD}" presName="cycle" presStyleCnt="0">
        <dgm:presLayoutVars>
          <dgm:dir/>
          <dgm:resizeHandles val="exact"/>
        </dgm:presLayoutVars>
      </dgm:prSet>
      <dgm:spPr/>
      <dgm:t>
        <a:bodyPr/>
        <a:lstStyle/>
        <a:p>
          <a:endParaRPr lang="en-US"/>
        </a:p>
      </dgm:t>
    </dgm:pt>
    <dgm:pt modelId="{C572308C-4F15-1349-A22D-E05761971E6A}" type="pres">
      <dgm:prSet presAssocID="{BCE7F841-347A-3E43-B62D-4DEDA2FE3E74}" presName="node" presStyleLbl="node1" presStyleIdx="0" presStyleCnt="5">
        <dgm:presLayoutVars>
          <dgm:bulletEnabled val="1"/>
        </dgm:presLayoutVars>
      </dgm:prSet>
      <dgm:spPr/>
      <dgm:t>
        <a:bodyPr/>
        <a:lstStyle/>
        <a:p>
          <a:endParaRPr lang="en-US"/>
        </a:p>
      </dgm:t>
    </dgm:pt>
    <dgm:pt modelId="{AAD3BAEE-9785-F742-9ABB-A41EE8108164}" type="pres">
      <dgm:prSet presAssocID="{BCE7F841-347A-3E43-B62D-4DEDA2FE3E74}" presName="spNode" presStyleCnt="0"/>
      <dgm:spPr/>
    </dgm:pt>
    <dgm:pt modelId="{60971D5C-D5E6-5649-AA55-CC19D851C3DB}" type="pres">
      <dgm:prSet presAssocID="{63F1BC8F-8D7F-D843-9085-685B9B34AA9B}" presName="sibTrans" presStyleLbl="sibTrans1D1" presStyleIdx="0" presStyleCnt="5"/>
      <dgm:spPr/>
      <dgm:t>
        <a:bodyPr/>
        <a:lstStyle/>
        <a:p>
          <a:endParaRPr lang="en-US"/>
        </a:p>
      </dgm:t>
    </dgm:pt>
    <dgm:pt modelId="{B5691D80-BEFE-7840-BB99-540B6D029169}" type="pres">
      <dgm:prSet presAssocID="{2DE6D2FA-EBE8-A24E-A011-16AC85CB6A28}" presName="node" presStyleLbl="node1" presStyleIdx="1" presStyleCnt="5">
        <dgm:presLayoutVars>
          <dgm:bulletEnabled val="1"/>
        </dgm:presLayoutVars>
      </dgm:prSet>
      <dgm:spPr/>
      <dgm:t>
        <a:bodyPr/>
        <a:lstStyle/>
        <a:p>
          <a:endParaRPr lang="en-US"/>
        </a:p>
      </dgm:t>
    </dgm:pt>
    <dgm:pt modelId="{72D3852B-F0AD-6B43-B8AF-4621C01CF0BA}" type="pres">
      <dgm:prSet presAssocID="{2DE6D2FA-EBE8-A24E-A011-16AC85CB6A28}" presName="spNode" presStyleCnt="0"/>
      <dgm:spPr/>
    </dgm:pt>
    <dgm:pt modelId="{1A904E1F-B4B6-3F44-B920-F94E07AE1A7F}" type="pres">
      <dgm:prSet presAssocID="{B94E26BF-9256-CA47-B2B4-F98B710FB4D3}" presName="sibTrans" presStyleLbl="sibTrans1D1" presStyleIdx="1" presStyleCnt="5"/>
      <dgm:spPr/>
      <dgm:t>
        <a:bodyPr/>
        <a:lstStyle/>
        <a:p>
          <a:endParaRPr lang="en-US"/>
        </a:p>
      </dgm:t>
    </dgm:pt>
    <dgm:pt modelId="{D394AB7B-6A49-3542-8B78-CA059D2EFAFE}" type="pres">
      <dgm:prSet presAssocID="{F5E0FE8B-DBC7-4E4B-AA58-DD3E38AEA962}" presName="node" presStyleLbl="node1" presStyleIdx="2" presStyleCnt="5">
        <dgm:presLayoutVars>
          <dgm:bulletEnabled val="1"/>
        </dgm:presLayoutVars>
      </dgm:prSet>
      <dgm:spPr/>
      <dgm:t>
        <a:bodyPr/>
        <a:lstStyle/>
        <a:p>
          <a:endParaRPr lang="en-US"/>
        </a:p>
      </dgm:t>
    </dgm:pt>
    <dgm:pt modelId="{F71E656B-0E1C-DC4D-B11E-B4F7A5293C7B}" type="pres">
      <dgm:prSet presAssocID="{F5E0FE8B-DBC7-4E4B-AA58-DD3E38AEA962}" presName="spNode" presStyleCnt="0"/>
      <dgm:spPr/>
    </dgm:pt>
    <dgm:pt modelId="{489E10C2-81CA-E04C-B57A-A2FA1B72671A}" type="pres">
      <dgm:prSet presAssocID="{03EF763C-5E01-C345-8E6E-1006F9BFAEE7}" presName="sibTrans" presStyleLbl="sibTrans1D1" presStyleIdx="2" presStyleCnt="5"/>
      <dgm:spPr/>
      <dgm:t>
        <a:bodyPr/>
        <a:lstStyle/>
        <a:p>
          <a:endParaRPr lang="en-US"/>
        </a:p>
      </dgm:t>
    </dgm:pt>
    <dgm:pt modelId="{F2CC51E0-F5B6-AC43-9243-F72F7E5F5485}" type="pres">
      <dgm:prSet presAssocID="{F9C01F0F-292C-1847-9726-1063BC2FEF00}" presName="node" presStyleLbl="node1" presStyleIdx="3" presStyleCnt="5">
        <dgm:presLayoutVars>
          <dgm:bulletEnabled val="1"/>
        </dgm:presLayoutVars>
      </dgm:prSet>
      <dgm:spPr/>
      <dgm:t>
        <a:bodyPr/>
        <a:lstStyle/>
        <a:p>
          <a:endParaRPr lang="en-US"/>
        </a:p>
      </dgm:t>
    </dgm:pt>
    <dgm:pt modelId="{AA653390-1567-6844-8211-59C603590356}" type="pres">
      <dgm:prSet presAssocID="{F9C01F0F-292C-1847-9726-1063BC2FEF00}" presName="spNode" presStyleCnt="0"/>
      <dgm:spPr/>
    </dgm:pt>
    <dgm:pt modelId="{60FF40AE-C0D0-CE4E-A326-FDC7CB636C34}" type="pres">
      <dgm:prSet presAssocID="{9E8D73CB-5CFB-5049-8969-39E858FC0EBD}" presName="sibTrans" presStyleLbl="sibTrans1D1" presStyleIdx="3" presStyleCnt="5"/>
      <dgm:spPr/>
      <dgm:t>
        <a:bodyPr/>
        <a:lstStyle/>
        <a:p>
          <a:endParaRPr lang="en-US"/>
        </a:p>
      </dgm:t>
    </dgm:pt>
    <dgm:pt modelId="{BE592B2D-94FE-A34B-9EE1-E7C5FCD66BD1}" type="pres">
      <dgm:prSet presAssocID="{84238EC0-3BA2-7E41-B2A7-7F0C64796B61}" presName="node" presStyleLbl="node1" presStyleIdx="4" presStyleCnt="5">
        <dgm:presLayoutVars>
          <dgm:bulletEnabled val="1"/>
        </dgm:presLayoutVars>
      </dgm:prSet>
      <dgm:spPr/>
      <dgm:t>
        <a:bodyPr/>
        <a:lstStyle/>
        <a:p>
          <a:endParaRPr lang="en-US"/>
        </a:p>
      </dgm:t>
    </dgm:pt>
    <dgm:pt modelId="{96B6242F-1F29-2846-8F92-2B7A1100DCB0}" type="pres">
      <dgm:prSet presAssocID="{84238EC0-3BA2-7E41-B2A7-7F0C64796B61}" presName="spNode" presStyleCnt="0"/>
      <dgm:spPr/>
    </dgm:pt>
    <dgm:pt modelId="{631F2348-23A6-0E45-89E8-950717A62B70}" type="pres">
      <dgm:prSet presAssocID="{E74A32EC-9576-C243-B5AA-B3AE4D247457}" presName="sibTrans" presStyleLbl="sibTrans1D1" presStyleIdx="4" presStyleCnt="5"/>
      <dgm:spPr/>
      <dgm:t>
        <a:bodyPr/>
        <a:lstStyle/>
        <a:p>
          <a:endParaRPr lang="en-US"/>
        </a:p>
      </dgm:t>
    </dgm:pt>
  </dgm:ptLst>
  <dgm:cxnLst>
    <dgm:cxn modelId="{F5BEC6C2-1B09-FB44-A5CE-0A88CD0BF8FA}" type="presOf" srcId="{84238EC0-3BA2-7E41-B2A7-7F0C64796B61}" destId="{BE592B2D-94FE-A34B-9EE1-E7C5FCD66BD1}" srcOrd="0" destOrd="0" presId="urn:microsoft.com/office/officeart/2005/8/layout/cycle5"/>
    <dgm:cxn modelId="{824F810D-08E9-324B-B80B-C03119D4DA94}" srcId="{A97FD9D6-BD42-4A4C-BAD2-99EF37A043DD}" destId="{BCE7F841-347A-3E43-B62D-4DEDA2FE3E74}" srcOrd="0" destOrd="0" parTransId="{D8098CB4-525A-414F-82F3-065B6ECE100C}" sibTransId="{63F1BC8F-8D7F-D843-9085-685B9B34AA9B}"/>
    <dgm:cxn modelId="{64E9B692-D517-9541-9F82-78F6F883A2C7}" type="presOf" srcId="{63F1BC8F-8D7F-D843-9085-685B9B34AA9B}" destId="{60971D5C-D5E6-5649-AA55-CC19D851C3DB}" srcOrd="0" destOrd="0" presId="urn:microsoft.com/office/officeart/2005/8/layout/cycle5"/>
    <dgm:cxn modelId="{88D39AA6-B6F1-F349-AD5F-709F2D1B0352}" type="presOf" srcId="{9E8D73CB-5CFB-5049-8969-39E858FC0EBD}" destId="{60FF40AE-C0D0-CE4E-A326-FDC7CB636C34}" srcOrd="0" destOrd="0" presId="urn:microsoft.com/office/officeart/2005/8/layout/cycle5"/>
    <dgm:cxn modelId="{D0BD4562-DC9D-5D44-8194-CDA1471C8BB6}" type="presOf" srcId="{E74A32EC-9576-C243-B5AA-B3AE4D247457}" destId="{631F2348-23A6-0E45-89E8-950717A62B70}" srcOrd="0" destOrd="0" presId="urn:microsoft.com/office/officeart/2005/8/layout/cycle5"/>
    <dgm:cxn modelId="{80B48675-DC36-874D-8B21-1039CA539D43}" type="presOf" srcId="{03EF763C-5E01-C345-8E6E-1006F9BFAEE7}" destId="{489E10C2-81CA-E04C-B57A-A2FA1B72671A}" srcOrd="0" destOrd="0" presId="urn:microsoft.com/office/officeart/2005/8/layout/cycle5"/>
    <dgm:cxn modelId="{4A20FE1C-B840-2A44-86E1-A5D2E0B9E1B6}" srcId="{A97FD9D6-BD42-4A4C-BAD2-99EF37A043DD}" destId="{F5E0FE8B-DBC7-4E4B-AA58-DD3E38AEA962}" srcOrd="2" destOrd="0" parTransId="{0C8D17AF-E5F3-3749-B987-8B5322B5F7FB}" sibTransId="{03EF763C-5E01-C345-8E6E-1006F9BFAEE7}"/>
    <dgm:cxn modelId="{11BCEDBE-2338-CE4E-ADF9-34B0A1B08D11}" srcId="{A97FD9D6-BD42-4A4C-BAD2-99EF37A043DD}" destId="{84238EC0-3BA2-7E41-B2A7-7F0C64796B61}" srcOrd="4" destOrd="0" parTransId="{BA03D7BD-B463-9C45-85D5-934D72CB723F}" sibTransId="{E74A32EC-9576-C243-B5AA-B3AE4D247457}"/>
    <dgm:cxn modelId="{568E2FDD-9F4D-0645-9377-FAC473831BE0}" type="presOf" srcId="{F5E0FE8B-DBC7-4E4B-AA58-DD3E38AEA962}" destId="{D394AB7B-6A49-3542-8B78-CA059D2EFAFE}" srcOrd="0" destOrd="0" presId="urn:microsoft.com/office/officeart/2005/8/layout/cycle5"/>
    <dgm:cxn modelId="{486CF01E-7745-4542-9872-17F9EC192D3B}" type="presOf" srcId="{B94E26BF-9256-CA47-B2B4-F98B710FB4D3}" destId="{1A904E1F-B4B6-3F44-B920-F94E07AE1A7F}" srcOrd="0" destOrd="0" presId="urn:microsoft.com/office/officeart/2005/8/layout/cycle5"/>
    <dgm:cxn modelId="{FBCEF4F1-84EA-7E4B-A95D-C338E9576069}" type="presOf" srcId="{2DE6D2FA-EBE8-A24E-A011-16AC85CB6A28}" destId="{B5691D80-BEFE-7840-BB99-540B6D029169}" srcOrd="0" destOrd="0" presId="urn:microsoft.com/office/officeart/2005/8/layout/cycle5"/>
    <dgm:cxn modelId="{60A9D2CB-E7F5-9F42-8B88-319A9B66568E}" srcId="{A97FD9D6-BD42-4A4C-BAD2-99EF37A043DD}" destId="{2DE6D2FA-EBE8-A24E-A011-16AC85CB6A28}" srcOrd="1" destOrd="0" parTransId="{08C5B8AF-6FAA-4146-AD32-84683A9A66B4}" sibTransId="{B94E26BF-9256-CA47-B2B4-F98B710FB4D3}"/>
    <dgm:cxn modelId="{C58C59C4-F5E8-8142-A14C-8C9EAB569FCD}" type="presOf" srcId="{BCE7F841-347A-3E43-B62D-4DEDA2FE3E74}" destId="{C572308C-4F15-1349-A22D-E05761971E6A}" srcOrd="0" destOrd="0" presId="urn:microsoft.com/office/officeart/2005/8/layout/cycle5"/>
    <dgm:cxn modelId="{24F46034-A69C-F647-A4FA-F134AD14B4B4}" srcId="{A97FD9D6-BD42-4A4C-BAD2-99EF37A043DD}" destId="{F9C01F0F-292C-1847-9726-1063BC2FEF00}" srcOrd="3" destOrd="0" parTransId="{3F365509-E433-184A-8BEE-C9110411D4CD}" sibTransId="{9E8D73CB-5CFB-5049-8969-39E858FC0EBD}"/>
    <dgm:cxn modelId="{AA35E019-7FE7-E040-A7EB-8119EDC95135}" type="presOf" srcId="{F9C01F0F-292C-1847-9726-1063BC2FEF00}" destId="{F2CC51E0-F5B6-AC43-9243-F72F7E5F5485}" srcOrd="0" destOrd="0" presId="urn:microsoft.com/office/officeart/2005/8/layout/cycle5"/>
    <dgm:cxn modelId="{538040EB-0F5D-8846-85CD-2BD02F371294}" type="presOf" srcId="{A97FD9D6-BD42-4A4C-BAD2-99EF37A043DD}" destId="{8D0B8B7A-509C-A142-8DF3-EB1705D9B929}" srcOrd="0" destOrd="0" presId="urn:microsoft.com/office/officeart/2005/8/layout/cycle5"/>
    <dgm:cxn modelId="{420F22EA-6DA0-FA40-9B75-6C41548F161A}" type="presParOf" srcId="{8D0B8B7A-509C-A142-8DF3-EB1705D9B929}" destId="{C572308C-4F15-1349-A22D-E05761971E6A}" srcOrd="0" destOrd="0" presId="urn:microsoft.com/office/officeart/2005/8/layout/cycle5"/>
    <dgm:cxn modelId="{9FB92A1B-4DF8-8B43-BDBE-09017E9EBE29}" type="presParOf" srcId="{8D0B8B7A-509C-A142-8DF3-EB1705D9B929}" destId="{AAD3BAEE-9785-F742-9ABB-A41EE8108164}" srcOrd="1" destOrd="0" presId="urn:microsoft.com/office/officeart/2005/8/layout/cycle5"/>
    <dgm:cxn modelId="{74C12107-7681-2141-A224-33394724FD04}" type="presParOf" srcId="{8D0B8B7A-509C-A142-8DF3-EB1705D9B929}" destId="{60971D5C-D5E6-5649-AA55-CC19D851C3DB}" srcOrd="2" destOrd="0" presId="urn:microsoft.com/office/officeart/2005/8/layout/cycle5"/>
    <dgm:cxn modelId="{510EA21B-AF41-6E49-BA0F-60944219DE3E}" type="presParOf" srcId="{8D0B8B7A-509C-A142-8DF3-EB1705D9B929}" destId="{B5691D80-BEFE-7840-BB99-540B6D029169}" srcOrd="3" destOrd="0" presId="urn:microsoft.com/office/officeart/2005/8/layout/cycle5"/>
    <dgm:cxn modelId="{B7A1D959-E495-794C-9E1B-DE56238E3DA6}" type="presParOf" srcId="{8D0B8B7A-509C-A142-8DF3-EB1705D9B929}" destId="{72D3852B-F0AD-6B43-B8AF-4621C01CF0BA}" srcOrd="4" destOrd="0" presId="urn:microsoft.com/office/officeart/2005/8/layout/cycle5"/>
    <dgm:cxn modelId="{7D53FA6A-DC62-3244-8BF2-C04CC74A3776}" type="presParOf" srcId="{8D0B8B7A-509C-A142-8DF3-EB1705D9B929}" destId="{1A904E1F-B4B6-3F44-B920-F94E07AE1A7F}" srcOrd="5" destOrd="0" presId="urn:microsoft.com/office/officeart/2005/8/layout/cycle5"/>
    <dgm:cxn modelId="{FB91275C-830C-FE42-8600-CDAEED300570}" type="presParOf" srcId="{8D0B8B7A-509C-A142-8DF3-EB1705D9B929}" destId="{D394AB7B-6A49-3542-8B78-CA059D2EFAFE}" srcOrd="6" destOrd="0" presId="urn:microsoft.com/office/officeart/2005/8/layout/cycle5"/>
    <dgm:cxn modelId="{BFFF0124-0B38-C349-98E3-AA3B52047BBB}" type="presParOf" srcId="{8D0B8B7A-509C-A142-8DF3-EB1705D9B929}" destId="{F71E656B-0E1C-DC4D-B11E-B4F7A5293C7B}" srcOrd="7" destOrd="0" presId="urn:microsoft.com/office/officeart/2005/8/layout/cycle5"/>
    <dgm:cxn modelId="{A4CD38B5-5502-C64D-B065-C30C9FE7C281}" type="presParOf" srcId="{8D0B8B7A-509C-A142-8DF3-EB1705D9B929}" destId="{489E10C2-81CA-E04C-B57A-A2FA1B72671A}" srcOrd="8" destOrd="0" presId="urn:microsoft.com/office/officeart/2005/8/layout/cycle5"/>
    <dgm:cxn modelId="{65D17F67-96BF-0A41-A712-584CDDB9E710}" type="presParOf" srcId="{8D0B8B7A-509C-A142-8DF3-EB1705D9B929}" destId="{F2CC51E0-F5B6-AC43-9243-F72F7E5F5485}" srcOrd="9" destOrd="0" presId="urn:microsoft.com/office/officeart/2005/8/layout/cycle5"/>
    <dgm:cxn modelId="{67CFC467-BCC1-E342-B0CE-B8CAB1F7426E}" type="presParOf" srcId="{8D0B8B7A-509C-A142-8DF3-EB1705D9B929}" destId="{AA653390-1567-6844-8211-59C603590356}" srcOrd="10" destOrd="0" presId="urn:microsoft.com/office/officeart/2005/8/layout/cycle5"/>
    <dgm:cxn modelId="{3B883AC8-7C90-8546-8207-34359D6A04D7}" type="presParOf" srcId="{8D0B8B7A-509C-A142-8DF3-EB1705D9B929}" destId="{60FF40AE-C0D0-CE4E-A326-FDC7CB636C34}" srcOrd="11" destOrd="0" presId="urn:microsoft.com/office/officeart/2005/8/layout/cycle5"/>
    <dgm:cxn modelId="{0E00DFB0-8D83-4D4A-95BD-E0F427630FBF}" type="presParOf" srcId="{8D0B8B7A-509C-A142-8DF3-EB1705D9B929}" destId="{BE592B2D-94FE-A34B-9EE1-E7C5FCD66BD1}" srcOrd="12" destOrd="0" presId="urn:microsoft.com/office/officeart/2005/8/layout/cycle5"/>
    <dgm:cxn modelId="{9A0E9988-2DBD-6146-B089-0692ED4229D0}" type="presParOf" srcId="{8D0B8B7A-509C-A142-8DF3-EB1705D9B929}" destId="{96B6242F-1F29-2846-8F92-2B7A1100DCB0}" srcOrd="13" destOrd="0" presId="urn:microsoft.com/office/officeart/2005/8/layout/cycle5"/>
    <dgm:cxn modelId="{4BA62700-454F-4248-95B0-F82A8497B25D}" type="presParOf" srcId="{8D0B8B7A-509C-A142-8DF3-EB1705D9B929}" destId="{631F2348-23A6-0E45-89E8-950717A62B70}"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530118-9383-2341-9341-2C2DFB165F9D}"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A64B2006-8C56-194E-B625-3FB26AFD7947}">
      <dgm:prSet phldrT="[Text]"/>
      <dgm:spPr/>
      <dgm:t>
        <a:bodyPr/>
        <a:lstStyle/>
        <a:p>
          <a:r>
            <a:rPr lang="en-US" dirty="0" smtClean="0"/>
            <a:t>Perpetual Life Funds</a:t>
          </a:r>
          <a:endParaRPr lang="en-US" dirty="0"/>
        </a:p>
      </dgm:t>
    </dgm:pt>
    <dgm:pt modelId="{6E29C1D0-EDAD-A34A-BF16-6F9242761405}" type="parTrans" cxnId="{B9F8D0AA-AB53-EF4F-89F2-36927E134C14}">
      <dgm:prSet/>
      <dgm:spPr/>
      <dgm:t>
        <a:bodyPr/>
        <a:lstStyle/>
        <a:p>
          <a:endParaRPr lang="en-US"/>
        </a:p>
      </dgm:t>
    </dgm:pt>
    <dgm:pt modelId="{1F62B65B-FB61-7043-8C2F-1FFE65EC762A}" type="sibTrans" cxnId="{B9F8D0AA-AB53-EF4F-89F2-36927E134C14}">
      <dgm:prSet/>
      <dgm:spPr/>
      <dgm:t>
        <a:bodyPr/>
        <a:lstStyle/>
        <a:p>
          <a:endParaRPr lang="en-US"/>
        </a:p>
      </dgm:t>
    </dgm:pt>
    <dgm:pt modelId="{4D0B4C78-59BA-6F47-AC3A-45F8E1308EC5}">
      <dgm:prSet phldrT="[Text]"/>
      <dgm:spPr/>
      <dgm:t>
        <a:bodyPr/>
        <a:lstStyle/>
        <a:p>
          <a:r>
            <a:rPr lang="en-US" dirty="0" smtClean="0"/>
            <a:t>Venture Capital (~3.5% of perpetual life funds)</a:t>
          </a:r>
          <a:endParaRPr lang="en-US" dirty="0"/>
        </a:p>
      </dgm:t>
    </dgm:pt>
    <dgm:pt modelId="{AF707B6B-AC41-1E4C-9EA1-9F04269B04CC}" type="parTrans" cxnId="{7EFB0FEB-1F37-D945-8D07-562E1ABBB8AD}">
      <dgm:prSet/>
      <dgm:spPr/>
      <dgm:t>
        <a:bodyPr/>
        <a:lstStyle/>
        <a:p>
          <a:endParaRPr lang="en-US"/>
        </a:p>
      </dgm:t>
    </dgm:pt>
    <dgm:pt modelId="{A839B1AA-5F27-B044-B0E0-49E0EDFD7B3D}" type="sibTrans" cxnId="{7EFB0FEB-1F37-D945-8D07-562E1ABBB8AD}">
      <dgm:prSet/>
      <dgm:spPr/>
      <dgm:t>
        <a:bodyPr/>
        <a:lstStyle/>
        <a:p>
          <a:endParaRPr lang="en-US"/>
        </a:p>
      </dgm:t>
    </dgm:pt>
    <dgm:pt modelId="{648B1576-B578-E749-B6E9-979C47F18604}">
      <dgm:prSet phldrT="[Text]"/>
      <dgm:spPr/>
      <dgm:t>
        <a:bodyPr/>
        <a:lstStyle/>
        <a:p>
          <a:r>
            <a:rPr lang="en-US" dirty="0" smtClean="0"/>
            <a:t>Private Equity</a:t>
          </a:r>
          <a:endParaRPr lang="en-US" dirty="0"/>
        </a:p>
      </dgm:t>
    </dgm:pt>
    <dgm:pt modelId="{C11BBA38-8EC7-F746-8AA0-A1E8DFA703E5}" type="parTrans" cxnId="{AC9A4E6C-C5E1-0A4F-8E50-974B8561C110}">
      <dgm:prSet/>
      <dgm:spPr/>
      <dgm:t>
        <a:bodyPr/>
        <a:lstStyle/>
        <a:p>
          <a:endParaRPr lang="en-US"/>
        </a:p>
      </dgm:t>
    </dgm:pt>
    <dgm:pt modelId="{096A4205-77AC-AC43-9AC8-824A2DBF8728}" type="sibTrans" cxnId="{AC9A4E6C-C5E1-0A4F-8E50-974B8561C110}">
      <dgm:prSet/>
      <dgm:spPr/>
      <dgm:t>
        <a:bodyPr/>
        <a:lstStyle/>
        <a:p>
          <a:endParaRPr lang="en-US"/>
        </a:p>
      </dgm:t>
    </dgm:pt>
    <dgm:pt modelId="{93F9B17A-6F81-C647-8173-B1250A943F2D}">
      <dgm:prSet phldrT="[Text]"/>
      <dgm:spPr/>
      <dgm:t>
        <a:bodyPr/>
        <a:lstStyle/>
        <a:p>
          <a:r>
            <a:rPr lang="en-US" dirty="0" smtClean="0"/>
            <a:t>National Wealth Funds</a:t>
          </a:r>
          <a:endParaRPr lang="en-US" dirty="0"/>
        </a:p>
      </dgm:t>
    </dgm:pt>
    <dgm:pt modelId="{EDD06762-BBA6-8D40-A15E-2EAB6057F49C}" type="parTrans" cxnId="{88C315C4-13FA-F345-8604-801063108454}">
      <dgm:prSet/>
      <dgm:spPr/>
      <dgm:t>
        <a:bodyPr/>
        <a:lstStyle/>
        <a:p>
          <a:endParaRPr lang="en-US"/>
        </a:p>
      </dgm:t>
    </dgm:pt>
    <dgm:pt modelId="{EF83C0FA-06D4-E94B-ADFB-CF96A263F1BA}" type="sibTrans" cxnId="{88C315C4-13FA-F345-8604-801063108454}">
      <dgm:prSet/>
      <dgm:spPr/>
      <dgm:t>
        <a:bodyPr/>
        <a:lstStyle/>
        <a:p>
          <a:endParaRPr lang="en-US"/>
        </a:p>
      </dgm:t>
    </dgm:pt>
    <dgm:pt modelId="{62076A74-6DBC-C24F-A37D-2FFB5DA27480}">
      <dgm:prSet phldrT="[Text]"/>
      <dgm:spPr/>
      <dgm:t>
        <a:bodyPr/>
        <a:lstStyle/>
        <a:p>
          <a:r>
            <a:rPr lang="en-US" dirty="0" smtClean="0"/>
            <a:t>Endowments</a:t>
          </a:r>
          <a:endParaRPr lang="en-US" dirty="0"/>
        </a:p>
      </dgm:t>
    </dgm:pt>
    <dgm:pt modelId="{5B805A12-7777-A141-A593-ECDF2BB3B48A}" type="parTrans" cxnId="{F4058D1F-53F2-3F47-ABD4-FEBDF02515AD}">
      <dgm:prSet/>
      <dgm:spPr/>
      <dgm:t>
        <a:bodyPr/>
        <a:lstStyle/>
        <a:p>
          <a:endParaRPr lang="en-US"/>
        </a:p>
      </dgm:t>
    </dgm:pt>
    <dgm:pt modelId="{451C11BB-B6C4-4047-9CD8-8A6FCE2FE034}" type="sibTrans" cxnId="{F4058D1F-53F2-3F47-ABD4-FEBDF02515AD}">
      <dgm:prSet/>
      <dgm:spPr/>
      <dgm:t>
        <a:bodyPr/>
        <a:lstStyle/>
        <a:p>
          <a:endParaRPr lang="en-US"/>
        </a:p>
      </dgm:t>
    </dgm:pt>
    <dgm:pt modelId="{210D6CAA-85AD-8747-80FB-AA55095DCC0D}">
      <dgm:prSet phldrT="[Text]"/>
      <dgm:spPr/>
      <dgm:t>
        <a:bodyPr/>
        <a:lstStyle/>
        <a:p>
          <a:r>
            <a:rPr lang="en-US" dirty="0" smtClean="0"/>
            <a:t>Large Pension Funds</a:t>
          </a:r>
          <a:endParaRPr lang="en-US" dirty="0"/>
        </a:p>
      </dgm:t>
    </dgm:pt>
    <dgm:pt modelId="{58F371D0-379E-C548-A5CB-7D325240A157}" type="parTrans" cxnId="{B20C24C8-A62E-E54E-8E74-A02729548C96}">
      <dgm:prSet/>
      <dgm:spPr/>
      <dgm:t>
        <a:bodyPr/>
        <a:lstStyle/>
        <a:p>
          <a:endParaRPr lang="en-US"/>
        </a:p>
      </dgm:t>
    </dgm:pt>
    <dgm:pt modelId="{390AE01C-767B-7448-BBDD-F1F47FDF0A5D}" type="sibTrans" cxnId="{B20C24C8-A62E-E54E-8E74-A02729548C96}">
      <dgm:prSet/>
      <dgm:spPr/>
      <dgm:t>
        <a:bodyPr/>
        <a:lstStyle/>
        <a:p>
          <a:endParaRPr lang="en-US"/>
        </a:p>
      </dgm:t>
    </dgm:pt>
    <dgm:pt modelId="{9E281E19-792B-8641-8697-95EAFE1BA822}">
      <dgm:prSet phldrT="[Text]"/>
      <dgm:spPr/>
      <dgm:t>
        <a:bodyPr/>
        <a:lstStyle/>
        <a:p>
          <a:r>
            <a:rPr lang="en-US" dirty="0" smtClean="0"/>
            <a:t>PE Funds</a:t>
          </a:r>
          <a:endParaRPr lang="en-US" dirty="0"/>
        </a:p>
      </dgm:t>
    </dgm:pt>
    <dgm:pt modelId="{EA939A4D-A4D7-884E-BB00-9A20AEB09F81}" type="parTrans" cxnId="{092BC3CF-316B-C442-9C2A-FBE157AE31E2}">
      <dgm:prSet/>
      <dgm:spPr/>
      <dgm:t>
        <a:bodyPr/>
        <a:lstStyle/>
        <a:p>
          <a:endParaRPr lang="en-US"/>
        </a:p>
      </dgm:t>
    </dgm:pt>
    <dgm:pt modelId="{93B337DB-CB80-BD45-BF15-3B93A5F1392D}" type="sibTrans" cxnId="{092BC3CF-316B-C442-9C2A-FBE157AE31E2}">
      <dgm:prSet/>
      <dgm:spPr/>
      <dgm:t>
        <a:bodyPr/>
        <a:lstStyle/>
        <a:p>
          <a:endParaRPr lang="en-US"/>
        </a:p>
      </dgm:t>
    </dgm:pt>
    <dgm:pt modelId="{8C73472A-C5E2-494F-B216-F4FD66E9D3AC}">
      <dgm:prSet phldrT="[Text]"/>
      <dgm:spPr/>
      <dgm:t>
        <a:bodyPr/>
        <a:lstStyle/>
        <a:p>
          <a:r>
            <a:rPr lang="en-US" dirty="0" smtClean="0"/>
            <a:t>“Family Offices” of high net worth individuals</a:t>
          </a:r>
          <a:endParaRPr lang="en-US" dirty="0"/>
        </a:p>
      </dgm:t>
    </dgm:pt>
    <dgm:pt modelId="{F8D27876-D1ED-4D49-ACFD-3EE302FD47AC}" type="parTrans" cxnId="{B2B342A2-D295-0C46-A6F1-8B179731B401}">
      <dgm:prSet/>
      <dgm:spPr/>
      <dgm:t>
        <a:bodyPr/>
        <a:lstStyle/>
        <a:p>
          <a:endParaRPr lang="en-US"/>
        </a:p>
      </dgm:t>
    </dgm:pt>
    <dgm:pt modelId="{0675181F-2E1F-9948-9D8A-ABEBCA07D3AD}" type="sibTrans" cxnId="{B2B342A2-D295-0C46-A6F1-8B179731B401}">
      <dgm:prSet/>
      <dgm:spPr/>
      <dgm:t>
        <a:bodyPr/>
        <a:lstStyle/>
        <a:p>
          <a:endParaRPr lang="en-US"/>
        </a:p>
      </dgm:t>
    </dgm:pt>
    <dgm:pt modelId="{E8BD92A0-058E-0B46-AA1A-609B44B5C4E4}" type="pres">
      <dgm:prSet presAssocID="{87530118-9383-2341-9341-2C2DFB165F9D}" presName="compositeShape" presStyleCnt="0">
        <dgm:presLayoutVars>
          <dgm:dir/>
          <dgm:resizeHandles/>
        </dgm:presLayoutVars>
      </dgm:prSet>
      <dgm:spPr/>
      <dgm:t>
        <a:bodyPr/>
        <a:lstStyle/>
        <a:p>
          <a:endParaRPr lang="en-US"/>
        </a:p>
      </dgm:t>
    </dgm:pt>
    <dgm:pt modelId="{CD08F344-06EF-AA4F-BEC9-2C452E6BD5BE}" type="pres">
      <dgm:prSet presAssocID="{87530118-9383-2341-9341-2C2DFB165F9D}" presName="pyramid" presStyleLbl="node1" presStyleIdx="0" presStyleCnt="1"/>
      <dgm:spPr/>
    </dgm:pt>
    <dgm:pt modelId="{CD6326F2-01DA-0145-A3D0-8B2414B7553B}" type="pres">
      <dgm:prSet presAssocID="{87530118-9383-2341-9341-2C2DFB165F9D}" presName="theList" presStyleCnt="0"/>
      <dgm:spPr/>
    </dgm:pt>
    <dgm:pt modelId="{4854CE9A-CAB4-D541-8ED3-3D1FC26F7D0D}" type="pres">
      <dgm:prSet presAssocID="{A64B2006-8C56-194E-B625-3FB26AFD7947}" presName="aNode" presStyleLbl="fgAcc1" presStyleIdx="0" presStyleCnt="3">
        <dgm:presLayoutVars>
          <dgm:bulletEnabled val="1"/>
        </dgm:presLayoutVars>
      </dgm:prSet>
      <dgm:spPr/>
      <dgm:t>
        <a:bodyPr/>
        <a:lstStyle/>
        <a:p>
          <a:endParaRPr lang="en-US"/>
        </a:p>
      </dgm:t>
    </dgm:pt>
    <dgm:pt modelId="{427345C3-776F-234A-92A2-46B88AB204F1}" type="pres">
      <dgm:prSet presAssocID="{A64B2006-8C56-194E-B625-3FB26AFD7947}" presName="aSpace" presStyleCnt="0"/>
      <dgm:spPr/>
    </dgm:pt>
    <dgm:pt modelId="{DF109088-9C35-4947-ACA8-106162AA07FF}" type="pres">
      <dgm:prSet presAssocID="{648B1576-B578-E749-B6E9-979C47F18604}" presName="aNode" presStyleLbl="fgAcc1" presStyleIdx="1" presStyleCnt="3">
        <dgm:presLayoutVars>
          <dgm:bulletEnabled val="1"/>
        </dgm:presLayoutVars>
      </dgm:prSet>
      <dgm:spPr/>
      <dgm:t>
        <a:bodyPr/>
        <a:lstStyle/>
        <a:p>
          <a:endParaRPr lang="en-US"/>
        </a:p>
      </dgm:t>
    </dgm:pt>
    <dgm:pt modelId="{CF90D353-9546-7B48-85FE-6355CCB95C76}" type="pres">
      <dgm:prSet presAssocID="{648B1576-B578-E749-B6E9-979C47F18604}" presName="aSpace" presStyleCnt="0"/>
      <dgm:spPr/>
    </dgm:pt>
    <dgm:pt modelId="{E3302687-14DF-AD4A-8ECB-BE829FD69D85}" type="pres">
      <dgm:prSet presAssocID="{4D0B4C78-59BA-6F47-AC3A-45F8E1308EC5}" presName="aNode" presStyleLbl="fgAcc1" presStyleIdx="2" presStyleCnt="3">
        <dgm:presLayoutVars>
          <dgm:bulletEnabled val="1"/>
        </dgm:presLayoutVars>
      </dgm:prSet>
      <dgm:spPr/>
      <dgm:t>
        <a:bodyPr/>
        <a:lstStyle/>
        <a:p>
          <a:endParaRPr lang="en-US"/>
        </a:p>
      </dgm:t>
    </dgm:pt>
    <dgm:pt modelId="{FF6DB377-43E1-B243-8E64-ED820C6A8196}" type="pres">
      <dgm:prSet presAssocID="{4D0B4C78-59BA-6F47-AC3A-45F8E1308EC5}" presName="aSpace" presStyleCnt="0"/>
      <dgm:spPr/>
    </dgm:pt>
  </dgm:ptLst>
  <dgm:cxnLst>
    <dgm:cxn modelId="{092BC3CF-316B-C442-9C2A-FBE157AE31E2}" srcId="{648B1576-B578-E749-B6E9-979C47F18604}" destId="{9E281E19-792B-8641-8697-95EAFE1BA822}" srcOrd="0" destOrd="0" parTransId="{EA939A4D-A4D7-884E-BB00-9A20AEB09F81}" sibTransId="{93B337DB-CB80-BD45-BF15-3B93A5F1392D}"/>
    <dgm:cxn modelId="{B2B342A2-D295-0C46-A6F1-8B179731B401}" srcId="{648B1576-B578-E749-B6E9-979C47F18604}" destId="{8C73472A-C5E2-494F-B216-F4FD66E9D3AC}" srcOrd="1" destOrd="0" parTransId="{F8D27876-D1ED-4D49-ACFD-3EE302FD47AC}" sibTransId="{0675181F-2E1F-9948-9D8A-ABEBCA07D3AD}"/>
    <dgm:cxn modelId="{0764A491-D249-6F49-B395-9939D8A32C63}" type="presOf" srcId="{93F9B17A-6F81-C647-8173-B1250A943F2D}" destId="{4854CE9A-CAB4-D541-8ED3-3D1FC26F7D0D}" srcOrd="0" destOrd="1" presId="urn:microsoft.com/office/officeart/2005/8/layout/pyramid2"/>
    <dgm:cxn modelId="{00B6A2A0-B0BA-F04F-A83A-2167F95C2728}" type="presOf" srcId="{8C73472A-C5E2-494F-B216-F4FD66E9D3AC}" destId="{DF109088-9C35-4947-ACA8-106162AA07FF}" srcOrd="0" destOrd="2" presId="urn:microsoft.com/office/officeart/2005/8/layout/pyramid2"/>
    <dgm:cxn modelId="{AC9A4E6C-C5E1-0A4F-8E50-974B8561C110}" srcId="{87530118-9383-2341-9341-2C2DFB165F9D}" destId="{648B1576-B578-E749-B6E9-979C47F18604}" srcOrd="1" destOrd="0" parTransId="{C11BBA38-8EC7-F746-8AA0-A1E8DFA703E5}" sibTransId="{096A4205-77AC-AC43-9AC8-824A2DBF8728}"/>
    <dgm:cxn modelId="{CC77CD3F-2FAB-2B49-B529-C85448FF5E00}" type="presOf" srcId="{A64B2006-8C56-194E-B625-3FB26AFD7947}" destId="{4854CE9A-CAB4-D541-8ED3-3D1FC26F7D0D}" srcOrd="0" destOrd="0" presId="urn:microsoft.com/office/officeart/2005/8/layout/pyramid2"/>
    <dgm:cxn modelId="{B20C24C8-A62E-E54E-8E74-A02729548C96}" srcId="{A64B2006-8C56-194E-B625-3FB26AFD7947}" destId="{210D6CAA-85AD-8747-80FB-AA55095DCC0D}" srcOrd="2" destOrd="0" parTransId="{58F371D0-379E-C548-A5CB-7D325240A157}" sibTransId="{390AE01C-767B-7448-BBDD-F1F47FDF0A5D}"/>
    <dgm:cxn modelId="{4344C4E8-06D4-394A-B5E7-E371AA509C10}" type="presOf" srcId="{87530118-9383-2341-9341-2C2DFB165F9D}" destId="{E8BD92A0-058E-0B46-AA1A-609B44B5C4E4}" srcOrd="0" destOrd="0" presId="urn:microsoft.com/office/officeart/2005/8/layout/pyramid2"/>
    <dgm:cxn modelId="{F4058D1F-53F2-3F47-ABD4-FEBDF02515AD}" srcId="{A64B2006-8C56-194E-B625-3FB26AFD7947}" destId="{62076A74-6DBC-C24F-A37D-2FFB5DA27480}" srcOrd="1" destOrd="0" parTransId="{5B805A12-7777-A141-A593-ECDF2BB3B48A}" sibTransId="{451C11BB-B6C4-4047-9CD8-8A6FCE2FE034}"/>
    <dgm:cxn modelId="{88C315C4-13FA-F345-8604-801063108454}" srcId="{A64B2006-8C56-194E-B625-3FB26AFD7947}" destId="{93F9B17A-6F81-C647-8173-B1250A943F2D}" srcOrd="0" destOrd="0" parTransId="{EDD06762-BBA6-8D40-A15E-2EAB6057F49C}" sibTransId="{EF83C0FA-06D4-E94B-ADFB-CF96A263F1BA}"/>
    <dgm:cxn modelId="{F3E6F436-031C-824E-B836-951EB83FF62B}" type="presOf" srcId="{4D0B4C78-59BA-6F47-AC3A-45F8E1308EC5}" destId="{E3302687-14DF-AD4A-8ECB-BE829FD69D85}" srcOrd="0" destOrd="0" presId="urn:microsoft.com/office/officeart/2005/8/layout/pyramid2"/>
    <dgm:cxn modelId="{9BBDE62C-C4FB-954E-BB97-D2D6FA219AFE}" type="presOf" srcId="{648B1576-B578-E749-B6E9-979C47F18604}" destId="{DF109088-9C35-4947-ACA8-106162AA07FF}" srcOrd="0" destOrd="0" presId="urn:microsoft.com/office/officeart/2005/8/layout/pyramid2"/>
    <dgm:cxn modelId="{A750F946-25D9-044D-9CB4-F8286A743B9C}" type="presOf" srcId="{62076A74-6DBC-C24F-A37D-2FFB5DA27480}" destId="{4854CE9A-CAB4-D541-8ED3-3D1FC26F7D0D}" srcOrd="0" destOrd="2" presId="urn:microsoft.com/office/officeart/2005/8/layout/pyramid2"/>
    <dgm:cxn modelId="{7EFB0FEB-1F37-D945-8D07-562E1ABBB8AD}" srcId="{87530118-9383-2341-9341-2C2DFB165F9D}" destId="{4D0B4C78-59BA-6F47-AC3A-45F8E1308EC5}" srcOrd="2" destOrd="0" parTransId="{AF707B6B-AC41-1E4C-9EA1-9F04269B04CC}" sibTransId="{A839B1AA-5F27-B044-B0E0-49E0EDFD7B3D}"/>
    <dgm:cxn modelId="{C623FA0B-ED03-0D46-A023-3B43646527B6}" type="presOf" srcId="{9E281E19-792B-8641-8697-95EAFE1BA822}" destId="{DF109088-9C35-4947-ACA8-106162AA07FF}" srcOrd="0" destOrd="1" presId="urn:microsoft.com/office/officeart/2005/8/layout/pyramid2"/>
    <dgm:cxn modelId="{C4D0FE06-E5A8-674B-B7AF-23E49397D584}" type="presOf" srcId="{210D6CAA-85AD-8747-80FB-AA55095DCC0D}" destId="{4854CE9A-CAB4-D541-8ED3-3D1FC26F7D0D}" srcOrd="0" destOrd="3" presId="urn:microsoft.com/office/officeart/2005/8/layout/pyramid2"/>
    <dgm:cxn modelId="{B9F8D0AA-AB53-EF4F-89F2-36927E134C14}" srcId="{87530118-9383-2341-9341-2C2DFB165F9D}" destId="{A64B2006-8C56-194E-B625-3FB26AFD7947}" srcOrd="0" destOrd="0" parTransId="{6E29C1D0-EDAD-A34A-BF16-6F9242761405}" sibTransId="{1F62B65B-FB61-7043-8C2F-1FFE65EC762A}"/>
    <dgm:cxn modelId="{03AC7E24-7A0D-B846-8B75-CF28D43E76C2}" type="presParOf" srcId="{E8BD92A0-058E-0B46-AA1A-609B44B5C4E4}" destId="{CD08F344-06EF-AA4F-BEC9-2C452E6BD5BE}" srcOrd="0" destOrd="0" presId="urn:microsoft.com/office/officeart/2005/8/layout/pyramid2"/>
    <dgm:cxn modelId="{FDC0C055-A311-DA4F-8A24-12CE0CF8D68B}" type="presParOf" srcId="{E8BD92A0-058E-0B46-AA1A-609B44B5C4E4}" destId="{CD6326F2-01DA-0145-A3D0-8B2414B7553B}" srcOrd="1" destOrd="0" presId="urn:microsoft.com/office/officeart/2005/8/layout/pyramid2"/>
    <dgm:cxn modelId="{8D3B403D-F9CE-8442-84C6-917A073C4A87}" type="presParOf" srcId="{CD6326F2-01DA-0145-A3D0-8B2414B7553B}" destId="{4854CE9A-CAB4-D541-8ED3-3D1FC26F7D0D}" srcOrd="0" destOrd="0" presId="urn:microsoft.com/office/officeart/2005/8/layout/pyramid2"/>
    <dgm:cxn modelId="{B79211F0-7F61-5545-84F3-E65CD179F398}" type="presParOf" srcId="{CD6326F2-01DA-0145-A3D0-8B2414B7553B}" destId="{427345C3-776F-234A-92A2-46B88AB204F1}" srcOrd="1" destOrd="0" presId="urn:microsoft.com/office/officeart/2005/8/layout/pyramid2"/>
    <dgm:cxn modelId="{C0DEC5E1-C5E1-8643-8E79-C9B6D9A57F82}" type="presParOf" srcId="{CD6326F2-01DA-0145-A3D0-8B2414B7553B}" destId="{DF109088-9C35-4947-ACA8-106162AA07FF}" srcOrd="2" destOrd="0" presId="urn:microsoft.com/office/officeart/2005/8/layout/pyramid2"/>
    <dgm:cxn modelId="{2401DB01-56E0-1B47-BA16-77DDF33F9DD7}" type="presParOf" srcId="{CD6326F2-01DA-0145-A3D0-8B2414B7553B}" destId="{CF90D353-9546-7B48-85FE-6355CCB95C76}" srcOrd="3" destOrd="0" presId="urn:microsoft.com/office/officeart/2005/8/layout/pyramid2"/>
    <dgm:cxn modelId="{C90DD0C7-098A-A047-AE84-B66C3773C558}" type="presParOf" srcId="{CD6326F2-01DA-0145-A3D0-8B2414B7553B}" destId="{E3302687-14DF-AD4A-8ECB-BE829FD69D85}" srcOrd="4" destOrd="0" presId="urn:microsoft.com/office/officeart/2005/8/layout/pyramid2"/>
    <dgm:cxn modelId="{F60A67CD-68F8-E447-981C-13C4EC690AEF}" type="presParOf" srcId="{CD6326F2-01DA-0145-A3D0-8B2414B7553B}" destId="{FF6DB377-43E1-B243-8E64-ED820C6A8196}"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5A4165-558D-F64E-BC0F-7BBF38074B4A}" type="doc">
      <dgm:prSet loTypeId="urn:microsoft.com/office/officeart/2005/8/layout/arrow2" loCatId="process" qsTypeId="urn:microsoft.com/office/officeart/2005/8/quickstyle/simple4" qsCatId="simple" csTypeId="urn:microsoft.com/office/officeart/2005/8/colors/accent1_2" csCatId="accent1" phldr="1"/>
      <dgm:spPr/>
    </dgm:pt>
    <dgm:pt modelId="{3F68806C-2DA6-6F47-884A-4E5FA9312CEF}">
      <dgm:prSet phldrT="[Text]" custT="1"/>
      <dgm:spPr/>
      <dgm:t>
        <a:bodyPr/>
        <a:lstStyle/>
        <a:p>
          <a:r>
            <a:rPr lang="en-US" sz="2000" dirty="0" err="1" smtClean="0"/>
            <a:t>Cleantech</a:t>
          </a:r>
          <a:endParaRPr lang="en-US" sz="2000" dirty="0"/>
        </a:p>
      </dgm:t>
    </dgm:pt>
    <dgm:pt modelId="{466D7A59-FCA0-2241-931B-F87A4AAE2834}" type="parTrans" cxnId="{54DA9792-4FC5-A348-BDE7-DA187FC1C500}">
      <dgm:prSet/>
      <dgm:spPr/>
      <dgm:t>
        <a:bodyPr/>
        <a:lstStyle/>
        <a:p>
          <a:endParaRPr lang="en-US"/>
        </a:p>
      </dgm:t>
    </dgm:pt>
    <dgm:pt modelId="{0055009A-7770-D94D-8B97-A7ADE5CFFDAF}" type="sibTrans" cxnId="{54DA9792-4FC5-A348-BDE7-DA187FC1C500}">
      <dgm:prSet/>
      <dgm:spPr/>
      <dgm:t>
        <a:bodyPr/>
        <a:lstStyle/>
        <a:p>
          <a:endParaRPr lang="en-US"/>
        </a:p>
      </dgm:t>
    </dgm:pt>
    <dgm:pt modelId="{7A2FC6A9-F313-3A46-9A6D-B96063C4FF14}">
      <dgm:prSet phldrT="[Text]" custT="1"/>
      <dgm:spPr/>
      <dgm:t>
        <a:bodyPr/>
        <a:lstStyle/>
        <a:p>
          <a:r>
            <a:rPr lang="en-US" sz="2000" dirty="0" smtClean="0"/>
            <a:t>Real Asset, e.g., Project Management (debt/equity</a:t>
          </a:r>
          <a:r>
            <a:rPr lang="en-US" sz="2200" dirty="0" smtClean="0"/>
            <a:t>)</a:t>
          </a:r>
          <a:endParaRPr lang="en-US" sz="2200" dirty="0"/>
        </a:p>
      </dgm:t>
    </dgm:pt>
    <dgm:pt modelId="{C780B32A-0622-694C-A688-2C53697DC6C8}" type="parTrans" cxnId="{DDF80A78-D8C4-C649-AC0E-11991FBBDDAF}">
      <dgm:prSet/>
      <dgm:spPr/>
      <dgm:t>
        <a:bodyPr/>
        <a:lstStyle/>
        <a:p>
          <a:endParaRPr lang="en-US"/>
        </a:p>
      </dgm:t>
    </dgm:pt>
    <dgm:pt modelId="{040BD6B1-81B1-2D42-B2F7-3315BB2BDBB6}" type="sibTrans" cxnId="{DDF80A78-D8C4-C649-AC0E-11991FBBDDAF}">
      <dgm:prSet/>
      <dgm:spPr/>
      <dgm:t>
        <a:bodyPr/>
        <a:lstStyle/>
        <a:p>
          <a:endParaRPr lang="en-US"/>
        </a:p>
      </dgm:t>
    </dgm:pt>
    <dgm:pt modelId="{70B2B205-57B3-534E-B80F-9B4FCAA33749}">
      <dgm:prSet phldrT="[Text]" custT="1"/>
      <dgm:spPr/>
      <dgm:t>
        <a:bodyPr/>
        <a:lstStyle/>
        <a:p>
          <a:r>
            <a:rPr lang="en-US" sz="2000" dirty="0" smtClean="0"/>
            <a:t>Natural Resource Investment</a:t>
          </a:r>
          <a:endParaRPr lang="en-US" sz="2000" dirty="0"/>
        </a:p>
      </dgm:t>
    </dgm:pt>
    <dgm:pt modelId="{9D3AA1E7-D38B-814B-B452-61651729DA36}" type="parTrans" cxnId="{251ED57C-75C8-4944-B585-DF8489C023F3}">
      <dgm:prSet/>
      <dgm:spPr/>
      <dgm:t>
        <a:bodyPr/>
        <a:lstStyle/>
        <a:p>
          <a:endParaRPr lang="en-US"/>
        </a:p>
      </dgm:t>
    </dgm:pt>
    <dgm:pt modelId="{9C344C5A-4FD4-9440-9969-8A673B3FA6E8}" type="sibTrans" cxnId="{251ED57C-75C8-4944-B585-DF8489C023F3}">
      <dgm:prSet/>
      <dgm:spPr/>
      <dgm:t>
        <a:bodyPr/>
        <a:lstStyle/>
        <a:p>
          <a:endParaRPr lang="en-US"/>
        </a:p>
      </dgm:t>
    </dgm:pt>
    <dgm:pt modelId="{E0E4FB3B-FF82-BD44-8E95-4C151E0DB454}" type="pres">
      <dgm:prSet presAssocID="{7C5A4165-558D-F64E-BC0F-7BBF38074B4A}" presName="arrowDiagram" presStyleCnt="0">
        <dgm:presLayoutVars>
          <dgm:chMax val="5"/>
          <dgm:dir/>
          <dgm:resizeHandles val="exact"/>
        </dgm:presLayoutVars>
      </dgm:prSet>
      <dgm:spPr/>
    </dgm:pt>
    <dgm:pt modelId="{A78AAC91-2F67-1842-BC8A-F5F6A5DBAAD2}" type="pres">
      <dgm:prSet presAssocID="{7C5A4165-558D-F64E-BC0F-7BBF38074B4A}" presName="arrow" presStyleLbl="bgShp" presStyleIdx="0" presStyleCnt="1" custLinFactNeighborX="-4821" custLinFactNeighborY="-1914"/>
      <dgm:spPr/>
    </dgm:pt>
    <dgm:pt modelId="{5DCA9AD7-AA73-EC45-B4FB-D818079E8087}" type="pres">
      <dgm:prSet presAssocID="{7C5A4165-558D-F64E-BC0F-7BBF38074B4A}" presName="arrowDiagram3" presStyleCnt="0"/>
      <dgm:spPr/>
    </dgm:pt>
    <dgm:pt modelId="{F35CEE76-C9F0-554C-AF83-74A49E4EA411}" type="pres">
      <dgm:prSet presAssocID="{3F68806C-2DA6-6F47-884A-4E5FA9312CEF}" presName="bullet3a" presStyleLbl="node1" presStyleIdx="0" presStyleCnt="3"/>
      <dgm:spPr/>
    </dgm:pt>
    <dgm:pt modelId="{65379437-1DB5-BB4A-AC9F-F7E5B3B9F1F0}" type="pres">
      <dgm:prSet presAssocID="{3F68806C-2DA6-6F47-884A-4E5FA9312CEF}" presName="textBox3a" presStyleLbl="revTx" presStyleIdx="0" presStyleCnt="3">
        <dgm:presLayoutVars>
          <dgm:bulletEnabled val="1"/>
        </dgm:presLayoutVars>
      </dgm:prSet>
      <dgm:spPr/>
      <dgm:t>
        <a:bodyPr/>
        <a:lstStyle/>
        <a:p>
          <a:endParaRPr lang="en-US"/>
        </a:p>
      </dgm:t>
    </dgm:pt>
    <dgm:pt modelId="{2B27F1AA-2C16-9249-B189-B0BEC46C3F0C}" type="pres">
      <dgm:prSet presAssocID="{7A2FC6A9-F313-3A46-9A6D-B96063C4FF14}" presName="bullet3b" presStyleLbl="node1" presStyleIdx="1" presStyleCnt="3"/>
      <dgm:spPr/>
    </dgm:pt>
    <dgm:pt modelId="{DCFD91E4-7A73-C14B-8E8B-08ABD65219A1}" type="pres">
      <dgm:prSet presAssocID="{7A2FC6A9-F313-3A46-9A6D-B96063C4FF14}" presName="textBox3b" presStyleLbl="revTx" presStyleIdx="1" presStyleCnt="3" custLinFactNeighborX="-35" custLinFactNeighborY="3071">
        <dgm:presLayoutVars>
          <dgm:bulletEnabled val="1"/>
        </dgm:presLayoutVars>
      </dgm:prSet>
      <dgm:spPr/>
      <dgm:t>
        <a:bodyPr/>
        <a:lstStyle/>
        <a:p>
          <a:endParaRPr lang="en-US"/>
        </a:p>
      </dgm:t>
    </dgm:pt>
    <dgm:pt modelId="{F6816227-F482-524D-96DB-AFC14726C0AC}" type="pres">
      <dgm:prSet presAssocID="{70B2B205-57B3-534E-B80F-9B4FCAA33749}" presName="bullet3c" presStyleLbl="node1" presStyleIdx="2" presStyleCnt="3"/>
      <dgm:spPr/>
    </dgm:pt>
    <dgm:pt modelId="{CA104995-17C0-AD48-BD56-C62F6914F3D7}" type="pres">
      <dgm:prSet presAssocID="{70B2B205-57B3-534E-B80F-9B4FCAA33749}" presName="textBox3c" presStyleLbl="revTx" presStyleIdx="2" presStyleCnt="3" custLinFactNeighborX="-1312" custLinFactNeighborY="12020">
        <dgm:presLayoutVars>
          <dgm:bulletEnabled val="1"/>
        </dgm:presLayoutVars>
      </dgm:prSet>
      <dgm:spPr/>
      <dgm:t>
        <a:bodyPr/>
        <a:lstStyle/>
        <a:p>
          <a:endParaRPr lang="en-US"/>
        </a:p>
      </dgm:t>
    </dgm:pt>
  </dgm:ptLst>
  <dgm:cxnLst>
    <dgm:cxn modelId="{DDF80A78-D8C4-C649-AC0E-11991FBBDDAF}" srcId="{7C5A4165-558D-F64E-BC0F-7BBF38074B4A}" destId="{7A2FC6A9-F313-3A46-9A6D-B96063C4FF14}" srcOrd="1" destOrd="0" parTransId="{C780B32A-0622-694C-A688-2C53697DC6C8}" sibTransId="{040BD6B1-81B1-2D42-B2F7-3315BB2BDBB6}"/>
    <dgm:cxn modelId="{3F9B6648-FA23-3048-A1BF-9A3FF11DE263}" type="presOf" srcId="{7A2FC6A9-F313-3A46-9A6D-B96063C4FF14}" destId="{DCFD91E4-7A73-C14B-8E8B-08ABD65219A1}" srcOrd="0" destOrd="0" presId="urn:microsoft.com/office/officeart/2005/8/layout/arrow2"/>
    <dgm:cxn modelId="{251ED57C-75C8-4944-B585-DF8489C023F3}" srcId="{7C5A4165-558D-F64E-BC0F-7BBF38074B4A}" destId="{70B2B205-57B3-534E-B80F-9B4FCAA33749}" srcOrd="2" destOrd="0" parTransId="{9D3AA1E7-D38B-814B-B452-61651729DA36}" sibTransId="{9C344C5A-4FD4-9440-9969-8A673B3FA6E8}"/>
    <dgm:cxn modelId="{E8E1BD0A-8160-BB4C-B9B2-9696C4B58BEC}" type="presOf" srcId="{7C5A4165-558D-F64E-BC0F-7BBF38074B4A}" destId="{E0E4FB3B-FF82-BD44-8E95-4C151E0DB454}" srcOrd="0" destOrd="0" presId="urn:microsoft.com/office/officeart/2005/8/layout/arrow2"/>
    <dgm:cxn modelId="{A50E2B41-2E22-B545-A0F7-9EA11083BEC3}" type="presOf" srcId="{70B2B205-57B3-534E-B80F-9B4FCAA33749}" destId="{CA104995-17C0-AD48-BD56-C62F6914F3D7}" srcOrd="0" destOrd="0" presId="urn:microsoft.com/office/officeart/2005/8/layout/arrow2"/>
    <dgm:cxn modelId="{A8E63E99-AB71-654E-B9A4-71FAD906059D}" type="presOf" srcId="{3F68806C-2DA6-6F47-884A-4E5FA9312CEF}" destId="{65379437-1DB5-BB4A-AC9F-F7E5B3B9F1F0}" srcOrd="0" destOrd="0" presId="urn:microsoft.com/office/officeart/2005/8/layout/arrow2"/>
    <dgm:cxn modelId="{54DA9792-4FC5-A348-BDE7-DA187FC1C500}" srcId="{7C5A4165-558D-F64E-BC0F-7BBF38074B4A}" destId="{3F68806C-2DA6-6F47-884A-4E5FA9312CEF}" srcOrd="0" destOrd="0" parTransId="{466D7A59-FCA0-2241-931B-F87A4AAE2834}" sibTransId="{0055009A-7770-D94D-8B97-A7ADE5CFFDAF}"/>
    <dgm:cxn modelId="{B39E4745-2F72-744B-B29F-B0DFE9465D8E}" type="presParOf" srcId="{E0E4FB3B-FF82-BD44-8E95-4C151E0DB454}" destId="{A78AAC91-2F67-1842-BC8A-F5F6A5DBAAD2}" srcOrd="0" destOrd="0" presId="urn:microsoft.com/office/officeart/2005/8/layout/arrow2"/>
    <dgm:cxn modelId="{58697412-D864-1746-B84D-9E3807A292DA}" type="presParOf" srcId="{E0E4FB3B-FF82-BD44-8E95-4C151E0DB454}" destId="{5DCA9AD7-AA73-EC45-B4FB-D818079E8087}" srcOrd="1" destOrd="0" presId="urn:microsoft.com/office/officeart/2005/8/layout/arrow2"/>
    <dgm:cxn modelId="{293C4A8E-CA10-5A41-BCB2-998DF992208E}" type="presParOf" srcId="{5DCA9AD7-AA73-EC45-B4FB-D818079E8087}" destId="{F35CEE76-C9F0-554C-AF83-74A49E4EA411}" srcOrd="0" destOrd="0" presId="urn:microsoft.com/office/officeart/2005/8/layout/arrow2"/>
    <dgm:cxn modelId="{93AE29F2-DF20-AC4D-B811-F33479A39886}" type="presParOf" srcId="{5DCA9AD7-AA73-EC45-B4FB-D818079E8087}" destId="{65379437-1DB5-BB4A-AC9F-F7E5B3B9F1F0}" srcOrd="1" destOrd="0" presId="urn:microsoft.com/office/officeart/2005/8/layout/arrow2"/>
    <dgm:cxn modelId="{18253541-3AB4-A249-BD54-9F0C28354D64}" type="presParOf" srcId="{5DCA9AD7-AA73-EC45-B4FB-D818079E8087}" destId="{2B27F1AA-2C16-9249-B189-B0BEC46C3F0C}" srcOrd="2" destOrd="0" presId="urn:microsoft.com/office/officeart/2005/8/layout/arrow2"/>
    <dgm:cxn modelId="{5DA81055-F752-DB49-8630-52E6207D339E}" type="presParOf" srcId="{5DCA9AD7-AA73-EC45-B4FB-D818079E8087}" destId="{DCFD91E4-7A73-C14B-8E8B-08ABD65219A1}" srcOrd="3" destOrd="0" presId="urn:microsoft.com/office/officeart/2005/8/layout/arrow2"/>
    <dgm:cxn modelId="{C49962FC-2AE3-0A43-BF37-F991E0D2D005}" type="presParOf" srcId="{5DCA9AD7-AA73-EC45-B4FB-D818079E8087}" destId="{F6816227-F482-524D-96DB-AFC14726C0AC}" srcOrd="4" destOrd="0" presId="urn:microsoft.com/office/officeart/2005/8/layout/arrow2"/>
    <dgm:cxn modelId="{91D85D67-6531-954D-A053-ECDE654471A8}" type="presParOf" srcId="{5DCA9AD7-AA73-EC45-B4FB-D818079E8087}" destId="{CA104995-17C0-AD48-BD56-C62F6914F3D7}"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72308C-4F15-1349-A22D-E05761971E6A}">
      <dsp:nvSpPr>
        <dsp:cNvPr id="0" name=""/>
        <dsp:cNvSpPr/>
      </dsp:nvSpPr>
      <dsp:spPr>
        <a:xfrm>
          <a:off x="1481993" y="798"/>
          <a:ext cx="922213" cy="59943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Water Companies</a:t>
          </a:r>
          <a:endParaRPr lang="en-US" sz="1100" kern="1200" dirty="0"/>
        </a:p>
      </dsp:txBody>
      <dsp:txXfrm>
        <a:off x="1481993" y="798"/>
        <a:ext cx="922213" cy="599438"/>
      </dsp:txXfrm>
    </dsp:sp>
    <dsp:sp modelId="{60971D5C-D5E6-5649-AA55-CC19D851C3DB}">
      <dsp:nvSpPr>
        <dsp:cNvPr id="0" name=""/>
        <dsp:cNvSpPr/>
      </dsp:nvSpPr>
      <dsp:spPr>
        <a:xfrm>
          <a:off x="744947" y="300517"/>
          <a:ext cx="2396304" cy="2396304"/>
        </a:xfrm>
        <a:custGeom>
          <a:avLst/>
          <a:gdLst/>
          <a:ahLst/>
          <a:cxnLst/>
          <a:rect l="0" t="0" r="0" b="0"/>
          <a:pathLst>
            <a:path>
              <a:moveTo>
                <a:pt x="1782936" y="152400"/>
              </a:moveTo>
              <a:arcTo wR="1198152" hR="1198152" stAng="17952833" swAng="121249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5691D80-BEFE-7840-BB99-540B6D029169}">
      <dsp:nvSpPr>
        <dsp:cNvPr id="0" name=""/>
        <dsp:cNvSpPr/>
      </dsp:nvSpPr>
      <dsp:spPr>
        <a:xfrm>
          <a:off x="2621503" y="828701"/>
          <a:ext cx="922213" cy="59943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Corporate Water Users</a:t>
          </a:r>
          <a:endParaRPr lang="en-US" sz="1100" kern="1200" dirty="0"/>
        </a:p>
      </dsp:txBody>
      <dsp:txXfrm>
        <a:off x="2621503" y="828701"/>
        <a:ext cx="922213" cy="599438"/>
      </dsp:txXfrm>
    </dsp:sp>
    <dsp:sp modelId="{1A904E1F-B4B6-3F44-B920-F94E07AE1A7F}">
      <dsp:nvSpPr>
        <dsp:cNvPr id="0" name=""/>
        <dsp:cNvSpPr/>
      </dsp:nvSpPr>
      <dsp:spPr>
        <a:xfrm>
          <a:off x="744947" y="300517"/>
          <a:ext cx="2396304" cy="2396304"/>
        </a:xfrm>
        <a:custGeom>
          <a:avLst/>
          <a:gdLst/>
          <a:ahLst/>
          <a:cxnLst/>
          <a:rect l="0" t="0" r="0" b="0"/>
          <a:pathLst>
            <a:path>
              <a:moveTo>
                <a:pt x="2393438" y="1280982"/>
              </a:moveTo>
              <a:arcTo wR="1198152" hR="1198152" stAng="21837848" swAng="13604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394AB7B-6A49-3542-8B78-CA059D2EFAFE}">
      <dsp:nvSpPr>
        <dsp:cNvPr id="0" name=""/>
        <dsp:cNvSpPr/>
      </dsp:nvSpPr>
      <dsp:spPr>
        <a:xfrm>
          <a:off x="2186249" y="2168276"/>
          <a:ext cx="922213" cy="59943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Investors</a:t>
          </a:r>
          <a:endParaRPr lang="en-US" sz="1100" kern="1200" dirty="0"/>
        </a:p>
      </dsp:txBody>
      <dsp:txXfrm>
        <a:off x="2186249" y="2168276"/>
        <a:ext cx="922213" cy="599438"/>
      </dsp:txXfrm>
    </dsp:sp>
    <dsp:sp modelId="{489E10C2-81CA-E04C-B57A-A2FA1B72671A}">
      <dsp:nvSpPr>
        <dsp:cNvPr id="0" name=""/>
        <dsp:cNvSpPr/>
      </dsp:nvSpPr>
      <dsp:spPr>
        <a:xfrm>
          <a:off x="744947" y="300517"/>
          <a:ext cx="2396304" cy="2396304"/>
        </a:xfrm>
        <a:custGeom>
          <a:avLst/>
          <a:gdLst/>
          <a:ahLst/>
          <a:cxnLst/>
          <a:rect l="0" t="0" r="0" b="0"/>
          <a:pathLst>
            <a:path>
              <a:moveTo>
                <a:pt x="1345369" y="2387226"/>
              </a:moveTo>
              <a:arcTo wR="1198152" hR="1198152" stAng="4976533" swAng="84693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2CC51E0-F5B6-AC43-9243-F72F7E5F5485}">
      <dsp:nvSpPr>
        <dsp:cNvPr id="0" name=""/>
        <dsp:cNvSpPr/>
      </dsp:nvSpPr>
      <dsp:spPr>
        <a:xfrm>
          <a:off x="777736" y="2168276"/>
          <a:ext cx="922213" cy="59943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Start-ups</a:t>
          </a:r>
          <a:endParaRPr lang="en-US" sz="1100" kern="1200" dirty="0"/>
        </a:p>
      </dsp:txBody>
      <dsp:txXfrm>
        <a:off x="777736" y="2168276"/>
        <a:ext cx="922213" cy="599438"/>
      </dsp:txXfrm>
    </dsp:sp>
    <dsp:sp modelId="{60FF40AE-C0D0-CE4E-A326-FDC7CB636C34}">
      <dsp:nvSpPr>
        <dsp:cNvPr id="0" name=""/>
        <dsp:cNvSpPr/>
      </dsp:nvSpPr>
      <dsp:spPr>
        <a:xfrm>
          <a:off x="744947" y="300517"/>
          <a:ext cx="2396304" cy="2396304"/>
        </a:xfrm>
        <a:custGeom>
          <a:avLst/>
          <a:gdLst/>
          <a:ahLst/>
          <a:cxnLst/>
          <a:rect l="0" t="0" r="0" b="0"/>
          <a:pathLst>
            <a:path>
              <a:moveTo>
                <a:pt x="127180" y="1735356"/>
              </a:moveTo>
              <a:arcTo wR="1198152" hR="1198152" stAng="9201687" swAng="13604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E592B2D-94FE-A34B-9EE1-E7C5FCD66BD1}">
      <dsp:nvSpPr>
        <dsp:cNvPr id="0" name=""/>
        <dsp:cNvSpPr/>
      </dsp:nvSpPr>
      <dsp:spPr>
        <a:xfrm>
          <a:off x="342482" y="828701"/>
          <a:ext cx="922213" cy="59943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Economic Development</a:t>
          </a:r>
          <a:endParaRPr lang="en-US" sz="1100" kern="1200" dirty="0"/>
        </a:p>
      </dsp:txBody>
      <dsp:txXfrm>
        <a:off x="342482" y="828701"/>
        <a:ext cx="922213" cy="599438"/>
      </dsp:txXfrm>
    </dsp:sp>
    <dsp:sp modelId="{631F2348-23A6-0E45-89E8-950717A62B70}">
      <dsp:nvSpPr>
        <dsp:cNvPr id="0" name=""/>
        <dsp:cNvSpPr/>
      </dsp:nvSpPr>
      <dsp:spPr>
        <a:xfrm>
          <a:off x="744947" y="300517"/>
          <a:ext cx="2396304" cy="2396304"/>
        </a:xfrm>
        <a:custGeom>
          <a:avLst/>
          <a:gdLst/>
          <a:ahLst/>
          <a:cxnLst/>
          <a:rect l="0" t="0" r="0" b="0"/>
          <a:pathLst>
            <a:path>
              <a:moveTo>
                <a:pt x="288128" y="418777"/>
              </a:moveTo>
              <a:arcTo wR="1198152" hR="1198152" stAng="13234672" swAng="121249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08F344-06EF-AA4F-BEC9-2C452E6BD5BE}">
      <dsp:nvSpPr>
        <dsp:cNvPr id="0" name=""/>
        <dsp:cNvSpPr/>
      </dsp:nvSpPr>
      <dsp:spPr>
        <a:xfrm>
          <a:off x="1668780" y="0"/>
          <a:ext cx="3657600" cy="3657600"/>
        </a:xfrm>
        <a:prstGeom prst="triangl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54CE9A-CAB4-D541-8ED3-3D1FC26F7D0D}">
      <dsp:nvSpPr>
        <dsp:cNvPr id="0" name=""/>
        <dsp:cNvSpPr/>
      </dsp:nvSpPr>
      <dsp:spPr>
        <a:xfrm>
          <a:off x="3497580" y="367724"/>
          <a:ext cx="2377440" cy="86582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Perpetual Life Funds</a:t>
          </a:r>
          <a:endParaRPr lang="en-US" sz="1200" kern="1200" dirty="0"/>
        </a:p>
        <a:p>
          <a:pPr marL="57150" lvl="1" indent="-57150" algn="l" defTabSz="400050">
            <a:lnSpc>
              <a:spcPct val="90000"/>
            </a:lnSpc>
            <a:spcBef>
              <a:spcPct val="0"/>
            </a:spcBef>
            <a:spcAft>
              <a:spcPct val="15000"/>
            </a:spcAft>
            <a:buChar char="••"/>
          </a:pPr>
          <a:r>
            <a:rPr lang="en-US" sz="900" kern="1200" dirty="0" smtClean="0"/>
            <a:t>National Wealth Funds</a:t>
          </a:r>
          <a:endParaRPr lang="en-US" sz="900" kern="1200" dirty="0"/>
        </a:p>
        <a:p>
          <a:pPr marL="57150" lvl="1" indent="-57150" algn="l" defTabSz="400050">
            <a:lnSpc>
              <a:spcPct val="90000"/>
            </a:lnSpc>
            <a:spcBef>
              <a:spcPct val="0"/>
            </a:spcBef>
            <a:spcAft>
              <a:spcPct val="15000"/>
            </a:spcAft>
            <a:buChar char="••"/>
          </a:pPr>
          <a:r>
            <a:rPr lang="en-US" sz="900" kern="1200" dirty="0" smtClean="0"/>
            <a:t>Endowments</a:t>
          </a:r>
          <a:endParaRPr lang="en-US" sz="900" kern="1200" dirty="0"/>
        </a:p>
        <a:p>
          <a:pPr marL="57150" lvl="1" indent="-57150" algn="l" defTabSz="400050">
            <a:lnSpc>
              <a:spcPct val="90000"/>
            </a:lnSpc>
            <a:spcBef>
              <a:spcPct val="0"/>
            </a:spcBef>
            <a:spcAft>
              <a:spcPct val="15000"/>
            </a:spcAft>
            <a:buChar char="••"/>
          </a:pPr>
          <a:r>
            <a:rPr lang="en-US" sz="900" kern="1200" dirty="0" smtClean="0"/>
            <a:t>Large Pension Funds</a:t>
          </a:r>
          <a:endParaRPr lang="en-US" sz="900" kern="1200" dirty="0"/>
        </a:p>
      </dsp:txBody>
      <dsp:txXfrm>
        <a:off x="3497580" y="367724"/>
        <a:ext cx="2377440" cy="865822"/>
      </dsp:txXfrm>
    </dsp:sp>
    <dsp:sp modelId="{DF109088-9C35-4947-ACA8-106162AA07FF}">
      <dsp:nvSpPr>
        <dsp:cNvPr id="0" name=""/>
        <dsp:cNvSpPr/>
      </dsp:nvSpPr>
      <dsp:spPr>
        <a:xfrm>
          <a:off x="3497580" y="1341774"/>
          <a:ext cx="2377440" cy="86582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Private Equity</a:t>
          </a:r>
          <a:endParaRPr lang="en-US" sz="1200" kern="1200" dirty="0"/>
        </a:p>
        <a:p>
          <a:pPr marL="57150" lvl="1" indent="-57150" algn="l" defTabSz="400050">
            <a:lnSpc>
              <a:spcPct val="90000"/>
            </a:lnSpc>
            <a:spcBef>
              <a:spcPct val="0"/>
            </a:spcBef>
            <a:spcAft>
              <a:spcPct val="15000"/>
            </a:spcAft>
            <a:buChar char="••"/>
          </a:pPr>
          <a:r>
            <a:rPr lang="en-US" sz="900" kern="1200" dirty="0" smtClean="0"/>
            <a:t>PE Funds</a:t>
          </a:r>
          <a:endParaRPr lang="en-US" sz="900" kern="1200" dirty="0"/>
        </a:p>
        <a:p>
          <a:pPr marL="57150" lvl="1" indent="-57150" algn="l" defTabSz="400050">
            <a:lnSpc>
              <a:spcPct val="90000"/>
            </a:lnSpc>
            <a:spcBef>
              <a:spcPct val="0"/>
            </a:spcBef>
            <a:spcAft>
              <a:spcPct val="15000"/>
            </a:spcAft>
            <a:buChar char="••"/>
          </a:pPr>
          <a:r>
            <a:rPr lang="en-US" sz="900" kern="1200" dirty="0" smtClean="0"/>
            <a:t>“Family Offices” of high net worth individuals</a:t>
          </a:r>
          <a:endParaRPr lang="en-US" sz="900" kern="1200" dirty="0"/>
        </a:p>
      </dsp:txBody>
      <dsp:txXfrm>
        <a:off x="3497580" y="1341774"/>
        <a:ext cx="2377440" cy="865822"/>
      </dsp:txXfrm>
    </dsp:sp>
    <dsp:sp modelId="{E3302687-14DF-AD4A-8ECB-BE829FD69D85}">
      <dsp:nvSpPr>
        <dsp:cNvPr id="0" name=""/>
        <dsp:cNvSpPr/>
      </dsp:nvSpPr>
      <dsp:spPr>
        <a:xfrm>
          <a:off x="3497580" y="2315825"/>
          <a:ext cx="2377440" cy="86582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Venture Capital (~3.5% of perpetual life funds)</a:t>
          </a:r>
          <a:endParaRPr lang="en-US" sz="1200" kern="1200" dirty="0"/>
        </a:p>
      </dsp:txBody>
      <dsp:txXfrm>
        <a:off x="3497580" y="2315825"/>
        <a:ext cx="2377440" cy="86582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8AAC91-2F67-1842-BC8A-F5F6A5DBAAD2}">
      <dsp:nvSpPr>
        <dsp:cNvPr id="0" name=""/>
        <dsp:cNvSpPr/>
      </dsp:nvSpPr>
      <dsp:spPr>
        <a:xfrm>
          <a:off x="0" y="0"/>
          <a:ext cx="7297419" cy="4560887"/>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35CEE76-C9F0-554C-AF83-74A49E4EA411}">
      <dsp:nvSpPr>
        <dsp:cNvPr id="0" name=""/>
        <dsp:cNvSpPr/>
      </dsp:nvSpPr>
      <dsp:spPr>
        <a:xfrm>
          <a:off x="1126162" y="3147924"/>
          <a:ext cx="189732" cy="18973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379437-1DB5-BB4A-AC9F-F7E5B3B9F1F0}">
      <dsp:nvSpPr>
        <dsp:cNvPr id="0" name=""/>
        <dsp:cNvSpPr/>
      </dsp:nvSpPr>
      <dsp:spPr>
        <a:xfrm>
          <a:off x="1221029" y="3242790"/>
          <a:ext cx="1700298" cy="131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36" tIns="0" rIns="0" bIns="0" numCol="1" spcCol="1270" anchor="t" anchorCtr="0">
          <a:noAutofit/>
        </a:bodyPr>
        <a:lstStyle/>
        <a:p>
          <a:pPr lvl="0" algn="l" defTabSz="889000">
            <a:lnSpc>
              <a:spcPct val="90000"/>
            </a:lnSpc>
            <a:spcBef>
              <a:spcPct val="0"/>
            </a:spcBef>
            <a:spcAft>
              <a:spcPct val="35000"/>
            </a:spcAft>
          </a:pPr>
          <a:r>
            <a:rPr lang="en-US" sz="2000" kern="1200" dirty="0" err="1" smtClean="0"/>
            <a:t>Cleantech</a:t>
          </a:r>
          <a:endParaRPr lang="en-US" sz="2000" kern="1200" dirty="0"/>
        </a:p>
      </dsp:txBody>
      <dsp:txXfrm>
        <a:off x="1221029" y="3242790"/>
        <a:ext cx="1700298" cy="1318096"/>
      </dsp:txXfrm>
    </dsp:sp>
    <dsp:sp modelId="{2B27F1AA-2C16-9249-B189-B0BEC46C3F0C}">
      <dsp:nvSpPr>
        <dsp:cNvPr id="0" name=""/>
        <dsp:cNvSpPr/>
      </dsp:nvSpPr>
      <dsp:spPr>
        <a:xfrm>
          <a:off x="2800920" y="1908275"/>
          <a:ext cx="342978" cy="342978"/>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FD91E4-7A73-C14B-8E8B-08ABD65219A1}">
      <dsp:nvSpPr>
        <dsp:cNvPr id="0" name=""/>
        <dsp:cNvSpPr/>
      </dsp:nvSpPr>
      <dsp:spPr>
        <a:xfrm>
          <a:off x="2971796" y="2079764"/>
          <a:ext cx="1751380" cy="248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737" tIns="0" rIns="0" bIns="0" numCol="1" spcCol="1270" anchor="t" anchorCtr="0">
          <a:noAutofit/>
        </a:bodyPr>
        <a:lstStyle/>
        <a:p>
          <a:pPr lvl="0" algn="l" defTabSz="889000">
            <a:lnSpc>
              <a:spcPct val="90000"/>
            </a:lnSpc>
            <a:spcBef>
              <a:spcPct val="0"/>
            </a:spcBef>
            <a:spcAft>
              <a:spcPct val="35000"/>
            </a:spcAft>
          </a:pPr>
          <a:r>
            <a:rPr lang="en-US" sz="2000" kern="1200" dirty="0" smtClean="0"/>
            <a:t>Real Asset, e.g., Project Management (debt/equity</a:t>
          </a:r>
          <a:r>
            <a:rPr lang="en-US" sz="2200" kern="1200" dirty="0" smtClean="0"/>
            <a:t>)</a:t>
          </a:r>
          <a:endParaRPr lang="en-US" sz="2200" kern="1200" dirty="0"/>
        </a:p>
      </dsp:txBody>
      <dsp:txXfrm>
        <a:off x="2971796" y="2079764"/>
        <a:ext cx="1751380" cy="2481122"/>
      </dsp:txXfrm>
    </dsp:sp>
    <dsp:sp modelId="{F6816227-F482-524D-96DB-AFC14726C0AC}">
      <dsp:nvSpPr>
        <dsp:cNvPr id="0" name=""/>
        <dsp:cNvSpPr/>
      </dsp:nvSpPr>
      <dsp:spPr>
        <a:xfrm>
          <a:off x="4815008" y="1153904"/>
          <a:ext cx="474332" cy="47433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104995-17C0-AD48-BD56-C62F6914F3D7}">
      <dsp:nvSpPr>
        <dsp:cNvPr id="0" name=""/>
        <dsp:cNvSpPr/>
      </dsp:nvSpPr>
      <dsp:spPr>
        <a:xfrm>
          <a:off x="5029196" y="1391070"/>
          <a:ext cx="1751380" cy="3169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339" tIns="0" rIns="0" bIns="0" numCol="1" spcCol="1270" anchor="t" anchorCtr="0">
          <a:noAutofit/>
        </a:bodyPr>
        <a:lstStyle/>
        <a:p>
          <a:pPr lvl="0" algn="l" defTabSz="889000">
            <a:lnSpc>
              <a:spcPct val="90000"/>
            </a:lnSpc>
            <a:spcBef>
              <a:spcPct val="0"/>
            </a:spcBef>
            <a:spcAft>
              <a:spcPct val="35000"/>
            </a:spcAft>
          </a:pPr>
          <a:r>
            <a:rPr lang="en-US" sz="2000" kern="1200" dirty="0" smtClean="0"/>
            <a:t>Natural Resource Investment</a:t>
          </a:r>
          <a:endParaRPr lang="en-US" sz="2000" kern="1200" dirty="0"/>
        </a:p>
      </dsp:txBody>
      <dsp:txXfrm>
        <a:off x="5029196" y="1391070"/>
        <a:ext cx="1751380" cy="31698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81B177ED-F869-5E43-ADFB-697831B46ECD}" type="datetimeFigureOut">
              <a:rPr lang="en-US"/>
              <a:pPr>
                <a:defRPr/>
              </a:pPr>
              <a:t>9/9/13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187C3312-0AE3-3C4E-AAC2-6E4405DE01C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Arial" charset="0"/>
                <a:cs typeface="Arial" charset="0"/>
              </a:defRPr>
            </a:lvl1pPr>
          </a:lstStyle>
          <a:p>
            <a:pPr>
              <a:defRPr/>
            </a:pPr>
            <a:fld id="{EA926182-D057-6442-A50C-CF18DEE6E648}" type="datetime1">
              <a:rPr lang="en-US"/>
              <a:pPr>
                <a:defRPr/>
              </a:pPr>
              <a:t>9/9/13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Arial" charset="0"/>
                <a:cs typeface="Arial" charset="0"/>
              </a:defRPr>
            </a:lvl1pPr>
          </a:lstStyle>
          <a:p>
            <a:pPr>
              <a:defRPr/>
            </a:pPr>
            <a:fld id="{DB04ADA4-BF8B-7142-ACDF-47127A2E7F3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kto-g0097.com/trk?t=2&amp;mid=MTUxLUpTWS05NDY6MTA4NjE6Mzc5Njo4Mjg5OjA6ODM3OTo3OjgxMTE1OmxhdXJhQHRoZWFydGVtaXNwcm9qZWN0LmNvbQ==&amp;&amp;&amp;http://research.cleantech.com/tags/water-wastewater/1181/activity?mkt_tok=3RkMMJWWfF9wsRolvKXPZKXonjHpfsXw6u0sXLHr08Yy0EZ5VunJEUWy0IAGRdQ/cOedCQkZHblFnV0NS62/T7kNo6EL" TargetMode="External"/><Relationship Id="rId4" Type="http://schemas.openxmlformats.org/officeDocument/2006/relationships/hyperlink" Target="http://mkto-g0097.com/trk?t=2&amp;mid=MTUxLUpTWS05NDY6MTA4NjE6Mzc5Njo4Mjg5OjA6ODM3OTo3OjgxMTE1OmxhdXJhQHRoZWFydGVtaXNwcm9qZWN0LmNvbQ==&amp;&amp;&amp;http://research.cleantech.com/tags/conventional-fuels/1299/activity?mkt_tok=3RkMMJWWfF9wsRolvKXPZKXonjHpfsXw6u0sXLHr08Yy0EZ5VunJEUWy0IAGRdQ/cOedCQkZHblFnV0NS62/T7kNo6EL" TargetMode="External"/><Relationship Id="rId5" Type="http://schemas.openxmlformats.org/officeDocument/2006/relationships/hyperlink" Target="http://mkto-g0097.com/trk?t=2&amp;mid=MTUxLUpTWS05NDY6MTA4NjE6Mzc5Njo4Mjg5OjA6ODM3OTo3OjgxMTE1OmxhdXJhQHRoZWFydGVtaXNwcm9qZWN0LmNvbQ==&amp;&amp;&amp;http://research.cleantech.com/tags/agriculture-forestry/719/activity?mkt_tok=3RkMMJWWfF9wsRolvKXPZKXonjHpfsXw6u0sXLHr08Yy0EZ5VunJEUWy0IAGRdQ/cOedCQkZHblFnV0NS62/T7kNo6EL" TargetMode="External"/><Relationship Id="rId6" Type="http://schemas.openxmlformats.org/officeDocument/2006/relationships/hyperlink" Target="http://mkto-g0097.com/trk?t=2&amp;mid=MTUxLUpTWS05NDY6MTA4NjE6Mzc5Njo4Mjg5OjA6ODM3OTo3OjgxMTE1OmxhdXJhQHRoZWFydGVtaXNwcm9qZWN0LmNvbQ==&amp;&amp;&amp;http://www.events.cleantech.com/waterfocus/?mkt_tok=3RkMMJWWfF9wsRolvKXPZKXonjHpfsXw6u0sXLHr08Yy0EZ5VunJEUWy0IAGRdQ/cOedCQkZHblFnV0NS62/T7kNo6EL"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rpseawright.wordpress.com/2012/09/06/reckoning-with-risk-4/www.yale.edu/investments/Endowment_Update.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xfrm>
            <a:off x="685800" y="4343400"/>
            <a:ext cx="5486400" cy="4419600"/>
          </a:xfrm>
        </p:spPr>
        <p:txBody>
          <a:bodyPr wrap="square" numCol="1" anchor="t" anchorCtr="0" compatLnSpc="1">
            <a:prstTxWarp prst="textNoShape">
              <a:avLst/>
            </a:prstTxWarp>
            <a:normAutofit lnSpcReduction="10000"/>
          </a:bodyPr>
          <a:lstStyle/>
          <a:p>
            <a:pPr>
              <a:lnSpc>
                <a:spcPct val="80000"/>
              </a:lnSpc>
              <a:defRPr/>
            </a:pPr>
            <a:endParaRPr lang="en-US" sz="600" dirty="0" smtClean="0">
              <a:latin typeface="Arial" charset="0"/>
              <a:ea typeface="Arial" charset="0"/>
              <a:cs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02A6BD06-C61A-A54C-B4F5-B7CF3AB950CE}" type="slidenum">
              <a:rPr lang="en-US">
                <a:latin typeface="Calibri" pitchFamily="-108" charset="0"/>
                <a:ea typeface="Arial" pitchFamily="-108" charset="0"/>
                <a:cs typeface="Arial" pitchFamily="-108" charset="0"/>
              </a:rPr>
              <a:pPr/>
              <a:t>1</a:t>
            </a:fld>
            <a:endParaRPr lang="en-US">
              <a:latin typeface="Calibri" pitchFamily="-108" charset="0"/>
              <a:ea typeface="Arial" pitchFamily="-108" charset="0"/>
              <a:cs typeface="Arial" pitchFamily="-108" charset="0"/>
            </a:endParaRPr>
          </a:p>
        </p:txBody>
      </p:sp>
      <p:sp>
        <p:nvSpPr>
          <p:cNvPr id="44037" name="Date Placeholder 5"/>
          <p:cNvSpPr>
            <a:spLocks noGrp="1"/>
          </p:cNvSpPr>
          <p:nvPr>
            <p:ph type="dt" sz="quarter" idx="1"/>
          </p:nvPr>
        </p:nvSpPr>
        <p:spPr bwMode="auto">
          <a:noFill/>
          <a:ln>
            <a:miter lim="800000"/>
            <a:headEnd/>
            <a:tailEnd/>
          </a:ln>
        </p:spPr>
        <p:txBody>
          <a:bodyPr/>
          <a:lstStyle/>
          <a:p>
            <a:fld id="{8179E36F-8CDE-2040-9628-B215B0952091}" type="datetime1">
              <a:rPr lang="en-US">
                <a:latin typeface="Calibri" pitchFamily="-108" charset="0"/>
                <a:ea typeface="Arial" pitchFamily="-108" charset="0"/>
                <a:cs typeface="Arial" pitchFamily="-108" charset="0"/>
              </a:rPr>
              <a:pPr/>
              <a:t>9/9/13</a:t>
            </a:fld>
            <a:endParaRPr lang="en-US">
              <a:latin typeface="Calibri" pitchFamily="-108" charset="0"/>
              <a:ea typeface="Arial" pitchFamily="-108" charset="0"/>
              <a:cs typeface="Arial" pitchFamily="-10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dirty="0" smtClean="0"/>
              <a:t>NRDC</a:t>
            </a:r>
          </a:p>
          <a:p>
            <a:pPr fontAlgn="base"/>
            <a:r>
              <a:rPr lang="en-US" sz="1200" kern="1200" dirty="0" smtClean="0">
                <a:solidFill>
                  <a:schemeClr val="tx1"/>
                </a:solidFill>
                <a:latin typeface="+mn-lt"/>
                <a:ea typeface="ＭＳ Ｐゴシック" pitchFamily="-112" charset="-128"/>
                <a:cs typeface="ＭＳ Ｐゴシック" charset="-128"/>
              </a:rPr>
              <a:t>“The report finds that 14 states face an extreme or high risk to water sustainability, or are likely to see limitations on water availability as demand exceeds supply by 2050. These areas include parts of Arizona, Arkansas, California, Colorado, Florida, Idaho, Kansas, Mississippi, Montana, Nebraska, Nevada, New Mexico, Oklahoma, and Texas. In particular, in the Great Plains and Southwest United States, water sustainability is at extreme risk.</a:t>
            </a:r>
          </a:p>
          <a:p>
            <a:pPr fontAlgn="base"/>
            <a:r>
              <a:rPr lang="en-US" sz="1200" kern="1200" dirty="0" smtClean="0">
                <a:solidFill>
                  <a:schemeClr val="tx1"/>
                </a:solidFill>
                <a:latin typeface="+mn-lt"/>
                <a:ea typeface="ＭＳ Ｐゴシック" pitchFamily="-112" charset="-128"/>
                <a:cs typeface="ＭＳ Ｐゴシック" charset="-128"/>
              </a:rPr>
              <a:t>“The more than 400 counties identified as being at greatest risk in the report reflects a 14-times increase from previous estimates,” NRDC said.</a:t>
            </a:r>
          </a:p>
          <a:p>
            <a:r>
              <a:rPr lang="en-US" sz="1200" kern="1200" dirty="0" smtClean="0">
                <a:solidFill>
                  <a:schemeClr val="tx1"/>
                </a:solidFill>
                <a:latin typeface="+mn-lt"/>
                <a:ea typeface="ＭＳ Ｐゴシック" pitchFamily="-112"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pPr>
              <a:defRPr/>
            </a:pPr>
            <a:fld id="{DB04ADA4-BF8B-7142-ACDF-47127A2E7F32}"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ＭＳ Ｐゴシック" pitchFamily="-112" charset="-128"/>
                <a:cs typeface="ＭＳ Ｐゴシック" charset="-128"/>
              </a:rPr>
              <a:t>Its been a tumultuous year and a half for clean technology investors. A series of reports</a:t>
            </a:r>
          </a:p>
          <a:p>
            <a:r>
              <a:rPr lang="en-US" sz="1200" kern="1200" baseline="0" dirty="0" smtClean="0">
                <a:solidFill>
                  <a:schemeClr val="tx1"/>
                </a:solidFill>
                <a:latin typeface="+mn-lt"/>
                <a:ea typeface="ＭＳ Ｐゴシック" pitchFamily="-112" charset="-128"/>
                <a:cs typeface="ＭＳ Ｐゴシック" charset="-128"/>
              </a:rPr>
              <a:t>and studies found that venture investment in </a:t>
            </a:r>
            <a:r>
              <a:rPr lang="en-US" sz="1200" kern="1200" baseline="0" dirty="0" err="1" smtClean="0">
                <a:solidFill>
                  <a:schemeClr val="tx1"/>
                </a:solidFill>
                <a:latin typeface="+mn-lt"/>
                <a:ea typeface="ＭＳ Ｐゴシック" pitchFamily="-112" charset="-128"/>
                <a:cs typeface="ＭＳ Ｐゴシック" charset="-128"/>
              </a:rPr>
              <a:t>cleantech</a:t>
            </a:r>
            <a:r>
              <a:rPr lang="en-US" sz="1200" kern="1200" baseline="0" dirty="0" smtClean="0">
                <a:solidFill>
                  <a:schemeClr val="tx1"/>
                </a:solidFill>
                <a:latin typeface="+mn-lt"/>
                <a:ea typeface="ＭＳ Ｐゴシック" pitchFamily="-112" charset="-128"/>
                <a:cs typeface="ＭＳ Ｐゴシック" charset="-128"/>
              </a:rPr>
              <a:t> startups dropped significantly in 2012</a:t>
            </a:r>
          </a:p>
          <a:p>
            <a:r>
              <a:rPr lang="en-US" sz="1200" kern="1200" baseline="0" dirty="0" smtClean="0">
                <a:solidFill>
                  <a:schemeClr val="tx1"/>
                </a:solidFill>
                <a:latin typeface="+mn-lt"/>
                <a:ea typeface="ＭＳ Ｐゴシック" pitchFamily="-112" charset="-128"/>
                <a:cs typeface="ＭＳ Ｐゴシック" charset="-128"/>
              </a:rPr>
              <a:t>as traditional investors including insurance companies, pensions, and university endowments</a:t>
            </a:r>
          </a:p>
          <a:p>
            <a:r>
              <a:rPr lang="en-US" sz="1200" kern="1200" baseline="0" dirty="0" smtClean="0">
                <a:solidFill>
                  <a:schemeClr val="tx1"/>
                </a:solidFill>
                <a:latin typeface="+mn-lt"/>
                <a:ea typeface="ＭＳ Ｐゴシック" pitchFamily="-112" charset="-128"/>
                <a:cs typeface="ＭＳ Ｐゴシック" charset="-128"/>
              </a:rPr>
              <a:t>pulled out. That caused big failures at Hudson Clean Energy Partners and </a:t>
            </a:r>
            <a:r>
              <a:rPr lang="en-US" sz="1200" kern="1200" baseline="0" dirty="0" err="1" smtClean="0">
                <a:solidFill>
                  <a:schemeClr val="tx1"/>
                </a:solidFill>
                <a:latin typeface="+mn-lt"/>
                <a:ea typeface="ＭＳ Ｐゴシック" pitchFamily="-112" charset="-128"/>
                <a:cs typeface="ＭＳ Ｐゴシック" charset="-128"/>
              </a:rPr>
              <a:t>VantagePoint</a:t>
            </a:r>
            <a:r>
              <a:rPr lang="en-US" sz="1200" kern="1200" baseline="0" dirty="0" smtClean="0">
                <a:solidFill>
                  <a:schemeClr val="tx1"/>
                </a:solidFill>
                <a:latin typeface="+mn-lt"/>
                <a:ea typeface="ＭＳ Ｐゴシック" pitchFamily="-112" charset="-128"/>
                <a:cs typeface="ＭＳ Ｐゴシック" charset="-128"/>
              </a:rPr>
              <a:t> Partners,</a:t>
            </a:r>
          </a:p>
          <a:p>
            <a:r>
              <a:rPr lang="en-US" sz="1200" kern="1200" baseline="0" dirty="0" smtClean="0">
                <a:solidFill>
                  <a:schemeClr val="tx1"/>
                </a:solidFill>
                <a:latin typeface="+mn-lt"/>
                <a:ea typeface="ＭＳ Ｐゴシック" pitchFamily="-112" charset="-128"/>
                <a:cs typeface="ＭＳ Ｐゴシック" charset="-128"/>
              </a:rPr>
              <a:t>which admitted defeat on $2.75 billion in combined fundraising as investor interest flagged.</a:t>
            </a:r>
          </a:p>
          <a:p>
            <a:r>
              <a:rPr lang="en-US" sz="1200" kern="1200" baseline="0" dirty="0" smtClean="0">
                <a:solidFill>
                  <a:schemeClr val="tx1"/>
                </a:solidFill>
                <a:latin typeface="+mn-lt"/>
                <a:ea typeface="ＭＳ Ｐゴシック" pitchFamily="-112" charset="-128"/>
                <a:cs typeface="ＭＳ Ｐゴシック" charset="-128"/>
              </a:rPr>
              <a:t>Venture firms responded by raising smaller funds and refocusing on capital-light startups. Deal</a:t>
            </a:r>
          </a:p>
          <a:p>
            <a:r>
              <a:rPr lang="en-US" sz="1200" kern="1200" baseline="0" dirty="0" smtClean="0">
                <a:solidFill>
                  <a:schemeClr val="tx1"/>
                </a:solidFill>
                <a:latin typeface="+mn-lt"/>
                <a:ea typeface="ＭＳ Ｐゴシック" pitchFamily="-112" charset="-128"/>
                <a:cs typeface="ＭＳ Ｐゴシック" charset="-128"/>
              </a:rPr>
              <a:t>volume dropped 25 percent in the first quarter of 2013 from the same period in 2012, and average</a:t>
            </a:r>
          </a:p>
          <a:p>
            <a:r>
              <a:rPr lang="en-US" sz="1200" kern="1200" baseline="0" dirty="0" smtClean="0">
                <a:solidFill>
                  <a:schemeClr val="tx1"/>
                </a:solidFill>
                <a:latin typeface="+mn-lt"/>
                <a:ea typeface="ＭＳ Ｐゴシック" pitchFamily="-112" charset="-128"/>
                <a:cs typeface="ＭＳ Ｐゴシック" charset="-128"/>
              </a:rPr>
              <a:t>deal size plummeted 66 percent to $2 million, according to PwC </a:t>
            </a:r>
            <a:r>
              <a:rPr lang="en-US" sz="1200" kern="1200" baseline="0" dirty="0" err="1" smtClean="0">
                <a:solidFill>
                  <a:schemeClr val="tx1"/>
                </a:solidFill>
                <a:latin typeface="+mn-lt"/>
                <a:ea typeface="ＭＳ Ｐゴシック" pitchFamily="-112" charset="-128"/>
                <a:cs typeface="ＭＳ Ｐゴシック" charset="-128"/>
              </a:rPr>
              <a:t>MoneyTree</a:t>
            </a:r>
            <a:r>
              <a:rPr lang="en-US" sz="1200" kern="1200" baseline="0" dirty="0" smtClean="0">
                <a:solidFill>
                  <a:schemeClr val="tx1"/>
                </a:solidFill>
                <a:latin typeface="+mn-lt"/>
                <a:ea typeface="ＭＳ Ｐゴシック" pitchFamily="-112" charset="-128"/>
                <a:cs typeface="ＭＳ Ｐゴシック" charset="-128"/>
              </a:rPr>
              <a:t>.</a:t>
            </a:r>
          </a:p>
          <a:p>
            <a:endParaRPr lang="en-US" sz="1200" b="1" kern="1200" baseline="0" dirty="0" smtClean="0">
              <a:solidFill>
                <a:schemeClr val="tx1"/>
              </a:solidFill>
              <a:latin typeface="+mn-lt"/>
              <a:ea typeface="ＭＳ Ｐゴシック" pitchFamily="-112" charset="-128"/>
              <a:cs typeface="ＭＳ Ｐゴシック" charset="-128"/>
            </a:endParaRPr>
          </a:p>
          <a:p>
            <a:r>
              <a:rPr lang="en-US" sz="1200" b="1" kern="1200" dirty="0" smtClean="0">
                <a:solidFill>
                  <a:schemeClr val="tx1"/>
                </a:solidFill>
                <a:latin typeface="+mn-lt"/>
                <a:ea typeface="ＭＳ Ｐゴシック" pitchFamily="-112" charset="-128"/>
                <a:cs typeface="ＭＳ Ｐゴシック" charset="-128"/>
              </a:rPr>
              <a:t>Just </a:t>
            </a:r>
            <a:r>
              <a:rPr lang="en-US" sz="1200" b="1" kern="1200" dirty="0" smtClean="0">
                <a:solidFill>
                  <a:schemeClr val="tx1"/>
                </a:solidFill>
                <a:latin typeface="+mn-lt"/>
                <a:ea typeface="ＭＳ Ｐゴシック" pitchFamily="-112" charset="-128"/>
                <a:cs typeface="ＭＳ Ｐゴシック" charset="-128"/>
              </a:rPr>
              <a:t>how bad were clean-tech investments?</a:t>
            </a:r>
            <a:endParaRPr lang="en-US" sz="1200" kern="1200" dirty="0" smtClean="0">
              <a:solidFill>
                <a:schemeClr val="tx1"/>
              </a:solidFill>
              <a:latin typeface="+mn-lt"/>
              <a:ea typeface="ＭＳ Ｐゴシック" pitchFamily="-112" charset="-128"/>
              <a:cs typeface="ＭＳ Ｐゴシック" charset="-128"/>
            </a:endParaRPr>
          </a:p>
          <a:p>
            <a:pPr fontAlgn="base"/>
            <a:r>
              <a:rPr lang="en-US" sz="1200" kern="1200" dirty="0" smtClean="0">
                <a:solidFill>
                  <a:schemeClr val="tx1"/>
                </a:solidFill>
                <a:latin typeface="+mn-lt"/>
                <a:ea typeface="ＭＳ Ｐゴシック" pitchFamily="-112" charset="-128"/>
                <a:cs typeface="ＭＳ Ｐゴシック" charset="-128"/>
              </a:rPr>
              <a:t> </a:t>
            </a:r>
          </a:p>
          <a:p>
            <a:pPr fontAlgn="base"/>
            <a:r>
              <a:rPr lang="en-US" sz="1200" kern="1200" dirty="0" smtClean="0">
                <a:solidFill>
                  <a:schemeClr val="tx1"/>
                </a:solidFill>
                <a:latin typeface="+mn-lt"/>
                <a:ea typeface="ＭＳ Ｐゴシック" pitchFamily="-112" charset="-128"/>
                <a:cs typeface="ＭＳ Ｐゴシック" charset="-128"/>
              </a:rPr>
              <a:t>May 1 2013 Cambridge Associates today </a:t>
            </a:r>
            <a:r>
              <a:rPr lang="en-US" sz="1200" b="1" u="none" strike="noStrike" kern="1200" dirty="0" smtClean="0">
                <a:solidFill>
                  <a:schemeClr val="tx1"/>
                </a:solidFill>
                <a:latin typeface="+mn-lt"/>
                <a:ea typeface="ＭＳ Ｐゴシック" pitchFamily="-112" charset="-128"/>
                <a:cs typeface="ＭＳ Ｐゴシック" charset="-128"/>
              </a:rPr>
              <a:t>published</a:t>
            </a:r>
            <a:r>
              <a:rPr lang="en-US" sz="1200" kern="1200" dirty="0" smtClean="0">
                <a:solidFill>
                  <a:schemeClr val="tx1"/>
                </a:solidFill>
                <a:latin typeface="+mn-lt"/>
                <a:ea typeface="ＭＳ Ｐゴシック" pitchFamily="-112" charset="-128"/>
                <a:cs typeface="ＭＳ Ｐゴシック" charset="-128"/>
              </a:rPr>
              <a:t> its first-ever set of performance statistics statistics on investment into private </a:t>
            </a:r>
            <a:r>
              <a:rPr lang="en-US" sz="1200" kern="1200" dirty="0" err="1" smtClean="0">
                <a:solidFill>
                  <a:schemeClr val="tx1"/>
                </a:solidFill>
                <a:latin typeface="+mn-lt"/>
                <a:ea typeface="ＭＳ Ｐゴシック" pitchFamily="-112" charset="-128"/>
                <a:cs typeface="ＭＳ Ｐゴシック" charset="-128"/>
              </a:rPr>
              <a:t>cleantech</a:t>
            </a:r>
            <a:r>
              <a:rPr lang="en-US" sz="1200" kern="1200" dirty="0" smtClean="0">
                <a:solidFill>
                  <a:schemeClr val="tx1"/>
                </a:solidFill>
                <a:latin typeface="+mn-lt"/>
                <a:ea typeface="ＭＳ Ｐゴシック" pitchFamily="-112" charset="-128"/>
                <a:cs typeface="ＭＳ Ｐゴシック" charset="-128"/>
              </a:rPr>
              <a:t> companies, based on a data set of over 1,200 deals for 644 companies since 2000. The deals represented over $21 billion in capital from 302 venture capital funds and 106 private equity funds, with nearly three-quarters of the dollars disbursed to U.S. companies.</a:t>
            </a:r>
          </a:p>
          <a:p>
            <a:pPr fontAlgn="base"/>
            <a:r>
              <a:rPr lang="en-US" sz="1200" kern="1200" dirty="0" smtClean="0">
                <a:solidFill>
                  <a:schemeClr val="tx1"/>
                </a:solidFill>
                <a:latin typeface="+mn-lt"/>
                <a:ea typeface="ＭＳ Ｐゴシック" pitchFamily="-112" charset="-128"/>
                <a:cs typeface="ＭＳ Ｐゴシック" charset="-128"/>
              </a:rPr>
              <a:t>CA found that these deals produced a gross internal rate of return (IRR) of 6.6% through the end of Q3 2012, and a gross total value to paid in capital multiple of 1.2x. That's several miles below spectacular -- particularly since the net IRR to limited partners is closer to 2.2% -- but it's not the black hole that many have made clean-tech out to be.</a:t>
            </a:r>
          </a:p>
          <a:p>
            <a:pPr fontAlgn="base"/>
            <a:r>
              <a:rPr lang="en-US" sz="1200" kern="1200" dirty="0" smtClean="0">
                <a:solidFill>
                  <a:schemeClr val="tx1"/>
                </a:solidFill>
                <a:latin typeface="+mn-lt"/>
                <a:ea typeface="ＭＳ Ｐゴシック" pitchFamily="-112" charset="-128"/>
                <a:cs typeface="ＭＳ Ｐゴシック" charset="-128"/>
              </a:rPr>
              <a:t>Moreover, U.S. clean-tech companies outperformed foreign clean-tech companies, generating a gross company-level IRR of 7%.</a:t>
            </a:r>
          </a:p>
          <a:p>
            <a:pPr fontAlgn="base"/>
            <a:r>
              <a:rPr lang="en-US" sz="1200" kern="1200" dirty="0" smtClean="0">
                <a:solidFill>
                  <a:schemeClr val="tx1"/>
                </a:solidFill>
                <a:latin typeface="+mn-lt"/>
                <a:ea typeface="ＭＳ Ｐゴシック" pitchFamily="-112" charset="-128"/>
                <a:cs typeface="ＭＳ Ｐゴシック" charset="-128"/>
              </a:rPr>
              <a:t>CA also broke down clean-tech into four sectors, finding the strongest gross IRR performance in renewable power development (11.4%) and the weakest in resource resolutions (1.4%):</a:t>
            </a:r>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12" charset="-128"/>
                <a:cs typeface="ＭＳ Ｐゴシック" charset="-128"/>
                <a:hlinkClick r:id="rId3"/>
              </a:rPr>
              <a:t>Acccording</a:t>
            </a:r>
            <a:r>
              <a:rPr lang="en-US" sz="1200" kern="1200" baseline="0" dirty="0" smtClean="0">
                <a:solidFill>
                  <a:schemeClr val="tx1"/>
                </a:solidFill>
                <a:latin typeface="+mn-lt"/>
                <a:ea typeface="ＭＳ Ｐゴシック" pitchFamily="-112" charset="-128"/>
                <a:cs typeface="ＭＳ Ｐゴシック" charset="-128"/>
                <a:hlinkClick r:id="rId3"/>
              </a:rPr>
              <a:t> to the Cleantech Group, </a:t>
            </a:r>
            <a:r>
              <a:rPr lang="en-US" sz="1200" kern="1200" dirty="0" smtClean="0">
                <a:solidFill>
                  <a:schemeClr val="tx1"/>
                </a:solidFill>
                <a:latin typeface="+mn-lt"/>
                <a:ea typeface="ＭＳ Ｐゴシック" pitchFamily="-112" charset="-128"/>
                <a:cs typeface="ＭＳ Ｐゴシック" charset="-128"/>
                <a:hlinkClick r:id="rId3"/>
              </a:rPr>
              <a:t>Water &amp; Wastewater</a:t>
            </a:r>
            <a:r>
              <a:rPr lang="en-US" sz="1200" kern="1200" dirty="0" smtClean="0">
                <a:solidFill>
                  <a:schemeClr val="tx1"/>
                </a:solidFill>
                <a:latin typeface="+mn-lt"/>
                <a:ea typeface="ＭＳ Ｐゴシック" pitchFamily="-112" charset="-128"/>
                <a:cs typeface="ＭＳ Ｐゴシック" charset="-128"/>
              </a:rPr>
              <a:t>, at 1,600 companies, is one of the largest taxonomy sectors. Water technologies have a huge impact on </a:t>
            </a:r>
            <a:r>
              <a:rPr lang="en-US" sz="1200" kern="1200" dirty="0" smtClean="0">
                <a:solidFill>
                  <a:schemeClr val="tx1"/>
                </a:solidFill>
                <a:latin typeface="+mn-lt"/>
                <a:ea typeface="ＭＳ Ｐゴシック" pitchFamily="-112" charset="-128"/>
                <a:cs typeface="ＭＳ Ｐゴシック" charset="-128"/>
                <a:hlinkClick r:id="rId4"/>
              </a:rPr>
              <a:t>Oil &amp; Gas</a:t>
            </a:r>
            <a:r>
              <a:rPr lang="en-US" sz="1200" kern="1200" dirty="0" smtClean="0">
                <a:solidFill>
                  <a:schemeClr val="tx1"/>
                </a:solidFill>
                <a:latin typeface="+mn-lt"/>
                <a:ea typeface="ＭＳ Ｐゴシック" pitchFamily="-112" charset="-128"/>
                <a:cs typeface="ＭＳ Ｐゴシック" charset="-128"/>
              </a:rPr>
              <a:t> and </a:t>
            </a:r>
            <a:r>
              <a:rPr lang="en-US" sz="1200" kern="1200" dirty="0" smtClean="0">
                <a:solidFill>
                  <a:schemeClr val="tx1"/>
                </a:solidFill>
                <a:latin typeface="+mn-lt"/>
                <a:ea typeface="ＭＳ Ｐゴシック" pitchFamily="-112" charset="-128"/>
                <a:cs typeface="ＭＳ Ｐゴシック" charset="-128"/>
                <a:hlinkClick r:id="rId5"/>
              </a:rPr>
              <a:t>Agriculture</a:t>
            </a:r>
            <a:r>
              <a:rPr lang="en-US" sz="1200" kern="1200" dirty="0" smtClean="0">
                <a:solidFill>
                  <a:schemeClr val="tx1"/>
                </a:solidFill>
                <a:latin typeface="+mn-lt"/>
                <a:ea typeface="ＭＳ Ｐゴシック" pitchFamily="-112" charset="-128"/>
                <a:cs typeface="ＭＳ Ｐゴシック" charset="-128"/>
              </a:rPr>
              <a:t> as well as all types of energy generation: this widespread impact is one reason why we're hosting our </a:t>
            </a:r>
            <a:r>
              <a:rPr lang="en-US" sz="1200" kern="1200" dirty="0" smtClean="0">
                <a:solidFill>
                  <a:schemeClr val="tx1"/>
                </a:solidFill>
                <a:latin typeface="+mn-lt"/>
                <a:ea typeface="ＭＳ Ｐゴシック" pitchFamily="-112" charset="-128"/>
                <a:cs typeface="ＭＳ Ｐゴシック" charset="-128"/>
                <a:hlinkClick r:id="rId6"/>
              </a:rPr>
              <a:t>Water Innovation Summit</a:t>
            </a:r>
            <a:r>
              <a:rPr lang="en-US" sz="1200" kern="1200" dirty="0" smtClean="0">
                <a:solidFill>
                  <a:schemeClr val="tx1"/>
                </a:solidFill>
                <a:latin typeface="+mn-lt"/>
                <a:ea typeface="ＭＳ Ｐゴシック" pitchFamily="-112" charset="-128"/>
                <a:cs typeface="ＭＳ Ｐゴシック" charset="-128"/>
              </a:rPr>
              <a:t> this September.</a:t>
            </a:r>
          </a:p>
          <a:p>
            <a:r>
              <a:rPr lang="en-US" sz="1200" kern="1200" baseline="0" dirty="0" err="1" smtClean="0">
                <a:solidFill>
                  <a:schemeClr val="tx1"/>
                </a:solidFill>
                <a:latin typeface="+mn-lt"/>
                <a:ea typeface="ＭＳ Ｐゴシック" pitchFamily="-112" charset="-128"/>
                <a:cs typeface="ＭＳ Ｐゴシック" charset="-128"/>
              </a:rPr>
              <a:t>Cleantech</a:t>
            </a:r>
            <a:r>
              <a:rPr lang="en-US" sz="1200" kern="1200" baseline="0" dirty="0" smtClean="0">
                <a:solidFill>
                  <a:schemeClr val="tx1"/>
                </a:solidFill>
                <a:latin typeface="+mn-lt"/>
                <a:ea typeface="ＭＳ Ｐゴシック" pitchFamily="-112" charset="-128"/>
                <a:cs typeface="ＭＳ Ｐゴシック" charset="-128"/>
              </a:rPr>
              <a:t> Overall:</a:t>
            </a:r>
          </a:p>
          <a:p>
            <a:r>
              <a:rPr lang="en-US" sz="1200" kern="1200" baseline="0" dirty="0" smtClean="0">
                <a:solidFill>
                  <a:schemeClr val="tx1"/>
                </a:solidFill>
                <a:latin typeface="+mn-lt"/>
                <a:ea typeface="ＭＳ Ｐゴシック" pitchFamily="-112" charset="-128"/>
                <a:cs typeface="ＭＳ Ｐゴシック" charset="-128"/>
              </a:rPr>
              <a:t>% Change on 2011</a:t>
            </a:r>
          </a:p>
          <a:p>
            <a:r>
              <a:rPr lang="en-US" sz="1200" kern="1200" baseline="0" dirty="0" smtClean="0">
                <a:solidFill>
                  <a:schemeClr val="tx1"/>
                </a:solidFill>
                <a:latin typeface="+mn-lt"/>
                <a:ea typeface="ＭＳ Ｐゴシック" pitchFamily="-112" charset="-128"/>
                <a:cs typeface="ＭＳ Ｐゴシック" charset="-128"/>
              </a:rPr>
              <a:t>Dollars Invested in 2012 $6.8 billion -29.3%</a:t>
            </a:r>
          </a:p>
          <a:p>
            <a:r>
              <a:rPr lang="en-US" sz="1200" kern="1200" baseline="0" dirty="0" smtClean="0">
                <a:solidFill>
                  <a:schemeClr val="tx1"/>
                </a:solidFill>
                <a:latin typeface="+mn-lt"/>
                <a:ea typeface="ＭＳ Ｐゴシック" pitchFamily="-112" charset="-128"/>
                <a:cs typeface="ＭＳ Ｐゴシック" charset="-128"/>
              </a:rPr>
              <a:t>Deal Count in 2012 806 -6.2%</a:t>
            </a:r>
          </a:p>
          <a:p>
            <a:r>
              <a:rPr lang="en-US" sz="1200" kern="1200" baseline="0" dirty="0" smtClean="0">
                <a:solidFill>
                  <a:schemeClr val="tx1"/>
                </a:solidFill>
                <a:latin typeface="+mn-lt"/>
                <a:ea typeface="ＭＳ Ｐゴシック" pitchFamily="-112" charset="-128"/>
                <a:cs typeface="ＭＳ Ｐゴシック" charset="-128"/>
              </a:rPr>
              <a:t>Water &amp; Wastewater:</a:t>
            </a:r>
          </a:p>
          <a:p>
            <a:r>
              <a:rPr lang="en-US" sz="1200" kern="1200" baseline="0" dirty="0" smtClean="0">
                <a:solidFill>
                  <a:schemeClr val="tx1"/>
                </a:solidFill>
                <a:latin typeface="+mn-lt"/>
                <a:ea typeface="ＭＳ Ｐゴシック" pitchFamily="-112" charset="-128"/>
                <a:cs typeface="ＭＳ Ｐゴシック" charset="-128"/>
              </a:rPr>
              <a:t>% Change on 2011</a:t>
            </a:r>
          </a:p>
          <a:p>
            <a:r>
              <a:rPr lang="en-US" sz="1200" kern="1200" baseline="0" dirty="0" smtClean="0">
                <a:solidFill>
                  <a:schemeClr val="tx1"/>
                </a:solidFill>
                <a:latin typeface="+mn-lt"/>
                <a:ea typeface="ＭＳ Ｐゴシック" pitchFamily="-112" charset="-128"/>
                <a:cs typeface="ＭＳ Ｐゴシック" charset="-128"/>
              </a:rPr>
              <a:t>Dollars Invested in 2012 $355 million +34.2%</a:t>
            </a:r>
          </a:p>
          <a:p>
            <a:r>
              <a:rPr lang="en-US" sz="1200" kern="1200" baseline="0" dirty="0" smtClean="0">
                <a:solidFill>
                  <a:schemeClr val="tx1"/>
                </a:solidFill>
                <a:latin typeface="+mn-lt"/>
                <a:ea typeface="ＭＳ Ｐゴシック" pitchFamily="-112" charset="-128"/>
                <a:cs typeface="ＭＳ Ｐゴシック" charset="-128"/>
              </a:rPr>
              <a:t>Deal Count in 2012 65 +14%</a:t>
            </a:r>
          </a:p>
          <a:p>
            <a:endParaRPr lang="en-US" sz="1200" kern="1200" baseline="0" dirty="0" smtClean="0">
              <a:solidFill>
                <a:schemeClr val="tx1"/>
              </a:solidFill>
              <a:latin typeface="+mn-lt"/>
              <a:ea typeface="ＭＳ Ｐゴシック" pitchFamily="-112" charset="-128"/>
              <a:cs typeface="ＭＳ Ｐゴシック" charset="-128"/>
            </a:endParaRPr>
          </a:p>
          <a:p>
            <a:endParaRPr lang="en-US" sz="1200" kern="1200" dirty="0" smtClean="0">
              <a:solidFill>
                <a:schemeClr val="tx1"/>
              </a:solidFill>
              <a:latin typeface="+mn-lt"/>
              <a:ea typeface="ＭＳ Ｐゴシック" pitchFamily="-112" charset="-128"/>
              <a:cs typeface="ＭＳ Ｐゴシック"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04ADA4-BF8B-7142-ACDF-47127A2E7F32}"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pitchFamily="-112" charset="-128"/>
                <a:cs typeface="ＭＳ Ｐゴシック" charset="-128"/>
              </a:rPr>
              <a:t>Draft Outline-- September 11 Breakfast Meeting for the WCTA: </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err="1" smtClean="0">
                <a:solidFill>
                  <a:schemeClr val="tx1"/>
                </a:solidFill>
                <a:latin typeface="+mn-lt"/>
                <a:ea typeface="ＭＳ Ｐゴシック" pitchFamily="-112" charset="-128"/>
                <a:cs typeface="ＭＳ Ｐゴシック" charset="-128"/>
              </a:rPr>
              <a:t>TItle</a:t>
            </a:r>
            <a:r>
              <a:rPr lang="en-US" sz="1200" kern="1200" dirty="0" smtClean="0">
                <a:solidFill>
                  <a:schemeClr val="tx1"/>
                </a:solidFill>
                <a:latin typeface="+mn-lt"/>
                <a:ea typeface="ＭＳ Ｐゴシック" pitchFamily="-112" charset="-128"/>
                <a:cs typeface="ＭＳ Ｐゴシック" charset="-128"/>
              </a:rPr>
              <a:t>: Driving water investment-- local business leadership</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INTRO</a:t>
            </a:r>
          </a:p>
          <a:p>
            <a:r>
              <a:rPr lang="en-US" sz="1200" kern="1200" dirty="0" smtClean="0">
                <a:solidFill>
                  <a:schemeClr val="tx1"/>
                </a:solidFill>
                <a:latin typeface="+mn-lt"/>
                <a:ea typeface="ＭＳ Ｐゴシック" pitchFamily="-112" charset="-128"/>
                <a:cs typeface="ＭＳ Ｐゴシック" charset="-128"/>
              </a:rPr>
              <a:t>Slide 1: Intro to Artemis, Artemis Top 50</a:t>
            </a:r>
          </a:p>
          <a:p>
            <a:r>
              <a:rPr lang="en-US" sz="1200" kern="1200" dirty="0" smtClean="0">
                <a:solidFill>
                  <a:schemeClr val="tx1"/>
                </a:solidFill>
                <a:latin typeface="+mn-lt"/>
                <a:ea typeface="ＭＳ Ｐゴシック" pitchFamily="-112" charset="-128"/>
                <a:cs typeface="ＭＳ Ｐゴシック" charset="-128"/>
              </a:rPr>
              <a:t>Slide 2: Need for water innovation-- growing water scarcity</a:t>
            </a:r>
          </a:p>
          <a:p>
            <a:r>
              <a:rPr lang="en-US" sz="1200" kern="1200" dirty="0" smtClean="0">
                <a:solidFill>
                  <a:schemeClr val="tx1"/>
                </a:solidFill>
                <a:latin typeface="+mn-lt"/>
                <a:ea typeface="ＭＳ Ｐゴシック" pitchFamily="-112" charset="-128"/>
                <a:cs typeface="ＭＳ Ｐゴシック" charset="-128"/>
              </a:rPr>
              <a:t>-Challenges will require more than new policy and incremental improvements in existing processes</a:t>
            </a:r>
          </a:p>
          <a:p>
            <a:r>
              <a:rPr lang="en-US" sz="1200" kern="1200" dirty="0" smtClean="0">
                <a:solidFill>
                  <a:schemeClr val="tx1"/>
                </a:solidFill>
                <a:latin typeface="+mn-lt"/>
                <a:ea typeface="ＭＳ Ｐゴシック" pitchFamily="-112" charset="-128"/>
                <a:cs typeface="ＭＳ Ｐゴシック" charset="-128"/>
              </a:rPr>
              <a:t>--Start-ups--In other industries introduce game-changing solutions</a:t>
            </a:r>
            <a:r>
              <a:rPr lang="en-US" sz="1200" kern="1200" baseline="0" dirty="0" smtClean="0">
                <a:solidFill>
                  <a:schemeClr val="tx1"/>
                </a:solidFill>
                <a:latin typeface="+mn-lt"/>
                <a:ea typeface="ＭＳ Ｐゴシック" pitchFamily="-112" charset="-128"/>
                <a:cs typeface="ＭＳ Ｐゴシック" charset="-128"/>
              </a:rPr>
              <a:t> and drive industry change</a:t>
            </a:r>
            <a:endParaRPr lang="en-US" sz="1200" kern="1200" dirty="0" smtClean="0">
              <a:solidFill>
                <a:schemeClr val="tx1"/>
              </a:solidFill>
              <a:latin typeface="+mn-lt"/>
              <a:ea typeface="ＭＳ Ｐゴシック" pitchFamily="-112" charset="-128"/>
              <a:cs typeface="ＭＳ Ｐゴシック" charset="-128"/>
            </a:endParaRPr>
          </a:p>
          <a:p>
            <a:r>
              <a:rPr lang="en-US" sz="1200" kern="1200" dirty="0" smtClean="0">
                <a:solidFill>
                  <a:schemeClr val="tx1"/>
                </a:solidFill>
                <a:latin typeface="+mn-lt"/>
                <a:ea typeface="ＭＳ Ｐゴシック" pitchFamily="-112" charset="-128"/>
                <a:cs typeface="ＭＳ Ｐゴシック" charset="-128"/>
              </a:rPr>
              <a:t>Slide 3: Deal velocity</a:t>
            </a:r>
          </a:p>
          <a:p>
            <a:r>
              <a:rPr lang="en-US" sz="1200" kern="1200" dirty="0" smtClean="0">
                <a:solidFill>
                  <a:schemeClr val="tx1"/>
                </a:solidFill>
                <a:latin typeface="+mn-lt"/>
                <a:ea typeface="ＭＳ Ｐゴシック" pitchFamily="-112" charset="-128"/>
                <a:cs typeface="ＭＳ Ｐゴシック" charset="-128"/>
              </a:rPr>
              <a:t>-- Artemis Top 50 is a diverse group, provides an "index" for the water tech industry.  Critical challenge to growth is a lack of "deal velocity": time for start-ups to raise money, time for start ups to provide returns to investors.</a:t>
            </a:r>
          </a:p>
          <a:p>
            <a:r>
              <a:rPr lang="en-US" sz="1200" kern="1200" dirty="0" smtClean="0">
                <a:solidFill>
                  <a:schemeClr val="tx1"/>
                </a:solidFill>
                <a:latin typeface="+mn-lt"/>
                <a:ea typeface="ＭＳ Ｐゴシック" pitchFamily="-112" charset="-128"/>
                <a:cs typeface="ＭＳ Ｐゴシック" charset="-128"/>
              </a:rPr>
              <a:t>--</a:t>
            </a:r>
            <a:r>
              <a:rPr lang="en-US" sz="1200" kern="1200" dirty="0" err="1" smtClean="0">
                <a:solidFill>
                  <a:schemeClr val="tx1"/>
                </a:solidFill>
                <a:latin typeface="+mn-lt"/>
                <a:ea typeface="ＭＳ Ｐゴシック" pitchFamily="-112" charset="-128"/>
                <a:cs typeface="ＭＳ Ｐゴシック" charset="-128"/>
              </a:rPr>
              <a:t>Cleantech</a:t>
            </a:r>
            <a:r>
              <a:rPr lang="en-US" sz="1200" kern="1200" dirty="0" smtClean="0">
                <a:solidFill>
                  <a:schemeClr val="tx1"/>
                </a:solidFill>
                <a:latin typeface="+mn-lt"/>
                <a:ea typeface="ＭＳ Ｐゴシック" pitchFamily="-112" charset="-128"/>
                <a:cs typeface="ＭＳ Ｐゴシック" charset="-128"/>
              </a:rPr>
              <a:t> Group estimate on venture capital funding for water start-ups-- 2005-2013</a:t>
            </a:r>
          </a:p>
          <a:p>
            <a:r>
              <a:rPr lang="en-US" sz="1200" kern="1200" dirty="0" smtClean="0">
                <a:solidFill>
                  <a:schemeClr val="tx1"/>
                </a:solidFill>
                <a:latin typeface="+mn-lt"/>
                <a:ea typeface="ＭＳ Ｐゴシック" pitchFamily="-112" charset="-128"/>
                <a:cs typeface="ＭＳ Ｐゴシック" charset="-128"/>
              </a:rPr>
              <a:t>Slide 4:</a:t>
            </a:r>
          </a:p>
          <a:p>
            <a:r>
              <a:rPr lang="en-US" sz="1200" kern="1200" dirty="0" smtClean="0">
                <a:solidFill>
                  <a:schemeClr val="tx1"/>
                </a:solidFill>
                <a:latin typeface="+mn-lt"/>
                <a:ea typeface="ＭＳ Ｐゴシック" pitchFamily="-112" charset="-128"/>
                <a:cs typeface="ＭＳ Ｐゴシック" charset="-128"/>
              </a:rPr>
              <a:t>--Seed investment is critical: not just the money, but long-term oriented investors are critical</a:t>
            </a:r>
          </a:p>
          <a:p>
            <a:r>
              <a:rPr lang="en-US" sz="1200" kern="1200" dirty="0" smtClean="0">
                <a:solidFill>
                  <a:schemeClr val="tx1"/>
                </a:solidFill>
                <a:latin typeface="+mn-lt"/>
                <a:ea typeface="ＭＳ Ｐゴシック" pitchFamily="-112" charset="-128"/>
                <a:cs typeface="ＭＳ Ｐゴシック" charset="-128"/>
              </a:rPr>
              <a:t>--the best have: </a:t>
            </a:r>
          </a:p>
          <a:p>
            <a:r>
              <a:rPr lang="en-US" sz="1200" kern="1200" dirty="0" smtClean="0">
                <a:solidFill>
                  <a:schemeClr val="tx1"/>
                </a:solidFill>
                <a:latin typeface="+mn-lt"/>
                <a:ea typeface="ＭＳ Ｐゴシック" pitchFamily="-112" charset="-128"/>
                <a:cs typeface="ＭＳ Ｐゴシック" charset="-128"/>
              </a:rPr>
              <a:t>------"deep pockets" for follow-on investment, experience and success from start-ups (often in adjacent industries)</a:t>
            </a:r>
          </a:p>
          <a:p>
            <a:r>
              <a:rPr lang="en-US" sz="1200" kern="1200" dirty="0" smtClean="0">
                <a:solidFill>
                  <a:schemeClr val="tx1"/>
                </a:solidFill>
                <a:latin typeface="+mn-lt"/>
                <a:ea typeface="ＭＳ Ｐゴシック" pitchFamily="-112" charset="-128"/>
                <a:cs typeface="ＭＳ Ｐゴシック" charset="-128"/>
              </a:rPr>
              <a:t>------connections with leaders a) corporate water users </a:t>
            </a:r>
            <a:r>
              <a:rPr lang="en-US" sz="1200" kern="1200" dirty="0" err="1" smtClean="0">
                <a:solidFill>
                  <a:schemeClr val="tx1"/>
                </a:solidFill>
                <a:latin typeface="+mn-lt"/>
                <a:ea typeface="ＭＳ Ｐゴシック" pitchFamily="-112" charset="-128"/>
                <a:cs typeface="ＭＳ Ｐゴシック" charset="-128"/>
              </a:rPr>
              <a:t>b</a:t>
            </a:r>
            <a:r>
              <a:rPr lang="en-US" sz="1200" kern="1200" dirty="0" smtClean="0">
                <a:solidFill>
                  <a:schemeClr val="tx1"/>
                </a:solidFill>
                <a:latin typeface="+mn-lt"/>
                <a:ea typeface="ＭＳ Ｐゴシック" pitchFamily="-112" charset="-128"/>
                <a:cs typeface="ＭＳ Ｐゴシック" charset="-128"/>
              </a:rPr>
              <a:t>) executives in the water industry </a:t>
            </a:r>
          </a:p>
          <a:p>
            <a:r>
              <a:rPr lang="en-US" sz="1200" kern="1200" dirty="0" smtClean="0">
                <a:solidFill>
                  <a:schemeClr val="tx1"/>
                </a:solidFill>
                <a:latin typeface="+mn-lt"/>
                <a:ea typeface="ＭＳ Ｐゴシック" pitchFamily="-112" charset="-128"/>
                <a:cs typeface="ＭＳ Ｐゴシック" charset="-128"/>
              </a:rPr>
              <a:t>--Most successful start-ups bring in more than one investor, best situation is a community of active investors that provide a consistent approach over a period of years</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Case studies:</a:t>
            </a:r>
          </a:p>
          <a:p>
            <a:r>
              <a:rPr lang="en-US" sz="1200" kern="1200" dirty="0" smtClean="0">
                <a:solidFill>
                  <a:schemeClr val="tx1"/>
                </a:solidFill>
                <a:latin typeface="+mn-lt"/>
                <a:ea typeface="ＭＳ Ｐゴシック" pitchFamily="-112" charset="-128"/>
                <a:cs typeface="ＭＳ Ｐゴシック" charset="-128"/>
              </a:rPr>
              <a:t>-International: Israel-- local business people invested in the first VCs, local business people and foreigner with ties to Israel are still responsible for 80% of investment in early-stage tech start-ups, including water.-- E.g., </a:t>
            </a:r>
            <a:r>
              <a:rPr lang="en-US" sz="1200" kern="1200" dirty="0" err="1" smtClean="0">
                <a:solidFill>
                  <a:schemeClr val="tx1"/>
                </a:solidFill>
                <a:latin typeface="+mn-lt"/>
                <a:ea typeface="ＭＳ Ｐゴシック" pitchFamily="-112" charset="-128"/>
                <a:cs typeface="ＭＳ Ｐゴシック" charset="-128"/>
              </a:rPr>
              <a:t>Aqwise</a:t>
            </a:r>
            <a:r>
              <a:rPr lang="en-US" sz="1200" kern="1200" dirty="0" smtClean="0">
                <a:solidFill>
                  <a:schemeClr val="tx1"/>
                </a:solidFill>
                <a:latin typeface="+mn-lt"/>
                <a:ea typeface="ＭＳ Ｐゴシック" pitchFamily="-112" charset="-128"/>
                <a:cs typeface="ＭＳ Ｐゴシック" charset="-128"/>
              </a:rPr>
              <a:t>, </a:t>
            </a:r>
            <a:r>
              <a:rPr lang="en-US" sz="1200" kern="1200" dirty="0" err="1" smtClean="0">
                <a:solidFill>
                  <a:schemeClr val="tx1"/>
                </a:solidFill>
                <a:latin typeface="+mn-lt"/>
                <a:ea typeface="ＭＳ Ｐゴシック" pitchFamily="-112" charset="-128"/>
                <a:cs typeface="ＭＳ Ｐゴシック" charset="-128"/>
              </a:rPr>
              <a:t>Emefcy</a:t>
            </a:r>
            <a:r>
              <a:rPr lang="en-US" sz="1200" kern="1200" dirty="0" smtClean="0">
                <a:solidFill>
                  <a:schemeClr val="tx1"/>
                </a:solidFill>
                <a:latin typeface="+mn-lt"/>
                <a:ea typeface="ＭＳ Ｐゴシック" pitchFamily="-112" charset="-128"/>
                <a:cs typeface="ＭＳ Ｐゴシック" charset="-128"/>
              </a:rPr>
              <a:t>, </a:t>
            </a:r>
            <a:r>
              <a:rPr lang="en-US" sz="1200" kern="1200" dirty="0" err="1" smtClean="0">
                <a:solidFill>
                  <a:schemeClr val="tx1"/>
                </a:solidFill>
                <a:latin typeface="+mn-lt"/>
                <a:ea typeface="ＭＳ Ｐゴシック" pitchFamily="-112" charset="-128"/>
                <a:cs typeface="ＭＳ Ｐゴシック" charset="-128"/>
              </a:rPr>
              <a:t>Takadu</a:t>
            </a:r>
            <a:endParaRPr lang="en-US" sz="1200" kern="1200" dirty="0" smtClean="0">
              <a:solidFill>
                <a:schemeClr val="tx1"/>
              </a:solidFill>
              <a:latin typeface="+mn-lt"/>
              <a:ea typeface="ＭＳ Ｐゴシック" pitchFamily="-112" charset="-128"/>
              <a:cs typeface="ＭＳ Ｐゴシック" charset="-128"/>
            </a:endParaRP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-National: </a:t>
            </a:r>
          </a:p>
          <a:p>
            <a:r>
              <a:rPr lang="en-US" sz="1200" kern="1200" dirty="0" smtClean="0">
                <a:solidFill>
                  <a:schemeClr val="tx1"/>
                </a:solidFill>
                <a:latin typeface="+mn-lt"/>
                <a:ea typeface="ＭＳ Ｐゴシック" pitchFamily="-112" charset="-128"/>
                <a:cs typeface="ＭＳ Ｐゴシック" charset="-128"/>
              </a:rPr>
              <a:t>--Albuquerque, New Mexico</a:t>
            </a:r>
          </a:p>
          <a:p>
            <a:r>
              <a:rPr lang="en-US" sz="1200" kern="1200" dirty="0" smtClean="0">
                <a:solidFill>
                  <a:schemeClr val="tx1"/>
                </a:solidFill>
                <a:latin typeface="+mn-lt"/>
                <a:ea typeface="ＭＳ Ｐゴシック" pitchFamily="-112" charset="-128"/>
                <a:cs typeface="ＭＳ Ｐゴシック" charset="-128"/>
              </a:rPr>
              <a:t>--Portland, OR</a:t>
            </a:r>
          </a:p>
          <a:p>
            <a:r>
              <a:rPr lang="en-US" sz="1200" kern="1200" dirty="0" smtClean="0">
                <a:solidFill>
                  <a:schemeClr val="tx1"/>
                </a:solidFill>
                <a:latin typeface="+mn-lt"/>
                <a:ea typeface="ＭＳ Ｐゴシック" pitchFamily="-112" charset="-128"/>
                <a:cs typeface="ＭＳ Ｐゴシック" charset="-128"/>
              </a:rPr>
              <a:t>--Boston, MA</a:t>
            </a:r>
          </a:p>
          <a:p>
            <a:r>
              <a:rPr lang="en-US" sz="1200" kern="1200" dirty="0" smtClean="0">
                <a:solidFill>
                  <a:schemeClr val="tx1"/>
                </a:solidFill>
                <a:latin typeface="+mn-lt"/>
                <a:ea typeface="ＭＳ Ｐゴシック" pitchFamily="-112" charset="-128"/>
                <a:cs typeface="ＭＳ Ｐゴシック" charset="-128"/>
              </a:rPr>
              <a:t>--Milwaukee, WI</a:t>
            </a:r>
          </a:p>
          <a:p>
            <a:r>
              <a:rPr lang="en-US" sz="1200" kern="1200" dirty="0" smtClean="0">
                <a:solidFill>
                  <a:schemeClr val="tx1"/>
                </a:solidFill>
                <a:latin typeface="+mn-lt"/>
                <a:ea typeface="ＭＳ Ｐゴシック" pitchFamily="-112" charset="-128"/>
                <a:cs typeface="ＭＳ Ｐゴシック" charset="-128"/>
              </a:rPr>
              <a:t>--Denver, CO</a:t>
            </a:r>
          </a:p>
          <a:p>
            <a:r>
              <a:rPr lang="en-US" sz="1200" kern="1200" dirty="0" smtClean="0">
                <a:solidFill>
                  <a:schemeClr val="tx1"/>
                </a:solidFill>
                <a:latin typeface="+mn-lt"/>
                <a:ea typeface="ＭＳ Ｐゴシック" pitchFamily="-112" charset="-128"/>
                <a:cs typeface="ＭＳ Ｐゴシック" charset="-128"/>
              </a:rPr>
              <a:t>--Fresno, CA</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Emerging: North Carolina, Cincinnati</a:t>
            </a:r>
          </a:p>
          <a:p>
            <a:r>
              <a:rPr lang="en-US" sz="1200" kern="1200" dirty="0" smtClean="0">
                <a:solidFill>
                  <a:schemeClr val="tx1"/>
                </a:solidFill>
                <a:latin typeface="+mn-lt"/>
                <a:ea typeface="ＭＳ Ｐゴシック" pitchFamily="-112" charset="-128"/>
                <a:cs typeface="ＭＳ Ｐゴシック" charset="-128"/>
              </a:rPr>
              <a:t> </a:t>
            </a:r>
          </a:p>
          <a:p>
            <a:r>
              <a:rPr lang="en-US" dirty="0" smtClean="0">
                <a:latin typeface="Arial" charset="0"/>
                <a:ea typeface="ＭＳ Ｐゴシック" charset="-128"/>
              </a:rPr>
              <a:t>While investors are generally</a:t>
            </a:r>
            <a:r>
              <a:rPr lang="en-US" baseline="0" dirty="0" smtClean="0">
                <a:latin typeface="Arial" charset="0"/>
                <a:ea typeface="ＭＳ Ｐゴシック" charset="-128"/>
              </a:rPr>
              <a:t> aware of the growing importance of water in business operations, it will not be a factor until business operations suffer more serious problems.  </a:t>
            </a:r>
          </a:p>
          <a:p>
            <a:endParaRPr lang="en-US" baseline="0" dirty="0" smtClean="0">
              <a:latin typeface="Arial" charset="0"/>
              <a:ea typeface="ＭＳ Ｐゴシック" charset="-128"/>
            </a:endParaRPr>
          </a:p>
          <a:p>
            <a:r>
              <a:rPr lang="en-US" baseline="0" dirty="0" smtClean="0">
                <a:latin typeface="Arial" charset="0"/>
                <a:ea typeface="ＭＳ Ｐゴシック" charset="-128"/>
              </a:rPr>
              <a:t>Perpetual life funds, such as the the sovereign wealth funds and endowments, that manage large investment funds for the long term, are leading the drive for investment in water. </a:t>
            </a:r>
            <a:r>
              <a:rPr lang="en-US" dirty="0" smtClean="0">
                <a:latin typeface="Arial" charset="0"/>
                <a:ea typeface="ＭＳ Ｐゴシック" charset="-128"/>
              </a:rPr>
              <a:t>While water is already emerging as a promising technology investment theme, the world’s largest funds can raise the profile of water tech as an important investment vehicle.</a:t>
            </a:r>
            <a:r>
              <a:rPr lang="en-US" baseline="0" dirty="0" smtClean="0">
                <a:latin typeface="Arial" charset="0"/>
                <a:ea typeface="ＭＳ Ｐゴシック" charset="-128"/>
              </a:rPr>
              <a:t>  </a:t>
            </a:r>
            <a:endParaRPr lang="en-US" dirty="0" smtClean="0">
              <a:latin typeface="Arial" charset="0"/>
              <a:ea typeface="ＭＳ Ｐゴシック"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6A8C775F-EFC7-E34E-AAC1-7918A38092A4}"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ＭＳ Ｐゴシック" pitchFamily="-112" charset="-128"/>
                <a:cs typeface="ＭＳ Ｐゴシック" charset="-128"/>
              </a:rPr>
              <a:t>Water is destined to be decisive for all business in the future.  Increasingly, water tech is not considered based on its</a:t>
            </a:r>
            <a:r>
              <a:rPr lang="en-US" sz="1200" kern="1200" baseline="0" dirty="0" smtClean="0">
                <a:solidFill>
                  <a:schemeClr val="tx1"/>
                </a:solidFill>
                <a:latin typeface="+mn-lt"/>
                <a:ea typeface="ＭＳ Ｐゴシック" pitchFamily="-112" charset="-128"/>
                <a:cs typeface="ＭＳ Ｐゴシック" charset="-128"/>
              </a:rPr>
              <a:t> technology, but on the solution that it applies in the field and the bottom line benefits that it generates.  The best solutions that we see today are competing successfully with established approaches.</a:t>
            </a:r>
          </a:p>
          <a:p>
            <a:endParaRPr lang="en-US" sz="1200" kern="1200" dirty="0" smtClean="0">
              <a:solidFill>
                <a:schemeClr val="tx1"/>
              </a:solidFill>
              <a:latin typeface="+mn-lt"/>
              <a:ea typeface="ＭＳ Ｐゴシック" pitchFamily="-112" charset="-128"/>
              <a:cs typeface="ＭＳ Ｐゴシック" charset="-128"/>
            </a:endParaRPr>
          </a:p>
          <a:p>
            <a:r>
              <a:rPr lang="en-US" sz="1200" kern="1200" dirty="0" smtClean="0">
                <a:solidFill>
                  <a:schemeClr val="tx1"/>
                </a:solidFill>
                <a:latin typeface="+mn-lt"/>
                <a:ea typeface="ＭＳ Ｐゴシック" pitchFamily="-112" charset="-128"/>
                <a:cs typeface="ＭＳ Ｐゴシック" charset="-128"/>
              </a:rPr>
              <a:t>Going forward</a:t>
            </a:r>
            <a:r>
              <a:rPr lang="en-US" sz="1200" kern="1200" baseline="0" dirty="0" smtClean="0">
                <a:solidFill>
                  <a:schemeClr val="tx1"/>
                </a:solidFill>
                <a:latin typeface="+mn-lt"/>
                <a:ea typeface="ＭＳ Ｐゴシック" pitchFamily="-112" charset="-128"/>
                <a:cs typeface="ＭＳ Ｐゴシック" charset="-128"/>
              </a:rPr>
              <a:t>, </a:t>
            </a:r>
            <a:r>
              <a:rPr lang="en-US" sz="1200" kern="1200" dirty="0" smtClean="0">
                <a:solidFill>
                  <a:schemeClr val="tx1"/>
                </a:solidFill>
                <a:latin typeface="+mn-lt"/>
                <a:ea typeface="ＭＳ Ｐゴシック" pitchFamily="-112" charset="-128"/>
                <a:cs typeface="ＭＳ Ｐゴシック" charset="-128"/>
              </a:rPr>
              <a:t>water infrastructure</a:t>
            </a:r>
            <a:r>
              <a:rPr lang="en-US" sz="1200" kern="1200" baseline="0" dirty="0" smtClean="0">
                <a:solidFill>
                  <a:schemeClr val="tx1"/>
                </a:solidFill>
                <a:latin typeface="+mn-lt"/>
                <a:ea typeface="ＭＳ Ｐゴシック" pitchFamily="-112" charset="-128"/>
                <a:cs typeface="ＭＳ Ｐゴシック" charset="-128"/>
              </a:rPr>
              <a:t> is a great focus for investment in real assets.  A water smart grid project is optimizing infrastructure that is mission critical and supported by local government.  Project financing can support the capital requirements of a project without diluting the equity of early-stage investors, such as venture capital funds.  </a:t>
            </a:r>
            <a:endParaRPr lang="en-US" sz="1200" kern="1200" dirty="0" smtClean="0">
              <a:solidFill>
                <a:schemeClr val="tx1"/>
              </a:solidFill>
              <a:latin typeface="+mn-lt"/>
              <a:ea typeface="ＭＳ Ｐゴシック" pitchFamily="-112" charset="-128"/>
              <a:cs typeface="ＭＳ Ｐゴシック" charset="-128"/>
            </a:endParaRPr>
          </a:p>
          <a:p>
            <a:endParaRPr lang="en-US" sz="1200" kern="1200" dirty="0" smtClean="0">
              <a:solidFill>
                <a:schemeClr val="tx1"/>
              </a:solidFill>
              <a:latin typeface="+mn-lt"/>
              <a:ea typeface="ＭＳ Ｐゴシック" pitchFamily="-112" charset="-128"/>
              <a:cs typeface="ＭＳ Ｐゴシック" charset="-128"/>
            </a:endParaRPr>
          </a:p>
          <a:p>
            <a:r>
              <a:rPr lang="en-US" sz="1200" kern="1200" dirty="0" smtClean="0">
                <a:solidFill>
                  <a:schemeClr val="tx1"/>
                </a:solidFill>
                <a:latin typeface="+mn-lt"/>
                <a:ea typeface="ＭＳ Ｐゴシック" pitchFamily="-112" charset="-128"/>
                <a:cs typeface="ＭＳ Ｐゴシック" charset="-128"/>
              </a:rPr>
              <a:t>Natural resources-- timber, agricultural lands, energy and water is a high-profile growth area for private equity investment.  We are beginning to see a few leading-edge investment managers structuring PE funds to reduce risk and capture the upside of water management.  How do the early leaders in water tech fit this model? The answer is critical to the success of water tech start-ups, as well as investors looking at investments in emerging growth water tech companies.  </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The challenge today is to identify intersection between solutions that are emerging into wide scale application and those that create a low-risk, wide-scale investment opportunity for project management.  Looking for an investment model comparable to leasing rail cars. </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Best targets for a fund:  </a:t>
            </a:r>
          </a:p>
          <a:p>
            <a:r>
              <a:rPr lang="en-US" sz="1200" kern="1200" dirty="0" smtClean="0">
                <a:solidFill>
                  <a:schemeClr val="tx1"/>
                </a:solidFill>
                <a:latin typeface="+mn-lt"/>
                <a:ea typeface="ＭＳ Ｐゴシック" pitchFamily="-112" charset="-128"/>
                <a:cs typeface="ＭＳ Ｐゴシック" charset="-128"/>
              </a:rPr>
              <a:t>Almost half (47 percent) of U.S. shale gas and oil wells are being developed in regions with high to extremely high water stress. This means that more than 80 percent of the annual available water is being withdrawn by municipal, industrial and agricultural users in these regions. Overall, 75 percent of wells are located in regions with medium or higher baseline water stress levels.</a:t>
            </a:r>
          </a:p>
          <a:p>
            <a:endParaRPr lang="en-US" dirty="0"/>
          </a:p>
        </p:txBody>
      </p:sp>
      <p:sp>
        <p:nvSpPr>
          <p:cNvPr id="4" name="Slide Number Placeholder 3"/>
          <p:cNvSpPr>
            <a:spLocks noGrp="1"/>
          </p:cNvSpPr>
          <p:nvPr>
            <p:ph type="sldNum" sz="quarter" idx="10"/>
          </p:nvPr>
        </p:nvSpPr>
        <p:spPr/>
        <p:txBody>
          <a:bodyPr/>
          <a:lstStyle/>
          <a:p>
            <a:pPr>
              <a:defRPr/>
            </a:pPr>
            <a:fld id="{DB04ADA4-BF8B-7142-ACDF-47127A2E7F32}"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contrast to investments</a:t>
            </a:r>
            <a:r>
              <a:rPr lang="en-US" baseline="0" dirty="0" smtClean="0"/>
              <a:t> in public stocks, early stage</a:t>
            </a:r>
            <a:r>
              <a:rPr lang="en-US" dirty="0" smtClean="0"/>
              <a:t> investors have the ability to</a:t>
            </a:r>
            <a:r>
              <a:rPr lang="en-US" baseline="0" dirty="0" smtClean="0"/>
              <a:t> drive the success of promising tech companies.  Local investors provide critical support:</a:t>
            </a:r>
          </a:p>
          <a:p>
            <a:r>
              <a:rPr lang="en-US" baseline="0" dirty="0" smtClean="0"/>
              <a:t>-local due diligence</a:t>
            </a:r>
          </a:p>
          <a:p>
            <a:r>
              <a:rPr lang="en-US" baseline="0" dirty="0" smtClean="0"/>
              <a:t>-recruit new executives</a:t>
            </a:r>
          </a:p>
          <a:p>
            <a:r>
              <a:rPr lang="en-US" baseline="0" dirty="0" smtClean="0"/>
              <a:t>-introduction to potential pilot sites and early customers </a:t>
            </a:r>
          </a:p>
          <a:p>
            <a:r>
              <a:rPr lang="en-US" baseline="0" dirty="0" smtClean="0"/>
              <a:t>-bringing in local suppliers-- banks, lawyers, recruiters</a:t>
            </a:r>
          </a:p>
          <a:p>
            <a:r>
              <a:rPr lang="en-US" baseline="0" dirty="0" smtClean="0"/>
              <a:t>-business strategy advice</a:t>
            </a:r>
          </a:p>
          <a:p>
            <a:endParaRPr lang="en-US" baseline="0" dirty="0" smtClean="0"/>
          </a:p>
          <a:p>
            <a:r>
              <a:rPr lang="en-US" baseline="0" dirty="0" smtClean="0"/>
              <a:t>**Bridge to larger investors.  Formally organized funds value the presence of a board and investors that bring strong business experience and can be present on a regular basis.</a:t>
            </a:r>
          </a:p>
          <a:p>
            <a:endParaRPr lang="en-US" baseline="0" dirty="0" smtClean="0"/>
          </a:p>
          <a:p>
            <a:r>
              <a:rPr lang="en-US" baseline="0" dirty="0" smtClean="0"/>
              <a:t>Israel provides a compelling example:  In the 1990s, the Israeli government sponsored 7 small venture funds established by local business people.  Those funds have brought in the world’s leading investors--- from </a:t>
            </a:r>
            <a:r>
              <a:rPr lang="en-US" baseline="0" dirty="0" err="1" smtClean="0"/>
              <a:t>Kleiner</a:t>
            </a:r>
            <a:r>
              <a:rPr lang="en-US" baseline="0" dirty="0" smtClean="0"/>
              <a:t> Perkins to Sequoia to </a:t>
            </a:r>
            <a:r>
              <a:rPr lang="en-US" baseline="0" dirty="0" err="1" smtClean="0"/>
              <a:t>Syngenta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04ADA4-BF8B-7142-ACDF-47127A2E7F32}"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you’re looking at an</a:t>
            </a:r>
            <a:r>
              <a:rPr lang="en-US" baseline="0" dirty="0" smtClean="0"/>
              <a:t> early stage water tech company, you need to gauge its ability to address these four barriers to entry.</a:t>
            </a:r>
            <a:endParaRPr lang="en-US" dirty="0"/>
          </a:p>
        </p:txBody>
      </p:sp>
      <p:sp>
        <p:nvSpPr>
          <p:cNvPr id="4" name="Slide Number Placeholder 3"/>
          <p:cNvSpPr>
            <a:spLocks noGrp="1"/>
          </p:cNvSpPr>
          <p:nvPr>
            <p:ph type="sldNum" sz="quarter" idx="10"/>
          </p:nvPr>
        </p:nvSpPr>
        <p:spPr/>
        <p:txBody>
          <a:bodyPr/>
          <a:lstStyle/>
          <a:p>
            <a:pPr>
              <a:defRPr/>
            </a:pPr>
            <a:fld id="{DB04ADA4-BF8B-7142-ACDF-47127A2E7F32}"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Early-stage</a:t>
            </a:r>
            <a:r>
              <a:rPr lang="en-US" baseline="0" dirty="0" smtClean="0"/>
              <a:t> investors have been decisive in bringing in corporate customers, some of which have also invested in start-ups.</a:t>
            </a:r>
          </a:p>
          <a:p>
            <a:endParaRPr lang="en-US" baseline="0" dirty="0" smtClean="0"/>
          </a:p>
          <a:p>
            <a:r>
              <a:rPr lang="en-US" sz="1200" kern="1200" dirty="0" smtClean="0">
                <a:solidFill>
                  <a:schemeClr val="tx1"/>
                </a:solidFill>
                <a:latin typeface="+mn-lt"/>
                <a:ea typeface="ＭＳ Ｐゴシック" pitchFamily="-112" charset="-128"/>
                <a:cs typeface="ＭＳ Ｐゴシック" charset="-128"/>
              </a:rPr>
              <a:t>Mr. </a:t>
            </a:r>
            <a:r>
              <a:rPr lang="en-US" sz="1200" kern="1200" dirty="0" err="1" smtClean="0">
                <a:solidFill>
                  <a:schemeClr val="tx1"/>
                </a:solidFill>
                <a:latin typeface="+mn-lt"/>
                <a:ea typeface="ＭＳ Ｐゴシック" pitchFamily="-112" charset="-128"/>
                <a:cs typeface="ＭＳ Ｐゴシック" charset="-128"/>
              </a:rPr>
              <a:t>Gires</a:t>
            </a:r>
            <a:r>
              <a:rPr lang="en-US" sz="1200" kern="1200" dirty="0" smtClean="0">
                <a:solidFill>
                  <a:schemeClr val="tx1"/>
                </a:solidFill>
                <a:latin typeface="+mn-lt"/>
                <a:ea typeface="ＭＳ Ｐゴシック" pitchFamily="-112" charset="-128"/>
                <a:cs typeface="ＭＳ Ｐゴシック" charset="-128"/>
              </a:rPr>
              <a:t>’ move from a position of leadership at one of the largest traditional O&amp;G companies to </a:t>
            </a:r>
            <a:r>
              <a:rPr lang="en-US" sz="1200" kern="1200" dirty="0" err="1" smtClean="0">
                <a:solidFill>
                  <a:schemeClr val="tx1"/>
                </a:solidFill>
                <a:latin typeface="+mn-lt"/>
                <a:ea typeface="ＭＳ Ｐゴシック" pitchFamily="-112" charset="-128"/>
                <a:cs typeface="ＭＳ Ｐゴシック" charset="-128"/>
              </a:rPr>
              <a:t>cleantech</a:t>
            </a:r>
            <a:r>
              <a:rPr lang="en-US" sz="1200" kern="1200" dirty="0" smtClean="0">
                <a:solidFill>
                  <a:schemeClr val="tx1"/>
                </a:solidFill>
                <a:latin typeface="+mn-lt"/>
                <a:ea typeface="ＭＳ Ｐゴシック" pitchFamily="-112" charset="-128"/>
                <a:cs typeface="ＭＳ Ｐゴシック" charset="-128"/>
              </a:rPr>
              <a:t> venture capital could well be a bellwether for the sector. VCs have already made a significant pivot in recent years toward conventional energy (see chart). Concurrently, as demonstrated in the first half of this post, O&amp;G </a:t>
            </a:r>
            <a:r>
              <a:rPr lang="en-US" sz="1200" kern="1200" dirty="0" err="1" smtClean="0">
                <a:solidFill>
                  <a:schemeClr val="tx1"/>
                </a:solidFill>
                <a:latin typeface="+mn-lt"/>
                <a:ea typeface="ＭＳ Ｐゴシック" pitchFamily="-112" charset="-128"/>
                <a:cs typeface="ＭＳ Ｐゴシック" charset="-128"/>
              </a:rPr>
              <a:t>corporates</a:t>
            </a:r>
            <a:r>
              <a:rPr lang="en-US" sz="1200" kern="1200" dirty="0" smtClean="0">
                <a:solidFill>
                  <a:schemeClr val="tx1"/>
                </a:solidFill>
                <a:latin typeface="+mn-lt"/>
                <a:ea typeface="ＭＳ Ｐゴシック" pitchFamily="-112" charset="-128"/>
                <a:cs typeface="ＭＳ Ｐゴシック" charset="-128"/>
              </a:rPr>
              <a:t> are partnering with and investing in growth-stage </a:t>
            </a:r>
            <a:r>
              <a:rPr lang="en-US" sz="1200" kern="1200" dirty="0" err="1" smtClean="0">
                <a:solidFill>
                  <a:schemeClr val="tx1"/>
                </a:solidFill>
                <a:latin typeface="+mn-lt"/>
                <a:ea typeface="ＭＳ Ｐゴシック" pitchFamily="-112" charset="-128"/>
                <a:cs typeface="ＭＳ Ｐゴシック" charset="-128"/>
              </a:rPr>
              <a:t>cleantech</a:t>
            </a:r>
            <a:r>
              <a:rPr lang="en-US" sz="1200" kern="1200" dirty="0" smtClean="0">
                <a:solidFill>
                  <a:schemeClr val="tx1"/>
                </a:solidFill>
                <a:latin typeface="+mn-lt"/>
                <a:ea typeface="ＭＳ Ｐゴシック" pitchFamily="-112" charset="-128"/>
                <a:cs typeface="ＭＳ Ｐゴシック" charset="-128"/>
              </a:rPr>
              <a:t> startups more than ever before. Now, the transition of O&amp;G industry veterans like </a:t>
            </a:r>
            <a:r>
              <a:rPr lang="en-US" sz="1200" kern="1200" dirty="0" err="1" smtClean="0">
                <a:solidFill>
                  <a:schemeClr val="tx1"/>
                </a:solidFill>
                <a:latin typeface="+mn-lt"/>
                <a:ea typeface="ＭＳ Ｐゴシック" pitchFamily="-112" charset="-128"/>
                <a:cs typeface="ＭＳ Ｐゴシック" charset="-128"/>
              </a:rPr>
              <a:t>Gires</a:t>
            </a:r>
            <a:r>
              <a:rPr lang="en-US" sz="1200" kern="1200" dirty="0" smtClean="0">
                <a:solidFill>
                  <a:schemeClr val="tx1"/>
                </a:solidFill>
                <a:latin typeface="+mn-lt"/>
                <a:ea typeface="ＭＳ Ｐゴシック" pitchFamily="-112" charset="-128"/>
                <a:cs typeface="ＭＳ Ｐゴシック" charset="-128"/>
              </a:rPr>
              <a:t> into partner roles at </a:t>
            </a:r>
            <a:r>
              <a:rPr lang="en-US" sz="1200" kern="1200" dirty="0" err="1" smtClean="0">
                <a:solidFill>
                  <a:schemeClr val="tx1"/>
                </a:solidFill>
                <a:latin typeface="+mn-lt"/>
                <a:ea typeface="ＭＳ Ｐゴシック" pitchFamily="-112" charset="-128"/>
                <a:cs typeface="ＭＳ Ｐゴシック" charset="-128"/>
              </a:rPr>
              <a:t>cleantech</a:t>
            </a:r>
            <a:r>
              <a:rPr lang="en-US" sz="1200" kern="1200" dirty="0" smtClean="0">
                <a:solidFill>
                  <a:schemeClr val="tx1"/>
                </a:solidFill>
                <a:latin typeface="+mn-lt"/>
                <a:ea typeface="ＭＳ Ｐゴシック" pitchFamily="-112" charset="-128"/>
                <a:cs typeface="ＭＳ Ｐゴシック" charset="-128"/>
              </a:rPr>
              <a:t> venture firms is bringing deeper expertise to early-stage technology support, and can only serve to bolster start-ups’ chances of being successful. As </a:t>
            </a:r>
            <a:r>
              <a:rPr lang="en-US" sz="1200" kern="1200" dirty="0" err="1" smtClean="0">
                <a:solidFill>
                  <a:schemeClr val="tx1"/>
                </a:solidFill>
                <a:latin typeface="+mn-lt"/>
                <a:ea typeface="ＭＳ Ｐゴシック" pitchFamily="-112" charset="-128"/>
                <a:cs typeface="ＭＳ Ｐゴシック" charset="-128"/>
              </a:rPr>
              <a:t>Gires</a:t>
            </a:r>
            <a:r>
              <a:rPr lang="en-US" sz="1200" kern="1200" dirty="0" smtClean="0">
                <a:solidFill>
                  <a:schemeClr val="tx1"/>
                </a:solidFill>
                <a:latin typeface="+mn-lt"/>
                <a:ea typeface="ＭＳ Ｐゴシック" pitchFamily="-112" charset="-128"/>
                <a:cs typeface="ＭＳ Ｐゴシック" charset="-128"/>
              </a:rPr>
              <a:t> put it, it’s often about “identifying [a start-up's] sweet spots” in niche markets. And that’s a challenge that someone with </a:t>
            </a:r>
            <a:r>
              <a:rPr lang="en-US" sz="1200" kern="1200" dirty="0" err="1" smtClean="0">
                <a:solidFill>
                  <a:schemeClr val="tx1"/>
                </a:solidFill>
                <a:latin typeface="+mn-lt"/>
                <a:ea typeface="ＭＳ Ｐゴシック" pitchFamily="-112" charset="-128"/>
                <a:cs typeface="ＭＳ Ｐゴシック" charset="-128"/>
              </a:rPr>
              <a:t>Gires</a:t>
            </a:r>
            <a:r>
              <a:rPr lang="en-US" sz="1200" kern="1200" dirty="0" smtClean="0">
                <a:solidFill>
                  <a:schemeClr val="tx1"/>
                </a:solidFill>
                <a:latin typeface="+mn-lt"/>
                <a:ea typeface="ＭＳ Ｐゴシック" pitchFamily="-112" charset="-128"/>
                <a:cs typeface="ＭＳ Ｐゴシック" charset="-128"/>
              </a:rPr>
              <a:t>’ experience is particularly well-suited to help navigate.</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Domain experts in </a:t>
            </a:r>
            <a:r>
              <a:rPr lang="en-US" sz="1200" kern="1200" dirty="0" err="1" smtClean="0">
                <a:solidFill>
                  <a:schemeClr val="tx1"/>
                </a:solidFill>
                <a:latin typeface="+mn-lt"/>
                <a:ea typeface="ＭＳ Ｐゴシック" pitchFamily="-112" charset="-128"/>
                <a:cs typeface="ＭＳ Ｐゴシック" charset="-128"/>
              </a:rPr>
              <a:t>cleantech</a:t>
            </a:r>
            <a:r>
              <a:rPr lang="en-US" sz="1200" kern="1200" dirty="0" smtClean="0">
                <a:solidFill>
                  <a:schemeClr val="tx1"/>
                </a:solidFill>
                <a:latin typeface="+mn-lt"/>
                <a:ea typeface="ＭＳ Ｐゴシック" pitchFamily="-112" charset="-128"/>
                <a:cs typeface="ＭＳ Ｐゴシック" charset="-128"/>
              </a:rPr>
              <a:t> venture firms bring deeper expertise to early-stage technology support, and can only serve to bolster start-ups’ chances of being successful. As </a:t>
            </a:r>
            <a:r>
              <a:rPr lang="en-US" sz="1200" kern="1200" dirty="0" err="1" smtClean="0">
                <a:solidFill>
                  <a:schemeClr val="tx1"/>
                </a:solidFill>
                <a:latin typeface="+mn-lt"/>
                <a:ea typeface="ＭＳ Ｐゴシック" pitchFamily="-112" charset="-128"/>
                <a:cs typeface="ＭＳ Ｐゴシック" charset="-128"/>
              </a:rPr>
              <a:t>Gires</a:t>
            </a:r>
            <a:r>
              <a:rPr lang="en-US" sz="1200" kern="1200" dirty="0" smtClean="0">
                <a:solidFill>
                  <a:schemeClr val="tx1"/>
                </a:solidFill>
                <a:latin typeface="+mn-lt"/>
                <a:ea typeface="ＭＳ Ｐゴシック" pitchFamily="-112" charset="-128"/>
                <a:cs typeface="ＭＳ Ｐゴシック" charset="-128"/>
              </a:rPr>
              <a:t> put it, it’s often about “identifying [a start-up's] sweet spots” in niche markets. And that’s a challenge that someone with industry experience is particularly well-suited to help navigate.</a:t>
            </a:r>
          </a:p>
          <a:p>
            <a:r>
              <a:rPr lang="en-US" sz="1200" kern="1200" dirty="0" smtClean="0">
                <a:solidFill>
                  <a:schemeClr val="tx1"/>
                </a:solidFill>
                <a:latin typeface="+mn-lt"/>
                <a:ea typeface="ＭＳ Ｐゴシック" pitchFamily="-112"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pPr>
              <a:defRPr/>
            </a:pPr>
            <a:fld id="{DB04ADA4-BF8B-7142-ACDF-47127A2E7F32}"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pitchFamily="-112" charset="-128"/>
                <a:cs typeface="ＭＳ Ｐゴシック" charset="-128"/>
              </a:rPr>
              <a:t>Draft Outline-- September 11 Breakfast Meeting for the WCTA: </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err="1" smtClean="0">
                <a:solidFill>
                  <a:schemeClr val="tx1"/>
                </a:solidFill>
                <a:latin typeface="+mn-lt"/>
                <a:ea typeface="ＭＳ Ｐゴシック" pitchFamily="-112" charset="-128"/>
                <a:cs typeface="ＭＳ Ｐゴシック" charset="-128"/>
              </a:rPr>
              <a:t>TItle</a:t>
            </a:r>
            <a:r>
              <a:rPr lang="en-US" sz="1200" kern="1200" dirty="0" smtClean="0">
                <a:solidFill>
                  <a:schemeClr val="tx1"/>
                </a:solidFill>
                <a:latin typeface="+mn-lt"/>
                <a:ea typeface="ＭＳ Ｐゴシック" pitchFamily="-112" charset="-128"/>
                <a:cs typeface="ＭＳ Ｐゴシック" charset="-128"/>
              </a:rPr>
              <a:t>: Driving water investment-- local business leadership</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INTRO</a:t>
            </a:r>
          </a:p>
          <a:p>
            <a:r>
              <a:rPr lang="en-US" sz="1200" kern="1200" dirty="0" smtClean="0">
                <a:solidFill>
                  <a:schemeClr val="tx1"/>
                </a:solidFill>
                <a:latin typeface="+mn-lt"/>
                <a:ea typeface="ＭＳ Ｐゴシック" pitchFamily="-112" charset="-128"/>
                <a:cs typeface="ＭＳ Ｐゴシック" charset="-128"/>
              </a:rPr>
              <a:t>Slide 1: Intro to Artemis, Artemis Top 50</a:t>
            </a:r>
          </a:p>
          <a:p>
            <a:r>
              <a:rPr lang="en-US" sz="1200" kern="1200" dirty="0" smtClean="0">
                <a:solidFill>
                  <a:schemeClr val="tx1"/>
                </a:solidFill>
                <a:latin typeface="+mn-lt"/>
                <a:ea typeface="ＭＳ Ｐゴシック" pitchFamily="-112" charset="-128"/>
                <a:cs typeface="ＭＳ Ｐゴシック" charset="-128"/>
              </a:rPr>
              <a:t>Slide 2: Need for water innovation-- growing water scarcity</a:t>
            </a:r>
          </a:p>
          <a:p>
            <a:r>
              <a:rPr lang="en-US" sz="1200" kern="1200" dirty="0" smtClean="0">
                <a:solidFill>
                  <a:schemeClr val="tx1"/>
                </a:solidFill>
                <a:latin typeface="+mn-lt"/>
                <a:ea typeface="ＭＳ Ｐゴシック" pitchFamily="-112" charset="-128"/>
                <a:cs typeface="ＭＳ Ｐゴシック" charset="-128"/>
              </a:rPr>
              <a:t>-Challenges will require more than new policy and incremental improvements in existing processes</a:t>
            </a:r>
          </a:p>
          <a:p>
            <a:r>
              <a:rPr lang="en-US" sz="1200" kern="1200" dirty="0" smtClean="0">
                <a:solidFill>
                  <a:schemeClr val="tx1"/>
                </a:solidFill>
                <a:latin typeface="+mn-lt"/>
                <a:ea typeface="ＭＳ Ｐゴシック" pitchFamily="-112" charset="-128"/>
                <a:cs typeface="ＭＳ Ｐゴシック" charset="-128"/>
              </a:rPr>
              <a:t>--Start-ups--In other industries introduce game-changing solutions</a:t>
            </a:r>
            <a:r>
              <a:rPr lang="en-US" sz="1200" kern="1200" baseline="0" dirty="0" smtClean="0">
                <a:solidFill>
                  <a:schemeClr val="tx1"/>
                </a:solidFill>
                <a:latin typeface="+mn-lt"/>
                <a:ea typeface="ＭＳ Ｐゴシック" pitchFamily="-112" charset="-128"/>
                <a:cs typeface="ＭＳ Ｐゴシック" charset="-128"/>
              </a:rPr>
              <a:t> and drive industry change</a:t>
            </a:r>
            <a:endParaRPr lang="en-US" sz="1200" kern="1200" dirty="0" smtClean="0">
              <a:solidFill>
                <a:schemeClr val="tx1"/>
              </a:solidFill>
              <a:latin typeface="+mn-lt"/>
              <a:ea typeface="ＭＳ Ｐゴシック" pitchFamily="-112" charset="-128"/>
              <a:cs typeface="ＭＳ Ｐゴシック" charset="-128"/>
            </a:endParaRPr>
          </a:p>
          <a:p>
            <a:r>
              <a:rPr lang="en-US" sz="1200" kern="1200" dirty="0" smtClean="0">
                <a:solidFill>
                  <a:schemeClr val="tx1"/>
                </a:solidFill>
                <a:latin typeface="+mn-lt"/>
                <a:ea typeface="ＭＳ Ｐゴシック" pitchFamily="-112" charset="-128"/>
                <a:cs typeface="ＭＳ Ｐゴシック" charset="-128"/>
              </a:rPr>
              <a:t>Slide 3: Deal velocity</a:t>
            </a:r>
          </a:p>
          <a:p>
            <a:r>
              <a:rPr lang="en-US" sz="1200" kern="1200" dirty="0" smtClean="0">
                <a:solidFill>
                  <a:schemeClr val="tx1"/>
                </a:solidFill>
                <a:latin typeface="+mn-lt"/>
                <a:ea typeface="ＭＳ Ｐゴシック" pitchFamily="-112" charset="-128"/>
                <a:cs typeface="ＭＳ Ｐゴシック" charset="-128"/>
              </a:rPr>
              <a:t>-- Artemis Top 50 is a diverse group, provides an "index" for the water tech industry.  Critical challenge to growth is a lack of "deal velocity": time for start-ups to raise money, time for start ups to provide returns to investors.</a:t>
            </a:r>
          </a:p>
          <a:p>
            <a:r>
              <a:rPr lang="en-US" sz="1200" kern="1200" dirty="0" smtClean="0">
                <a:solidFill>
                  <a:schemeClr val="tx1"/>
                </a:solidFill>
                <a:latin typeface="+mn-lt"/>
                <a:ea typeface="ＭＳ Ｐゴシック" pitchFamily="-112" charset="-128"/>
                <a:cs typeface="ＭＳ Ｐゴシック" charset="-128"/>
              </a:rPr>
              <a:t>--</a:t>
            </a:r>
            <a:r>
              <a:rPr lang="en-US" sz="1200" kern="1200" dirty="0" err="1" smtClean="0">
                <a:solidFill>
                  <a:schemeClr val="tx1"/>
                </a:solidFill>
                <a:latin typeface="+mn-lt"/>
                <a:ea typeface="ＭＳ Ｐゴシック" pitchFamily="-112" charset="-128"/>
                <a:cs typeface="ＭＳ Ｐゴシック" charset="-128"/>
              </a:rPr>
              <a:t>Cleantech</a:t>
            </a:r>
            <a:r>
              <a:rPr lang="en-US" sz="1200" kern="1200" dirty="0" smtClean="0">
                <a:solidFill>
                  <a:schemeClr val="tx1"/>
                </a:solidFill>
                <a:latin typeface="+mn-lt"/>
                <a:ea typeface="ＭＳ Ｐゴシック" pitchFamily="-112" charset="-128"/>
                <a:cs typeface="ＭＳ Ｐゴシック" charset="-128"/>
              </a:rPr>
              <a:t> Group estimate on venture capital funding for water start-ups-- 2005-2013</a:t>
            </a:r>
          </a:p>
          <a:p>
            <a:r>
              <a:rPr lang="en-US" sz="1200" kern="1200" dirty="0" smtClean="0">
                <a:solidFill>
                  <a:schemeClr val="tx1"/>
                </a:solidFill>
                <a:latin typeface="+mn-lt"/>
                <a:ea typeface="ＭＳ Ｐゴシック" pitchFamily="-112" charset="-128"/>
                <a:cs typeface="ＭＳ Ｐゴシック" charset="-128"/>
              </a:rPr>
              <a:t>Slide 4:</a:t>
            </a:r>
          </a:p>
          <a:p>
            <a:r>
              <a:rPr lang="en-US" sz="1200" kern="1200" dirty="0" smtClean="0">
                <a:solidFill>
                  <a:schemeClr val="tx1"/>
                </a:solidFill>
                <a:latin typeface="+mn-lt"/>
                <a:ea typeface="ＭＳ Ｐゴシック" pitchFamily="-112" charset="-128"/>
                <a:cs typeface="ＭＳ Ｐゴシック" charset="-128"/>
              </a:rPr>
              <a:t>--Seed investment is critical: not just the money, but long-term oriented investors are critical</a:t>
            </a:r>
          </a:p>
          <a:p>
            <a:r>
              <a:rPr lang="en-US" sz="1200" kern="1200" dirty="0" smtClean="0">
                <a:solidFill>
                  <a:schemeClr val="tx1"/>
                </a:solidFill>
                <a:latin typeface="+mn-lt"/>
                <a:ea typeface="ＭＳ Ｐゴシック" pitchFamily="-112" charset="-128"/>
                <a:cs typeface="ＭＳ Ｐゴシック" charset="-128"/>
              </a:rPr>
              <a:t>--the best have: </a:t>
            </a:r>
          </a:p>
          <a:p>
            <a:r>
              <a:rPr lang="en-US" sz="1200" kern="1200" dirty="0" smtClean="0">
                <a:solidFill>
                  <a:schemeClr val="tx1"/>
                </a:solidFill>
                <a:latin typeface="+mn-lt"/>
                <a:ea typeface="ＭＳ Ｐゴシック" pitchFamily="-112" charset="-128"/>
                <a:cs typeface="ＭＳ Ｐゴシック" charset="-128"/>
              </a:rPr>
              <a:t>------"deep pockets" for follow-on investment, experience and success from start-ups (often in adjacent industries)</a:t>
            </a:r>
          </a:p>
          <a:p>
            <a:r>
              <a:rPr lang="en-US" sz="1200" kern="1200" dirty="0" smtClean="0">
                <a:solidFill>
                  <a:schemeClr val="tx1"/>
                </a:solidFill>
                <a:latin typeface="+mn-lt"/>
                <a:ea typeface="ＭＳ Ｐゴシック" pitchFamily="-112" charset="-128"/>
                <a:cs typeface="ＭＳ Ｐゴシック" charset="-128"/>
              </a:rPr>
              <a:t>------connections with leaders a) corporate water users </a:t>
            </a:r>
            <a:r>
              <a:rPr lang="en-US" sz="1200" kern="1200" dirty="0" err="1" smtClean="0">
                <a:solidFill>
                  <a:schemeClr val="tx1"/>
                </a:solidFill>
                <a:latin typeface="+mn-lt"/>
                <a:ea typeface="ＭＳ Ｐゴシック" pitchFamily="-112" charset="-128"/>
                <a:cs typeface="ＭＳ Ｐゴシック" charset="-128"/>
              </a:rPr>
              <a:t>b</a:t>
            </a:r>
            <a:r>
              <a:rPr lang="en-US" sz="1200" kern="1200" dirty="0" smtClean="0">
                <a:solidFill>
                  <a:schemeClr val="tx1"/>
                </a:solidFill>
                <a:latin typeface="+mn-lt"/>
                <a:ea typeface="ＭＳ Ｐゴシック" pitchFamily="-112" charset="-128"/>
                <a:cs typeface="ＭＳ Ｐゴシック" charset="-128"/>
              </a:rPr>
              <a:t>) executives in the water industry </a:t>
            </a:r>
          </a:p>
          <a:p>
            <a:r>
              <a:rPr lang="en-US" sz="1200" kern="1200" dirty="0" smtClean="0">
                <a:solidFill>
                  <a:schemeClr val="tx1"/>
                </a:solidFill>
                <a:latin typeface="+mn-lt"/>
                <a:ea typeface="ＭＳ Ｐゴシック" pitchFamily="-112" charset="-128"/>
                <a:cs typeface="ＭＳ Ｐゴシック" charset="-128"/>
              </a:rPr>
              <a:t>--Most successful start-ups bring in more than one investor, best situation is a community of active investors that provide a consistent approach over a period of years</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Case studies:</a:t>
            </a:r>
          </a:p>
          <a:p>
            <a:r>
              <a:rPr lang="en-US" sz="1200" kern="1200" dirty="0" smtClean="0">
                <a:solidFill>
                  <a:schemeClr val="tx1"/>
                </a:solidFill>
                <a:latin typeface="+mn-lt"/>
                <a:ea typeface="ＭＳ Ｐゴシック" pitchFamily="-112" charset="-128"/>
                <a:cs typeface="ＭＳ Ｐゴシック" charset="-128"/>
              </a:rPr>
              <a:t>-International: Israel-- local business people invested in the first VCs, local business people and foreigner with ties to Israel are still responsible for 80% of investment in early-stage tech start-ups, including water.-- E.g., </a:t>
            </a:r>
            <a:r>
              <a:rPr lang="en-US" sz="1200" kern="1200" dirty="0" err="1" smtClean="0">
                <a:solidFill>
                  <a:schemeClr val="tx1"/>
                </a:solidFill>
                <a:latin typeface="+mn-lt"/>
                <a:ea typeface="ＭＳ Ｐゴシック" pitchFamily="-112" charset="-128"/>
                <a:cs typeface="ＭＳ Ｐゴシック" charset="-128"/>
              </a:rPr>
              <a:t>Aqwise</a:t>
            </a:r>
            <a:r>
              <a:rPr lang="en-US" sz="1200" kern="1200" dirty="0" smtClean="0">
                <a:solidFill>
                  <a:schemeClr val="tx1"/>
                </a:solidFill>
                <a:latin typeface="+mn-lt"/>
                <a:ea typeface="ＭＳ Ｐゴシック" pitchFamily="-112" charset="-128"/>
                <a:cs typeface="ＭＳ Ｐゴシック" charset="-128"/>
              </a:rPr>
              <a:t>, </a:t>
            </a:r>
            <a:r>
              <a:rPr lang="en-US" sz="1200" kern="1200" dirty="0" err="1" smtClean="0">
                <a:solidFill>
                  <a:schemeClr val="tx1"/>
                </a:solidFill>
                <a:latin typeface="+mn-lt"/>
                <a:ea typeface="ＭＳ Ｐゴシック" pitchFamily="-112" charset="-128"/>
                <a:cs typeface="ＭＳ Ｐゴシック" charset="-128"/>
              </a:rPr>
              <a:t>Emefcy</a:t>
            </a:r>
            <a:r>
              <a:rPr lang="en-US" sz="1200" kern="1200" dirty="0" smtClean="0">
                <a:solidFill>
                  <a:schemeClr val="tx1"/>
                </a:solidFill>
                <a:latin typeface="+mn-lt"/>
                <a:ea typeface="ＭＳ Ｐゴシック" pitchFamily="-112" charset="-128"/>
                <a:cs typeface="ＭＳ Ｐゴシック" charset="-128"/>
              </a:rPr>
              <a:t>, </a:t>
            </a:r>
            <a:r>
              <a:rPr lang="en-US" sz="1200" kern="1200" dirty="0" err="1" smtClean="0">
                <a:solidFill>
                  <a:schemeClr val="tx1"/>
                </a:solidFill>
                <a:latin typeface="+mn-lt"/>
                <a:ea typeface="ＭＳ Ｐゴシック" pitchFamily="-112" charset="-128"/>
                <a:cs typeface="ＭＳ Ｐゴシック" charset="-128"/>
              </a:rPr>
              <a:t>Takadu</a:t>
            </a:r>
            <a:endParaRPr lang="en-US" sz="1200" kern="1200" dirty="0" smtClean="0">
              <a:solidFill>
                <a:schemeClr val="tx1"/>
              </a:solidFill>
              <a:latin typeface="+mn-lt"/>
              <a:ea typeface="ＭＳ Ｐゴシック" pitchFamily="-112" charset="-128"/>
              <a:cs typeface="ＭＳ Ｐゴシック" charset="-128"/>
            </a:endParaRP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-National: </a:t>
            </a:r>
          </a:p>
          <a:p>
            <a:r>
              <a:rPr lang="en-US" sz="1200" kern="1200" dirty="0" smtClean="0">
                <a:solidFill>
                  <a:schemeClr val="tx1"/>
                </a:solidFill>
                <a:latin typeface="+mn-lt"/>
                <a:ea typeface="ＭＳ Ｐゴシック" pitchFamily="-112" charset="-128"/>
                <a:cs typeface="ＭＳ Ｐゴシック" charset="-128"/>
              </a:rPr>
              <a:t>--Albuquerque, New Mexico</a:t>
            </a:r>
          </a:p>
          <a:p>
            <a:r>
              <a:rPr lang="en-US" sz="1200" kern="1200" dirty="0" smtClean="0">
                <a:solidFill>
                  <a:schemeClr val="tx1"/>
                </a:solidFill>
                <a:latin typeface="+mn-lt"/>
                <a:ea typeface="ＭＳ Ｐゴシック" pitchFamily="-112" charset="-128"/>
                <a:cs typeface="ＭＳ Ｐゴシック" charset="-128"/>
              </a:rPr>
              <a:t>--Portland, OR</a:t>
            </a:r>
          </a:p>
          <a:p>
            <a:r>
              <a:rPr lang="en-US" sz="1200" kern="1200" dirty="0" smtClean="0">
                <a:solidFill>
                  <a:schemeClr val="tx1"/>
                </a:solidFill>
                <a:latin typeface="+mn-lt"/>
                <a:ea typeface="ＭＳ Ｐゴシック" pitchFamily="-112" charset="-128"/>
                <a:cs typeface="ＭＳ Ｐゴシック" charset="-128"/>
              </a:rPr>
              <a:t>--Boston, MA</a:t>
            </a:r>
          </a:p>
          <a:p>
            <a:r>
              <a:rPr lang="en-US" sz="1200" kern="1200" dirty="0" smtClean="0">
                <a:solidFill>
                  <a:schemeClr val="tx1"/>
                </a:solidFill>
                <a:latin typeface="+mn-lt"/>
                <a:ea typeface="ＭＳ Ｐゴシック" pitchFamily="-112" charset="-128"/>
                <a:cs typeface="ＭＳ Ｐゴシック" charset="-128"/>
              </a:rPr>
              <a:t>--Milwaukee, WI</a:t>
            </a:r>
          </a:p>
          <a:p>
            <a:r>
              <a:rPr lang="en-US" sz="1200" kern="1200" dirty="0" smtClean="0">
                <a:solidFill>
                  <a:schemeClr val="tx1"/>
                </a:solidFill>
                <a:latin typeface="+mn-lt"/>
                <a:ea typeface="ＭＳ Ｐゴシック" pitchFamily="-112" charset="-128"/>
                <a:cs typeface="ＭＳ Ｐゴシック" charset="-128"/>
              </a:rPr>
              <a:t>--Denver, CO</a:t>
            </a:r>
          </a:p>
          <a:p>
            <a:r>
              <a:rPr lang="en-US" sz="1200" kern="1200" dirty="0" smtClean="0">
                <a:solidFill>
                  <a:schemeClr val="tx1"/>
                </a:solidFill>
                <a:latin typeface="+mn-lt"/>
                <a:ea typeface="ＭＳ Ｐゴシック" pitchFamily="-112" charset="-128"/>
                <a:cs typeface="ＭＳ Ｐゴシック" charset="-128"/>
              </a:rPr>
              <a:t>--Fresno, CA</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Emerging: North Carolina, Cincinnati</a:t>
            </a:r>
          </a:p>
          <a:p>
            <a:r>
              <a:rPr lang="en-US" sz="1200" kern="1200" dirty="0" smtClean="0">
                <a:solidFill>
                  <a:schemeClr val="tx1"/>
                </a:solidFill>
                <a:latin typeface="+mn-lt"/>
                <a:ea typeface="ＭＳ Ｐゴシック" pitchFamily="-112" charset="-128"/>
                <a:cs typeface="ＭＳ Ｐゴシック" charset="-128"/>
              </a:rPr>
              <a:t> </a:t>
            </a:r>
          </a:p>
          <a:p>
            <a:r>
              <a:rPr lang="en-US" dirty="0" smtClean="0">
                <a:latin typeface="Arial" charset="0"/>
                <a:ea typeface="ＭＳ Ｐゴシック" charset="-128"/>
              </a:rPr>
              <a:t>While investors are generally</a:t>
            </a:r>
            <a:r>
              <a:rPr lang="en-US" baseline="0" dirty="0" smtClean="0">
                <a:latin typeface="Arial" charset="0"/>
                <a:ea typeface="ＭＳ Ｐゴシック" charset="-128"/>
              </a:rPr>
              <a:t> aware of the growing importance of water in business operations, it will not be a factor until business operations suffer more serious problems.  </a:t>
            </a:r>
          </a:p>
          <a:p>
            <a:endParaRPr lang="en-US" baseline="0" dirty="0" smtClean="0">
              <a:latin typeface="Arial" charset="0"/>
              <a:ea typeface="ＭＳ Ｐゴシック" charset="-128"/>
            </a:endParaRPr>
          </a:p>
          <a:p>
            <a:r>
              <a:rPr lang="en-US" baseline="0" dirty="0" smtClean="0">
                <a:latin typeface="Arial" charset="0"/>
                <a:ea typeface="ＭＳ Ｐゴシック" charset="-128"/>
              </a:rPr>
              <a:t>Perpetual life funds, such as the the sovereign wealth funds and endowments, that manage large investment funds for the long term, are leading the drive for investment in water. </a:t>
            </a:r>
            <a:r>
              <a:rPr lang="en-US" dirty="0" smtClean="0">
                <a:latin typeface="Arial" charset="0"/>
                <a:ea typeface="ＭＳ Ｐゴシック" charset="-128"/>
              </a:rPr>
              <a:t>While water is already emerging as a promising technology investment theme, the world’s largest funds can raise the profile of water tech as an important investment vehicle.</a:t>
            </a:r>
            <a:r>
              <a:rPr lang="en-US" baseline="0" dirty="0" smtClean="0">
                <a:latin typeface="Arial" charset="0"/>
                <a:ea typeface="ＭＳ Ｐゴシック" charset="-128"/>
              </a:rPr>
              <a:t>  </a:t>
            </a:r>
            <a:endParaRPr lang="en-US" dirty="0" smtClean="0">
              <a:latin typeface="Arial" charset="0"/>
              <a:ea typeface="ＭＳ Ｐゴシック"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6A8C775F-EFC7-E34E-AAC1-7918A38092A4}"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Artemis </a:t>
            </a:r>
            <a:r>
              <a:rPr lang="en-US" dirty="0" smtClean="0"/>
              <a:t>Water Strategy is a boutique strategy consulting firm focused around IP-intensive water technology that recasts water management.</a:t>
            </a:r>
            <a:r>
              <a:rPr lang="en-US" dirty="0" smtClean="0"/>
              <a:t> Since </a:t>
            </a:r>
            <a:r>
              <a:rPr lang="en-US" dirty="0" smtClean="0"/>
              <a:t>2005, it has worked with the corporations, the water equipment companies and the start-ups that are applying advanced water technology at wide </a:t>
            </a:r>
            <a:r>
              <a:rPr lang="en-US" dirty="0" smtClean="0"/>
              <a:t>scale.</a:t>
            </a:r>
            <a:r>
              <a:rPr lang="en-US" baseline="0" dirty="0" smtClean="0"/>
              <a:t> </a:t>
            </a:r>
            <a:r>
              <a:rPr lang="en-US" dirty="0" smtClean="0"/>
              <a:t>Artemis </a:t>
            </a:r>
            <a:r>
              <a:rPr lang="en-US" dirty="0" smtClean="0"/>
              <a:t>develops private/public sector forums to drive the development of water tech clusters.</a:t>
            </a:r>
          </a:p>
          <a:p>
            <a:endParaRPr lang="en-US" dirty="0"/>
          </a:p>
        </p:txBody>
      </p:sp>
      <p:sp>
        <p:nvSpPr>
          <p:cNvPr id="4" name="Slide Number Placeholder 3"/>
          <p:cNvSpPr>
            <a:spLocks noGrp="1"/>
          </p:cNvSpPr>
          <p:nvPr>
            <p:ph type="sldNum" sz="quarter" idx="10"/>
          </p:nvPr>
        </p:nvSpPr>
        <p:spPr/>
        <p:txBody>
          <a:bodyPr/>
          <a:lstStyle/>
          <a:p>
            <a:pPr>
              <a:defRPr/>
            </a:pPr>
            <a:fld id="{DB04ADA4-BF8B-7142-ACDF-47127A2E7F3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E301C7-3F41-5644-8B05-933D3DFE6F1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pitchFamily="-112" charset="-128"/>
                <a:cs typeface="ＭＳ Ｐゴシック" charset="-128"/>
              </a:rPr>
              <a:t>Draft Outline-- September 11 Breakfast Meeting for the WCTA: </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err="1" smtClean="0">
                <a:solidFill>
                  <a:schemeClr val="tx1"/>
                </a:solidFill>
                <a:latin typeface="+mn-lt"/>
                <a:ea typeface="ＭＳ Ｐゴシック" pitchFamily="-112" charset="-128"/>
                <a:cs typeface="ＭＳ Ｐゴシック" charset="-128"/>
              </a:rPr>
              <a:t>TItle</a:t>
            </a:r>
            <a:r>
              <a:rPr lang="en-US" sz="1200" kern="1200" dirty="0" smtClean="0">
                <a:solidFill>
                  <a:schemeClr val="tx1"/>
                </a:solidFill>
                <a:latin typeface="+mn-lt"/>
                <a:ea typeface="ＭＳ Ｐゴシック" pitchFamily="-112" charset="-128"/>
                <a:cs typeface="ＭＳ Ｐゴシック" charset="-128"/>
              </a:rPr>
              <a:t>: Driving water investment-- local business leadership</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INTRO</a:t>
            </a:r>
          </a:p>
          <a:p>
            <a:r>
              <a:rPr lang="en-US" sz="1200" kern="1200" dirty="0" smtClean="0">
                <a:solidFill>
                  <a:schemeClr val="tx1"/>
                </a:solidFill>
                <a:latin typeface="+mn-lt"/>
                <a:ea typeface="ＭＳ Ｐゴシック" pitchFamily="-112" charset="-128"/>
                <a:cs typeface="ＭＳ Ｐゴシック" charset="-128"/>
              </a:rPr>
              <a:t>Slide 1: Intro to Artemis, Artemis Top 50</a:t>
            </a:r>
          </a:p>
          <a:p>
            <a:r>
              <a:rPr lang="en-US" sz="1200" kern="1200" dirty="0" smtClean="0">
                <a:solidFill>
                  <a:schemeClr val="tx1"/>
                </a:solidFill>
                <a:latin typeface="+mn-lt"/>
                <a:ea typeface="ＭＳ Ｐゴシック" pitchFamily="-112" charset="-128"/>
                <a:cs typeface="ＭＳ Ｐゴシック" charset="-128"/>
              </a:rPr>
              <a:t>Slide 2: Need for water innovation-- growing water scarcity</a:t>
            </a:r>
          </a:p>
          <a:p>
            <a:r>
              <a:rPr lang="en-US" sz="1200" kern="1200" dirty="0" smtClean="0">
                <a:solidFill>
                  <a:schemeClr val="tx1"/>
                </a:solidFill>
                <a:latin typeface="+mn-lt"/>
                <a:ea typeface="ＭＳ Ｐゴシック" pitchFamily="-112" charset="-128"/>
                <a:cs typeface="ＭＳ Ｐゴシック" charset="-128"/>
              </a:rPr>
              <a:t>-Challenges will require more than new policy and incremental improvements in existing processes</a:t>
            </a:r>
          </a:p>
          <a:p>
            <a:r>
              <a:rPr lang="en-US" sz="1200" kern="1200" dirty="0" smtClean="0">
                <a:solidFill>
                  <a:schemeClr val="tx1"/>
                </a:solidFill>
                <a:latin typeface="+mn-lt"/>
                <a:ea typeface="ＭＳ Ｐゴシック" pitchFamily="-112" charset="-128"/>
                <a:cs typeface="ＭＳ Ｐゴシック" charset="-128"/>
              </a:rPr>
              <a:t>--Start-ups--In other industries introduce game-changing solutions</a:t>
            </a:r>
            <a:r>
              <a:rPr lang="en-US" sz="1200" kern="1200" baseline="0" dirty="0" smtClean="0">
                <a:solidFill>
                  <a:schemeClr val="tx1"/>
                </a:solidFill>
                <a:latin typeface="+mn-lt"/>
                <a:ea typeface="ＭＳ Ｐゴシック" pitchFamily="-112" charset="-128"/>
                <a:cs typeface="ＭＳ Ｐゴシック" charset="-128"/>
              </a:rPr>
              <a:t> and drive industry change</a:t>
            </a:r>
            <a:endParaRPr lang="en-US" sz="1200" kern="1200" dirty="0" smtClean="0">
              <a:solidFill>
                <a:schemeClr val="tx1"/>
              </a:solidFill>
              <a:latin typeface="+mn-lt"/>
              <a:ea typeface="ＭＳ Ｐゴシック" pitchFamily="-112" charset="-128"/>
              <a:cs typeface="ＭＳ Ｐゴシック" charset="-128"/>
            </a:endParaRPr>
          </a:p>
          <a:p>
            <a:r>
              <a:rPr lang="en-US" sz="1200" kern="1200" dirty="0" smtClean="0">
                <a:solidFill>
                  <a:schemeClr val="tx1"/>
                </a:solidFill>
                <a:latin typeface="+mn-lt"/>
                <a:ea typeface="ＭＳ Ｐゴシック" pitchFamily="-112" charset="-128"/>
                <a:cs typeface="ＭＳ Ｐゴシック" charset="-128"/>
              </a:rPr>
              <a:t>Slide 3: Deal velocity</a:t>
            </a:r>
          </a:p>
          <a:p>
            <a:r>
              <a:rPr lang="en-US" sz="1200" kern="1200" dirty="0" smtClean="0">
                <a:solidFill>
                  <a:schemeClr val="tx1"/>
                </a:solidFill>
                <a:latin typeface="+mn-lt"/>
                <a:ea typeface="ＭＳ Ｐゴシック" pitchFamily="-112" charset="-128"/>
                <a:cs typeface="ＭＳ Ｐゴシック" charset="-128"/>
              </a:rPr>
              <a:t>-- Artemis Top 50 is a diverse group, provides an "index" for the water tech industry.  Critical challenge to growth is a lack of "deal velocity": time for start-ups to raise money, time for start ups to provide returns to investors.</a:t>
            </a:r>
          </a:p>
          <a:p>
            <a:r>
              <a:rPr lang="en-US" sz="1200" kern="1200" dirty="0" smtClean="0">
                <a:solidFill>
                  <a:schemeClr val="tx1"/>
                </a:solidFill>
                <a:latin typeface="+mn-lt"/>
                <a:ea typeface="ＭＳ Ｐゴシック" pitchFamily="-112" charset="-128"/>
                <a:cs typeface="ＭＳ Ｐゴシック" charset="-128"/>
              </a:rPr>
              <a:t>--</a:t>
            </a:r>
            <a:r>
              <a:rPr lang="en-US" sz="1200" kern="1200" dirty="0" err="1" smtClean="0">
                <a:solidFill>
                  <a:schemeClr val="tx1"/>
                </a:solidFill>
                <a:latin typeface="+mn-lt"/>
                <a:ea typeface="ＭＳ Ｐゴシック" pitchFamily="-112" charset="-128"/>
                <a:cs typeface="ＭＳ Ｐゴシック" charset="-128"/>
              </a:rPr>
              <a:t>Cleantech</a:t>
            </a:r>
            <a:r>
              <a:rPr lang="en-US" sz="1200" kern="1200" dirty="0" smtClean="0">
                <a:solidFill>
                  <a:schemeClr val="tx1"/>
                </a:solidFill>
                <a:latin typeface="+mn-lt"/>
                <a:ea typeface="ＭＳ Ｐゴシック" pitchFamily="-112" charset="-128"/>
                <a:cs typeface="ＭＳ Ｐゴシック" charset="-128"/>
              </a:rPr>
              <a:t> Group estimate on venture capital funding for water start-ups-- 2005-2013</a:t>
            </a:r>
          </a:p>
          <a:p>
            <a:r>
              <a:rPr lang="en-US" sz="1200" kern="1200" dirty="0" smtClean="0">
                <a:solidFill>
                  <a:schemeClr val="tx1"/>
                </a:solidFill>
                <a:latin typeface="+mn-lt"/>
                <a:ea typeface="ＭＳ Ｐゴシック" pitchFamily="-112" charset="-128"/>
                <a:cs typeface="ＭＳ Ｐゴシック" charset="-128"/>
              </a:rPr>
              <a:t>Slide 4:</a:t>
            </a:r>
          </a:p>
          <a:p>
            <a:r>
              <a:rPr lang="en-US" sz="1200" kern="1200" dirty="0" smtClean="0">
                <a:solidFill>
                  <a:schemeClr val="tx1"/>
                </a:solidFill>
                <a:latin typeface="+mn-lt"/>
                <a:ea typeface="ＭＳ Ｐゴシック" pitchFamily="-112" charset="-128"/>
                <a:cs typeface="ＭＳ Ｐゴシック" charset="-128"/>
              </a:rPr>
              <a:t>--Seed investment is critical: not just the money, but long-term oriented investors are critical</a:t>
            </a:r>
          </a:p>
          <a:p>
            <a:r>
              <a:rPr lang="en-US" sz="1200" kern="1200" dirty="0" smtClean="0">
                <a:solidFill>
                  <a:schemeClr val="tx1"/>
                </a:solidFill>
                <a:latin typeface="+mn-lt"/>
                <a:ea typeface="ＭＳ Ｐゴシック" pitchFamily="-112" charset="-128"/>
                <a:cs typeface="ＭＳ Ｐゴシック" charset="-128"/>
              </a:rPr>
              <a:t>--the best have: </a:t>
            </a:r>
          </a:p>
          <a:p>
            <a:r>
              <a:rPr lang="en-US" sz="1200" kern="1200" dirty="0" smtClean="0">
                <a:solidFill>
                  <a:schemeClr val="tx1"/>
                </a:solidFill>
                <a:latin typeface="+mn-lt"/>
                <a:ea typeface="ＭＳ Ｐゴシック" pitchFamily="-112" charset="-128"/>
                <a:cs typeface="ＭＳ Ｐゴシック" charset="-128"/>
              </a:rPr>
              <a:t>------"deep pockets" for follow-on investment, experience and success from start-ups (often in adjacent industries)</a:t>
            </a:r>
          </a:p>
          <a:p>
            <a:r>
              <a:rPr lang="en-US" sz="1200" kern="1200" dirty="0" smtClean="0">
                <a:solidFill>
                  <a:schemeClr val="tx1"/>
                </a:solidFill>
                <a:latin typeface="+mn-lt"/>
                <a:ea typeface="ＭＳ Ｐゴシック" pitchFamily="-112" charset="-128"/>
                <a:cs typeface="ＭＳ Ｐゴシック" charset="-128"/>
              </a:rPr>
              <a:t>------connections with leaders a) corporate water users </a:t>
            </a:r>
            <a:r>
              <a:rPr lang="en-US" sz="1200" kern="1200" dirty="0" err="1" smtClean="0">
                <a:solidFill>
                  <a:schemeClr val="tx1"/>
                </a:solidFill>
                <a:latin typeface="+mn-lt"/>
                <a:ea typeface="ＭＳ Ｐゴシック" pitchFamily="-112" charset="-128"/>
                <a:cs typeface="ＭＳ Ｐゴシック" charset="-128"/>
              </a:rPr>
              <a:t>b</a:t>
            </a:r>
            <a:r>
              <a:rPr lang="en-US" sz="1200" kern="1200" dirty="0" smtClean="0">
                <a:solidFill>
                  <a:schemeClr val="tx1"/>
                </a:solidFill>
                <a:latin typeface="+mn-lt"/>
                <a:ea typeface="ＭＳ Ｐゴシック" pitchFamily="-112" charset="-128"/>
                <a:cs typeface="ＭＳ Ｐゴシック" charset="-128"/>
              </a:rPr>
              <a:t>) executives in the water industry </a:t>
            </a:r>
          </a:p>
          <a:p>
            <a:r>
              <a:rPr lang="en-US" sz="1200" kern="1200" dirty="0" smtClean="0">
                <a:solidFill>
                  <a:schemeClr val="tx1"/>
                </a:solidFill>
                <a:latin typeface="+mn-lt"/>
                <a:ea typeface="ＭＳ Ｐゴシック" pitchFamily="-112" charset="-128"/>
                <a:cs typeface="ＭＳ Ｐゴシック" charset="-128"/>
              </a:rPr>
              <a:t>--Most successful start-ups bring in more than one investor, best situation is a community of active investors that provide a consistent approach over a period of years</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Case studies:</a:t>
            </a:r>
          </a:p>
          <a:p>
            <a:r>
              <a:rPr lang="en-US" sz="1200" kern="1200" dirty="0" smtClean="0">
                <a:solidFill>
                  <a:schemeClr val="tx1"/>
                </a:solidFill>
                <a:latin typeface="+mn-lt"/>
                <a:ea typeface="ＭＳ Ｐゴシック" pitchFamily="-112" charset="-128"/>
                <a:cs typeface="ＭＳ Ｐゴシック" charset="-128"/>
              </a:rPr>
              <a:t>-International: Israel-- local business people invested in the first VCs, local business people and foreigner with ties to Israel are still responsible for 80% of investment in early-stage tech start-ups, including water.-- E.g., </a:t>
            </a:r>
            <a:r>
              <a:rPr lang="en-US" sz="1200" kern="1200" dirty="0" err="1" smtClean="0">
                <a:solidFill>
                  <a:schemeClr val="tx1"/>
                </a:solidFill>
                <a:latin typeface="+mn-lt"/>
                <a:ea typeface="ＭＳ Ｐゴシック" pitchFamily="-112" charset="-128"/>
                <a:cs typeface="ＭＳ Ｐゴシック" charset="-128"/>
              </a:rPr>
              <a:t>Aqwise</a:t>
            </a:r>
            <a:r>
              <a:rPr lang="en-US" sz="1200" kern="1200" dirty="0" smtClean="0">
                <a:solidFill>
                  <a:schemeClr val="tx1"/>
                </a:solidFill>
                <a:latin typeface="+mn-lt"/>
                <a:ea typeface="ＭＳ Ｐゴシック" pitchFamily="-112" charset="-128"/>
                <a:cs typeface="ＭＳ Ｐゴシック" charset="-128"/>
              </a:rPr>
              <a:t>, </a:t>
            </a:r>
            <a:r>
              <a:rPr lang="en-US" sz="1200" kern="1200" dirty="0" err="1" smtClean="0">
                <a:solidFill>
                  <a:schemeClr val="tx1"/>
                </a:solidFill>
                <a:latin typeface="+mn-lt"/>
                <a:ea typeface="ＭＳ Ｐゴシック" pitchFamily="-112" charset="-128"/>
                <a:cs typeface="ＭＳ Ｐゴシック" charset="-128"/>
              </a:rPr>
              <a:t>Emefcy</a:t>
            </a:r>
            <a:r>
              <a:rPr lang="en-US" sz="1200" kern="1200" dirty="0" smtClean="0">
                <a:solidFill>
                  <a:schemeClr val="tx1"/>
                </a:solidFill>
                <a:latin typeface="+mn-lt"/>
                <a:ea typeface="ＭＳ Ｐゴシック" pitchFamily="-112" charset="-128"/>
                <a:cs typeface="ＭＳ Ｐゴシック" charset="-128"/>
              </a:rPr>
              <a:t>, </a:t>
            </a:r>
            <a:r>
              <a:rPr lang="en-US" sz="1200" kern="1200" dirty="0" err="1" smtClean="0">
                <a:solidFill>
                  <a:schemeClr val="tx1"/>
                </a:solidFill>
                <a:latin typeface="+mn-lt"/>
                <a:ea typeface="ＭＳ Ｐゴシック" pitchFamily="-112" charset="-128"/>
                <a:cs typeface="ＭＳ Ｐゴシック" charset="-128"/>
              </a:rPr>
              <a:t>Takadu</a:t>
            </a:r>
            <a:endParaRPr lang="en-US" sz="1200" kern="1200" dirty="0" smtClean="0">
              <a:solidFill>
                <a:schemeClr val="tx1"/>
              </a:solidFill>
              <a:latin typeface="+mn-lt"/>
              <a:ea typeface="ＭＳ Ｐゴシック" pitchFamily="-112" charset="-128"/>
              <a:cs typeface="ＭＳ Ｐゴシック" charset="-128"/>
            </a:endParaRP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-National: </a:t>
            </a:r>
          </a:p>
          <a:p>
            <a:r>
              <a:rPr lang="en-US" sz="1200" kern="1200" dirty="0" smtClean="0">
                <a:solidFill>
                  <a:schemeClr val="tx1"/>
                </a:solidFill>
                <a:latin typeface="+mn-lt"/>
                <a:ea typeface="ＭＳ Ｐゴシック" pitchFamily="-112" charset="-128"/>
                <a:cs typeface="ＭＳ Ｐゴシック" charset="-128"/>
              </a:rPr>
              <a:t>--Albuquerque, New Mexico</a:t>
            </a:r>
          </a:p>
          <a:p>
            <a:r>
              <a:rPr lang="en-US" sz="1200" kern="1200" dirty="0" smtClean="0">
                <a:solidFill>
                  <a:schemeClr val="tx1"/>
                </a:solidFill>
                <a:latin typeface="+mn-lt"/>
                <a:ea typeface="ＭＳ Ｐゴシック" pitchFamily="-112" charset="-128"/>
                <a:cs typeface="ＭＳ Ｐゴシック" charset="-128"/>
              </a:rPr>
              <a:t>--Portland, OR</a:t>
            </a:r>
          </a:p>
          <a:p>
            <a:r>
              <a:rPr lang="en-US" sz="1200" kern="1200" dirty="0" smtClean="0">
                <a:solidFill>
                  <a:schemeClr val="tx1"/>
                </a:solidFill>
                <a:latin typeface="+mn-lt"/>
                <a:ea typeface="ＭＳ Ｐゴシック" pitchFamily="-112" charset="-128"/>
                <a:cs typeface="ＭＳ Ｐゴシック" charset="-128"/>
              </a:rPr>
              <a:t>--Boston, MA</a:t>
            </a:r>
          </a:p>
          <a:p>
            <a:r>
              <a:rPr lang="en-US" sz="1200" kern="1200" dirty="0" smtClean="0">
                <a:solidFill>
                  <a:schemeClr val="tx1"/>
                </a:solidFill>
                <a:latin typeface="+mn-lt"/>
                <a:ea typeface="ＭＳ Ｐゴシック" pitchFamily="-112" charset="-128"/>
                <a:cs typeface="ＭＳ Ｐゴシック" charset="-128"/>
              </a:rPr>
              <a:t>--Milwaukee, WI</a:t>
            </a:r>
          </a:p>
          <a:p>
            <a:r>
              <a:rPr lang="en-US" sz="1200" kern="1200" dirty="0" smtClean="0">
                <a:solidFill>
                  <a:schemeClr val="tx1"/>
                </a:solidFill>
                <a:latin typeface="+mn-lt"/>
                <a:ea typeface="ＭＳ Ｐゴシック" pitchFamily="-112" charset="-128"/>
                <a:cs typeface="ＭＳ Ｐゴシック" charset="-128"/>
              </a:rPr>
              <a:t>--Denver, CO</a:t>
            </a:r>
          </a:p>
          <a:p>
            <a:r>
              <a:rPr lang="en-US" sz="1200" kern="1200" dirty="0" smtClean="0">
                <a:solidFill>
                  <a:schemeClr val="tx1"/>
                </a:solidFill>
                <a:latin typeface="+mn-lt"/>
                <a:ea typeface="ＭＳ Ｐゴシック" pitchFamily="-112" charset="-128"/>
                <a:cs typeface="ＭＳ Ｐゴシック" charset="-128"/>
              </a:rPr>
              <a:t>--Fresno, CA</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Emerging: North Carolina, Cincinnati</a:t>
            </a:r>
          </a:p>
          <a:p>
            <a:r>
              <a:rPr lang="en-US" sz="1200" kern="1200" dirty="0" smtClean="0">
                <a:solidFill>
                  <a:schemeClr val="tx1"/>
                </a:solidFill>
                <a:latin typeface="+mn-lt"/>
                <a:ea typeface="ＭＳ Ｐゴシック" pitchFamily="-112" charset="-128"/>
                <a:cs typeface="ＭＳ Ｐゴシック" charset="-128"/>
              </a:rPr>
              <a:t> </a:t>
            </a:r>
          </a:p>
          <a:p>
            <a:r>
              <a:rPr lang="en-US" dirty="0" smtClean="0">
                <a:latin typeface="Arial" charset="0"/>
                <a:ea typeface="ＭＳ Ｐゴシック" charset="-128"/>
              </a:rPr>
              <a:t>While investors are generally</a:t>
            </a:r>
            <a:r>
              <a:rPr lang="en-US" baseline="0" dirty="0" smtClean="0">
                <a:latin typeface="Arial" charset="0"/>
                <a:ea typeface="ＭＳ Ｐゴシック" charset="-128"/>
              </a:rPr>
              <a:t> aware of the growing importance of water in business operations, it will not be a factor until business operations suffer more serious problems.  </a:t>
            </a:r>
          </a:p>
          <a:p>
            <a:endParaRPr lang="en-US" baseline="0" dirty="0" smtClean="0">
              <a:latin typeface="Arial" charset="0"/>
              <a:ea typeface="ＭＳ Ｐゴシック" charset="-128"/>
            </a:endParaRPr>
          </a:p>
          <a:p>
            <a:r>
              <a:rPr lang="en-US" baseline="0" dirty="0" smtClean="0">
                <a:latin typeface="Arial" charset="0"/>
                <a:ea typeface="ＭＳ Ｐゴシック" charset="-128"/>
              </a:rPr>
              <a:t>Perpetual life funds, such as the the sovereign wealth funds and endowments, that manage large investment funds for the long term, are leading the drive for investment in water. </a:t>
            </a:r>
            <a:r>
              <a:rPr lang="en-US" dirty="0" smtClean="0">
                <a:latin typeface="Arial" charset="0"/>
                <a:ea typeface="ＭＳ Ｐゴシック" charset="-128"/>
              </a:rPr>
              <a:t>While water is already emerging as a promising technology investment theme, the world’s largest funds can raise the profile of water tech as an important investment vehicle.</a:t>
            </a:r>
            <a:r>
              <a:rPr lang="en-US" baseline="0" dirty="0" smtClean="0">
                <a:latin typeface="Arial" charset="0"/>
                <a:ea typeface="ＭＳ Ｐゴシック" charset="-128"/>
              </a:rPr>
              <a:t>  </a:t>
            </a:r>
            <a:endParaRPr lang="en-US" dirty="0" smtClean="0">
              <a:latin typeface="Arial" charset="0"/>
              <a:ea typeface="ＭＳ Ｐゴシック"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6A8C775F-EFC7-E34E-AAC1-7918A38092A4}"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smtClean="0">
                <a:ea typeface="ＭＳ Ｐゴシック" charset="-128"/>
              </a:rPr>
              <a:t>World investment is driven by a small number of large investment funds, which in turn invest in smaller funds which dominate the public investment markets, as well as large private investment funds, or vehicles.  A small percentage of the largest funds funnels down to early-stage private equity investment vehicles.</a:t>
            </a:r>
          </a:p>
          <a:p>
            <a:endParaRPr lang="en-US" sz="1200" kern="1200" dirty="0" smtClean="0">
              <a:solidFill>
                <a:schemeClr val="tx1"/>
              </a:solidFill>
              <a:ea typeface="ＭＳ Ｐゴシック" pitchFamily="-112" charset="-128"/>
              <a:cs typeface="ＭＳ Ｐゴシック" charset="-128"/>
            </a:endParaRPr>
          </a:p>
          <a:p>
            <a:r>
              <a:rPr lang="en-US" sz="1200" kern="1200" dirty="0" smtClean="0">
                <a:solidFill>
                  <a:schemeClr val="tx1"/>
                </a:solidFill>
                <a:ea typeface="ＭＳ Ｐゴシック" pitchFamily="-112" charset="-128"/>
                <a:cs typeface="ＭＳ Ｐゴシック" charset="-128"/>
              </a:rPr>
              <a:t>Perpetual life funds</a:t>
            </a:r>
            <a:r>
              <a:rPr lang="en-US" sz="1200" kern="1200" baseline="0" dirty="0" smtClean="0">
                <a:solidFill>
                  <a:schemeClr val="tx1"/>
                </a:solidFill>
                <a:ea typeface="ＭＳ Ｐゴシック" pitchFamily="-112" charset="-128"/>
                <a:cs typeface="ＭＳ Ｐゴシック" charset="-128"/>
              </a:rPr>
              <a:t> take a different perspective than other large funds because they are investing for returns over the next decades, rather than the next years or months. </a:t>
            </a:r>
            <a:r>
              <a:rPr lang="en-US" sz="1200" kern="1200" dirty="0" smtClean="0">
                <a:solidFill>
                  <a:schemeClr val="tx1"/>
                </a:solidFill>
                <a:ea typeface="ＭＳ Ｐゴシック" pitchFamily="-112" charset="-128"/>
                <a:cs typeface="ＭＳ Ｐゴシック" charset="-128"/>
              </a:rPr>
              <a:t>In addition, they tend to prefer growth in the investments rather than cash withdrawals from those investments</a:t>
            </a:r>
            <a:r>
              <a:rPr lang="en-US" sz="1200" kern="1200" baseline="0" dirty="0" smtClean="0">
                <a:solidFill>
                  <a:schemeClr val="tx1"/>
                </a:solidFill>
                <a:ea typeface="ＭＳ Ｐゴシック" pitchFamily="-112" charset="-128"/>
                <a:cs typeface="ＭＳ Ｐゴシック" charset="-128"/>
              </a:rPr>
              <a:t>, or </a:t>
            </a:r>
            <a:r>
              <a:rPr lang="en-US" sz="1200" kern="1200" dirty="0" smtClean="0">
                <a:solidFill>
                  <a:schemeClr val="tx1"/>
                </a:solidFill>
                <a:ea typeface="ＭＳ Ｐゴシック" pitchFamily="-112" charset="-128"/>
                <a:cs typeface="ＭＳ Ｐゴシック" charset="-128"/>
              </a:rPr>
              <a:t>returns over liquidity.</a:t>
            </a:r>
            <a:r>
              <a:rPr lang="en-US" sz="1200" kern="1200" baseline="0" dirty="0" smtClean="0">
                <a:solidFill>
                  <a:schemeClr val="tx1"/>
                </a:solidFill>
                <a:ea typeface="ＭＳ Ｐゴシック" pitchFamily="-112" charset="-128"/>
                <a:cs typeface="ＭＳ Ｐゴシック" charset="-128"/>
              </a:rPr>
              <a:t>  Therefore they can take on higher risk </a:t>
            </a:r>
            <a:r>
              <a:rPr lang="en-US" sz="1200" kern="1200" dirty="0" smtClean="0">
                <a:solidFill>
                  <a:schemeClr val="tx1"/>
                </a:solidFill>
                <a:ea typeface="ＭＳ Ｐゴシック" pitchFamily="-112" charset="-128"/>
                <a:cs typeface="ＭＳ Ｐゴシック" charset="-128"/>
              </a:rPr>
              <a:t>than traditional foreign exchange reserves</a:t>
            </a:r>
            <a:r>
              <a:rPr lang="en-US" sz="1200" kern="1200" baseline="0" dirty="0" smtClean="0">
                <a:solidFill>
                  <a:schemeClr val="tx1"/>
                </a:solidFill>
                <a:ea typeface="ＭＳ Ｐゴシック" pitchFamily="-112" charset="-128"/>
                <a:cs typeface="ＭＳ Ｐゴシック" charset="-128"/>
              </a:rPr>
              <a:t> that also invest the wealth of a country.</a:t>
            </a:r>
          </a:p>
          <a:p>
            <a:endParaRPr lang="en-US" sz="1200" kern="1200" dirty="0" smtClean="0">
              <a:solidFill>
                <a:schemeClr val="tx1"/>
              </a:solidFill>
              <a:ea typeface="ＭＳ Ｐゴシック" pitchFamily="-112" charset="-128"/>
              <a:cs typeface="ＭＳ Ｐゴシック" charset="-128"/>
            </a:endParaRPr>
          </a:p>
          <a:p>
            <a:r>
              <a:rPr lang="en-US" sz="1200" kern="1200" dirty="0" smtClean="0">
                <a:solidFill>
                  <a:schemeClr val="tx1"/>
                </a:solidFill>
                <a:ea typeface="ＭＳ Ｐゴシック" pitchFamily="-112" charset="-128"/>
                <a:cs typeface="ＭＳ Ｐゴシック" charset="-128"/>
              </a:rPr>
              <a:t>In 2012, the world’s top 36 Sovereign</a:t>
            </a:r>
            <a:r>
              <a:rPr lang="en-US" sz="1200" kern="1200" baseline="0" dirty="0" smtClean="0">
                <a:solidFill>
                  <a:schemeClr val="tx1"/>
                </a:solidFill>
                <a:ea typeface="ＭＳ Ｐゴシック" pitchFamily="-112" charset="-128"/>
                <a:cs typeface="ＭＳ Ｐゴシック" charset="-128"/>
              </a:rPr>
              <a:t> Wealth Funds </a:t>
            </a:r>
            <a:r>
              <a:rPr lang="en-US" sz="1200" kern="1200" dirty="0" smtClean="0">
                <a:solidFill>
                  <a:schemeClr val="tx1"/>
                </a:solidFill>
                <a:ea typeface="ＭＳ Ｐゴシック" pitchFamily="-112" charset="-128"/>
                <a:cs typeface="ＭＳ Ｐゴシック" charset="-128"/>
              </a:rPr>
              <a:t>(</a:t>
            </a:r>
            <a:r>
              <a:rPr lang="en-US" sz="1200" kern="1200" dirty="0" err="1" smtClean="0">
                <a:solidFill>
                  <a:schemeClr val="tx1"/>
                </a:solidFill>
                <a:ea typeface="ＭＳ Ｐゴシック" pitchFamily="-112" charset="-128"/>
                <a:cs typeface="ＭＳ Ｐゴシック" charset="-128"/>
              </a:rPr>
              <a:t>SWFs</a:t>
            </a:r>
            <a:r>
              <a:rPr lang="en-US" sz="1200" kern="1200" dirty="0" smtClean="0">
                <a:solidFill>
                  <a:schemeClr val="tx1"/>
                </a:solidFill>
                <a:ea typeface="ＭＳ Ｐゴシック" pitchFamily="-112" charset="-128"/>
                <a:cs typeface="ＭＳ Ｐゴシック" charset="-128"/>
              </a:rPr>
              <a:t>) totaled nearly $5 trillion. Oil and gas-related </a:t>
            </a:r>
            <a:r>
              <a:rPr lang="en-US" sz="1200" kern="1200" dirty="0" err="1" smtClean="0">
                <a:solidFill>
                  <a:schemeClr val="tx1"/>
                </a:solidFill>
                <a:ea typeface="ＭＳ Ｐゴシック" pitchFamily="-112" charset="-128"/>
                <a:cs typeface="ＭＳ Ｐゴシック" charset="-128"/>
              </a:rPr>
              <a:t>SWFs</a:t>
            </a:r>
            <a:r>
              <a:rPr lang="en-US" sz="1200" kern="1200" dirty="0" smtClean="0">
                <a:solidFill>
                  <a:schemeClr val="tx1"/>
                </a:solidFill>
                <a:ea typeface="ＭＳ Ｐゴシック" pitchFamily="-112" charset="-128"/>
                <a:cs typeface="ＭＳ Ｐゴシック" charset="-128"/>
              </a:rPr>
              <a:t> comprised the majority of the overall dollar amount, at 57.3%. With 40.5% of the total pie, Asia was the region with the largest share, followed by the Middle East with 35.6%. </a:t>
            </a:r>
          </a:p>
          <a:p>
            <a:r>
              <a:rPr lang="en-US" sz="1200" kern="1200" dirty="0" smtClean="0">
                <a:solidFill>
                  <a:schemeClr val="tx1"/>
                </a:solidFill>
                <a:ea typeface="ＭＳ Ｐゴシック" pitchFamily="-112" charset="-128"/>
                <a:cs typeface="ＭＳ Ｐゴシック" charset="-128"/>
              </a:rPr>
              <a:t> </a:t>
            </a:r>
          </a:p>
          <a:p>
            <a:r>
              <a:rPr lang="en-US" sz="1200" kern="1200" dirty="0" err="1" smtClean="0">
                <a:solidFill>
                  <a:schemeClr val="tx1"/>
                </a:solidFill>
                <a:ea typeface="ＭＳ Ｐゴシック" pitchFamily="-112" charset="-128"/>
                <a:cs typeface="ＭＳ Ｐゴシック" charset="-128"/>
              </a:rPr>
              <a:t>SWFs</a:t>
            </a:r>
            <a:r>
              <a:rPr lang="en-US" sz="1200" kern="1200" dirty="0" smtClean="0">
                <a:solidFill>
                  <a:schemeClr val="tx1"/>
                </a:solidFill>
                <a:ea typeface="ＭＳ Ｐゴシック" pitchFamily="-112" charset="-128"/>
                <a:cs typeface="ＭＳ Ｐゴシック" charset="-128"/>
              </a:rPr>
              <a:t> usually invest globally, although some also invest indirectly in domestic state-owned enterprises. </a:t>
            </a:r>
          </a:p>
          <a:p>
            <a:r>
              <a:rPr lang="en-US" sz="1200" kern="1200" dirty="0" smtClean="0">
                <a:solidFill>
                  <a:schemeClr val="tx1"/>
                </a:solidFill>
                <a:ea typeface="ＭＳ Ｐゴシック" pitchFamily="-112" charset="-128"/>
                <a:cs typeface="ＭＳ Ｐゴシック" charset="-128"/>
              </a:rPr>
              <a:t> </a:t>
            </a:r>
          </a:p>
          <a:p>
            <a:r>
              <a:rPr lang="en-US" sz="1200" kern="1200" dirty="0" smtClean="0">
                <a:solidFill>
                  <a:schemeClr val="tx1"/>
                </a:solidFill>
                <a:ea typeface="ＭＳ Ｐゴシック" pitchFamily="-112" charset="-128"/>
                <a:cs typeface="ＭＳ Ｐゴシック" charset="-128"/>
              </a:rPr>
              <a:t>The first ever SWF was the Kuwait Investment Authority, created in 1953 from oil revenues before Kuwait even gained independence from the United Kingdom; that fund is now worth nearly $300 billion. Since 2000, the number of sovereign wealth funds has increased dramatically.</a:t>
            </a:r>
          </a:p>
          <a:p>
            <a:r>
              <a:rPr lang="en-US" sz="1200" kern="1200" dirty="0" smtClean="0">
                <a:solidFill>
                  <a:schemeClr val="tx1"/>
                </a:solidFill>
                <a:ea typeface="ＭＳ Ｐゴシック" pitchFamily="-112" charset="-128"/>
                <a:cs typeface="ＭＳ Ｐゴシック" charset="-128"/>
              </a:rPr>
              <a:t> </a:t>
            </a:r>
          </a:p>
          <a:p>
            <a:endParaRPr lang="en-US" dirty="0" smtClean="0">
              <a:ea typeface="ＭＳ Ｐゴシック" charset="-128"/>
            </a:endParaRPr>
          </a:p>
          <a:p>
            <a:endParaRPr lang="en-US" dirty="0" smtClean="0">
              <a:ea typeface="ＭＳ Ｐゴシック" charset="-128"/>
            </a:endParaRPr>
          </a:p>
          <a:p>
            <a:endParaRPr lang="en-US" dirty="0" smtClean="0">
              <a:ea typeface="ＭＳ Ｐゴシック" charset="-128"/>
            </a:endParaRPr>
          </a:p>
          <a:p>
            <a:endParaRPr lang="en-US" dirty="0" smtClean="0">
              <a:ea typeface="ＭＳ Ｐゴシック" charset="-128"/>
            </a:endParaRPr>
          </a:p>
          <a:p>
            <a:endParaRPr lang="en-US" dirty="0" smtClean="0">
              <a:ea typeface="ＭＳ Ｐゴシック" charset="-128"/>
            </a:endParaRPr>
          </a:p>
          <a:p>
            <a:endParaRPr lang="en-US" dirty="0" smtClean="0">
              <a:ea typeface="ＭＳ Ｐゴシック" charset="-128"/>
            </a:endParaRPr>
          </a:p>
          <a:p>
            <a:endParaRPr lang="en-US" dirty="0" smtClean="0">
              <a:ea typeface="ＭＳ Ｐゴシック"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610A34BF-58BE-294A-B243-543AFDE09BED}"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r>
              <a:rPr lang="en-US" dirty="0" smtClean="0">
                <a:latin typeface="Arial" charset="0"/>
                <a:ea typeface="ＭＳ Ｐゴシック" charset="-128"/>
              </a:rPr>
              <a:t>While investors are generally</a:t>
            </a:r>
            <a:r>
              <a:rPr lang="en-US" baseline="0" dirty="0" smtClean="0">
                <a:latin typeface="Arial" charset="0"/>
                <a:ea typeface="ＭＳ Ｐゴシック" charset="-128"/>
              </a:rPr>
              <a:t> aware of the growing importance of water in business operations, it will not be a factor until business operations suffer more serious problems.  </a:t>
            </a:r>
          </a:p>
          <a:p>
            <a:endParaRPr lang="en-US" baseline="0" dirty="0" smtClean="0">
              <a:latin typeface="Arial" charset="0"/>
              <a:ea typeface="ＭＳ Ｐゴシック" charset="-128"/>
            </a:endParaRPr>
          </a:p>
          <a:p>
            <a:r>
              <a:rPr lang="en-US" baseline="0" dirty="0" smtClean="0">
                <a:latin typeface="Arial" charset="0"/>
                <a:ea typeface="ＭＳ Ｐゴシック" charset="-128"/>
              </a:rPr>
              <a:t>Perpetual life funds, such as the the sovereign wealth funds and endowments, that manage large investment funds for the long term, are leading the drive for investment in water. </a:t>
            </a:r>
            <a:r>
              <a:rPr lang="en-US" dirty="0" smtClean="0">
                <a:latin typeface="Arial" charset="0"/>
                <a:ea typeface="ＭＳ Ｐゴシック" charset="-128"/>
              </a:rPr>
              <a:t>While water is already emerging as a promising technology investment theme, the world’s largest funds can raise the profile of water tech as an important investment vehicle.</a:t>
            </a:r>
            <a:r>
              <a:rPr lang="en-US" baseline="0" dirty="0" smtClean="0">
                <a:latin typeface="Arial" charset="0"/>
                <a:ea typeface="ＭＳ Ｐゴシック" charset="-128"/>
              </a:rPr>
              <a:t>  </a:t>
            </a:r>
            <a:endParaRPr lang="en-US" dirty="0" smtClean="0">
              <a:latin typeface="Arial" charset="0"/>
              <a:ea typeface="ＭＳ Ｐゴシック" charset="-128"/>
            </a:endParaRPr>
          </a:p>
          <a:p>
            <a:pPr>
              <a:defRPr/>
            </a:pPr>
            <a:endParaRPr lang="en-US" u="sng" dirty="0" smtClean="0"/>
          </a:p>
          <a:p>
            <a:pPr>
              <a:defRPr/>
            </a:pPr>
            <a:r>
              <a:rPr lang="en-US" u="sng" dirty="0" smtClean="0"/>
              <a:t>A View from the Top of the Pyramid: Perpetual Life Funds</a:t>
            </a:r>
            <a:endParaRPr lang="en-US" b="1" u="sng" dirty="0" smtClean="0"/>
          </a:p>
          <a:p>
            <a:pPr>
              <a:defRPr/>
            </a:pPr>
            <a:r>
              <a:rPr lang="en-US" dirty="0" smtClean="0"/>
              <a:t>Historically, few of the perpetual life funds risked making investments outside of their own country.  Investors, from the largest to the smallest, looked at two investment options– equity and debt, with an emphasis upon investing in the largest public companies, and a small group of promising private concerns. US funds held 60% of their investments in US equities and 40% in US bonds.  Over the past twenty years, the best “top of the pyramid” (TOP) funds have achieved higher investment yields through investment new investment structures and new geographic regions.</a:t>
            </a:r>
          </a:p>
          <a:p>
            <a:pPr>
              <a:defRPr/>
            </a:pPr>
            <a:endParaRPr lang="en-US" dirty="0" smtClean="0"/>
          </a:p>
          <a:p>
            <a:pPr marL="228600" indent="-228600">
              <a:buFontTx/>
              <a:buAutoNum type="arabicParenR"/>
              <a:defRPr/>
            </a:pPr>
            <a:r>
              <a:rPr lang="en-US" dirty="0" smtClean="0"/>
              <a:t>Focus upon Risk: Because they have no end point to their investment horizon, TOP funds’ perpetual life can build a portfolio of investments with substantially more risk (to market volatility, drawdown, market and other risks) and substantially less liquidity than other funds.  By focusing upon balancing risk with optimal return, leading TOP funds have earned dramatic returns. For example, from July 2000 through June 2003, the US S&amp;P 500 index fell 33 percent, but Yale’s endowment gained 20 percent. Yale’s annual net investment returns have averaged 14.2 percent over the past 20 years.  </a:t>
            </a:r>
          </a:p>
          <a:p>
            <a:pPr marL="228600" indent="-228600">
              <a:buFontTx/>
              <a:buAutoNum type="arabicParenR"/>
              <a:defRPr/>
            </a:pPr>
            <a:r>
              <a:rPr lang="en-US" dirty="0" smtClean="0"/>
              <a:t>New geographies:  Because they have larger scale, the world’s largest funds can afford to spend more to access investments outside of established markets. </a:t>
            </a:r>
          </a:p>
          <a:p>
            <a:pPr marL="228600" indent="-228600">
              <a:buFontTx/>
              <a:buAutoNum type="arabicParenR"/>
              <a:defRPr/>
            </a:pPr>
            <a:r>
              <a:rPr lang="en-US" dirty="0" smtClean="0"/>
              <a:t>By investing in evaluating opportunities in markets not efficiently covered by the larger population of investors, these large funds have found better investment terms.  However, as the the first successful investments by a large fund prove out a new investment area, small funds flock to it and that investment becomes more efficiently priced. In order to achieve premium returns, the largest funds need to continuously seek out new investment opportunities. </a:t>
            </a:r>
          </a:p>
          <a:p>
            <a:pPr>
              <a:defRPr/>
            </a:pPr>
            <a:r>
              <a:rPr lang="en-US" dirty="0" smtClean="0"/>
              <a:t>**Overseeing the activity of an investment in a distant country, and understanding legal requirements and mechanisms for withdrawing funds from those countries, are critical successful investment in the most promising geographic markets. This is an area where partnership with USAID may be an important asset to investors.</a:t>
            </a:r>
          </a:p>
          <a:p>
            <a:pPr>
              <a:defRPr/>
            </a:pPr>
            <a:endParaRPr lang="en-US" dirty="0" smtClean="0"/>
          </a:p>
          <a:p>
            <a:pPr>
              <a:defRPr/>
            </a:pPr>
            <a:r>
              <a:rPr lang="en-US" dirty="0" smtClean="0"/>
              <a:t>2) During the 1980s, the best perpetual funds started to change their investment allocation beyond stocks and bonds.  Yale University pioneered a new investment strategy focused upon balancing the risk of different investments with a complex diversity of new investment instruments, such as derivatives, real estate funds and specialized equity funds. Yale’s innovation was recognizing that an endowment’s perpetual life allowed it to handle substantially more risk (volatility, drawdown, market and other risks) and substantially less liquidity than endowments typically employed.  In 1991, 53 percent of Yale’s endowment was committed to U.S. stocks, bonds, and cash; today, barely 10 percent is devoted to domestic marketable securities with only 4 percent in fixed income.</a:t>
            </a:r>
          </a:p>
          <a:p>
            <a:pPr>
              <a:defRPr/>
            </a:pPr>
            <a:endParaRPr lang="en-US" dirty="0" smtClean="0"/>
          </a:p>
          <a:p>
            <a:pPr>
              <a:defRPr/>
            </a:pPr>
            <a:r>
              <a:rPr lang="en-US" dirty="0" smtClean="0"/>
              <a:t>These strategies generated breakthrough results. From July 2000 through June 2003, as the S&amp;P 500 fell 33 percent Yale’s endowment gained 20 percent, Yale’s annual net investment returns have averaged 14.2 percent over the past 20 years.  This </a:t>
            </a:r>
          </a:p>
          <a:p>
            <a:pPr>
              <a:defRPr/>
            </a:pPr>
            <a:endParaRPr lang="en-US" dirty="0" smtClean="0"/>
          </a:p>
          <a:p>
            <a:pPr>
              <a:defRPr/>
            </a:pPr>
            <a:r>
              <a:rPr lang="en-US" dirty="0" smtClean="0"/>
              <a:t>Yale currently </a:t>
            </a:r>
            <a:r>
              <a:rPr lang="en-US" dirty="0" smtClean="0">
                <a:hlinkClick r:id="rId3"/>
              </a:rPr>
              <a:t>identifies</a:t>
            </a:r>
            <a:r>
              <a:rPr lang="en-US" dirty="0" smtClean="0"/>
              <a:t> seven major asset classes for investment plus cash (with target allocations in parenthesis): private equity (34 percent), real estate (20 percent), absolute return (17 percent), foreign equity (9 percent), natural resources (9 percent), domestic equity (7 percent), and fixed income (4 percent).   Water gains a high profile as part of the natural resources asset class.  </a:t>
            </a:r>
          </a:p>
          <a:p>
            <a:pPr>
              <a:defRPr/>
            </a:pPr>
            <a:endParaRPr lang="en-US" dirty="0" smtClean="0"/>
          </a:p>
          <a:p>
            <a:pPr>
              <a:defRPr/>
            </a:pPr>
            <a:endParaRPr lang="en-US" dirty="0"/>
          </a:p>
        </p:txBody>
      </p:sp>
      <p:sp>
        <p:nvSpPr>
          <p:cNvPr id="50180" name="Slide Number Placeholder 3"/>
          <p:cNvSpPr>
            <a:spLocks noGrp="1"/>
          </p:cNvSpPr>
          <p:nvPr>
            <p:ph type="sldNum" sz="quarter" idx="5"/>
          </p:nvPr>
        </p:nvSpPr>
        <p:spPr bwMode="auto">
          <a:noFill/>
          <a:ln>
            <a:miter lim="800000"/>
            <a:headEnd/>
            <a:tailEnd/>
          </a:ln>
        </p:spPr>
        <p:txBody>
          <a:bodyPr/>
          <a:lstStyle/>
          <a:p>
            <a:fld id="{85F00796-8A55-0441-88F9-D8C7330F55CF}"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pitchFamily="-112" charset="-128"/>
                <a:cs typeface="ＭＳ Ｐゴシック" charset="-128"/>
              </a:rPr>
              <a:t>Draft Outline-- September 11 Breakfast Meeting for the WCTA: </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err="1" smtClean="0">
                <a:solidFill>
                  <a:schemeClr val="tx1"/>
                </a:solidFill>
                <a:latin typeface="+mn-lt"/>
                <a:ea typeface="ＭＳ Ｐゴシック" pitchFamily="-112" charset="-128"/>
                <a:cs typeface="ＭＳ Ｐゴシック" charset="-128"/>
              </a:rPr>
              <a:t>TItle</a:t>
            </a:r>
            <a:r>
              <a:rPr lang="en-US" sz="1200" kern="1200" dirty="0" smtClean="0">
                <a:solidFill>
                  <a:schemeClr val="tx1"/>
                </a:solidFill>
                <a:latin typeface="+mn-lt"/>
                <a:ea typeface="ＭＳ Ｐゴシック" pitchFamily="-112" charset="-128"/>
                <a:cs typeface="ＭＳ Ｐゴシック" charset="-128"/>
              </a:rPr>
              <a:t>: Driving water investment-- local business leadership</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INTRO</a:t>
            </a:r>
          </a:p>
          <a:p>
            <a:r>
              <a:rPr lang="en-US" sz="1200" kern="1200" dirty="0" smtClean="0">
                <a:solidFill>
                  <a:schemeClr val="tx1"/>
                </a:solidFill>
                <a:latin typeface="+mn-lt"/>
                <a:ea typeface="ＭＳ Ｐゴシック" pitchFamily="-112" charset="-128"/>
                <a:cs typeface="ＭＳ Ｐゴシック" charset="-128"/>
              </a:rPr>
              <a:t>Slide 1: Intro to Artemis, Artemis Top 50</a:t>
            </a:r>
          </a:p>
          <a:p>
            <a:r>
              <a:rPr lang="en-US" sz="1200" kern="1200" dirty="0" smtClean="0">
                <a:solidFill>
                  <a:schemeClr val="tx1"/>
                </a:solidFill>
                <a:latin typeface="+mn-lt"/>
                <a:ea typeface="ＭＳ Ｐゴシック" pitchFamily="-112" charset="-128"/>
                <a:cs typeface="ＭＳ Ｐゴシック" charset="-128"/>
              </a:rPr>
              <a:t>Slide 2: Need for water innovation-- growing water scarcity</a:t>
            </a:r>
          </a:p>
          <a:p>
            <a:r>
              <a:rPr lang="en-US" sz="1200" kern="1200" dirty="0" smtClean="0">
                <a:solidFill>
                  <a:schemeClr val="tx1"/>
                </a:solidFill>
                <a:latin typeface="+mn-lt"/>
                <a:ea typeface="ＭＳ Ｐゴシック" pitchFamily="-112" charset="-128"/>
                <a:cs typeface="ＭＳ Ｐゴシック" charset="-128"/>
              </a:rPr>
              <a:t>-Challenges will require more than new policy and incremental improvements in existing processes</a:t>
            </a:r>
          </a:p>
          <a:p>
            <a:r>
              <a:rPr lang="en-US" sz="1200" kern="1200" dirty="0" smtClean="0">
                <a:solidFill>
                  <a:schemeClr val="tx1"/>
                </a:solidFill>
                <a:latin typeface="+mn-lt"/>
                <a:ea typeface="ＭＳ Ｐゴシック" pitchFamily="-112" charset="-128"/>
                <a:cs typeface="ＭＳ Ｐゴシック" charset="-128"/>
              </a:rPr>
              <a:t>--Start-ups--In other industries introduce game-changing solutions</a:t>
            </a:r>
            <a:r>
              <a:rPr lang="en-US" sz="1200" kern="1200" baseline="0" dirty="0" smtClean="0">
                <a:solidFill>
                  <a:schemeClr val="tx1"/>
                </a:solidFill>
                <a:latin typeface="+mn-lt"/>
                <a:ea typeface="ＭＳ Ｐゴシック" pitchFamily="-112" charset="-128"/>
                <a:cs typeface="ＭＳ Ｐゴシック" charset="-128"/>
              </a:rPr>
              <a:t> and drive industry change</a:t>
            </a:r>
            <a:endParaRPr lang="en-US" sz="1200" kern="1200" dirty="0" smtClean="0">
              <a:solidFill>
                <a:schemeClr val="tx1"/>
              </a:solidFill>
              <a:latin typeface="+mn-lt"/>
              <a:ea typeface="ＭＳ Ｐゴシック" pitchFamily="-112" charset="-128"/>
              <a:cs typeface="ＭＳ Ｐゴシック" charset="-128"/>
            </a:endParaRPr>
          </a:p>
          <a:p>
            <a:r>
              <a:rPr lang="en-US" sz="1200" kern="1200" dirty="0" smtClean="0">
                <a:solidFill>
                  <a:schemeClr val="tx1"/>
                </a:solidFill>
                <a:latin typeface="+mn-lt"/>
                <a:ea typeface="ＭＳ Ｐゴシック" pitchFamily="-112" charset="-128"/>
                <a:cs typeface="ＭＳ Ｐゴシック" charset="-128"/>
              </a:rPr>
              <a:t>Slide 3: Deal velocity</a:t>
            </a:r>
          </a:p>
          <a:p>
            <a:r>
              <a:rPr lang="en-US" sz="1200" kern="1200" dirty="0" smtClean="0">
                <a:solidFill>
                  <a:schemeClr val="tx1"/>
                </a:solidFill>
                <a:latin typeface="+mn-lt"/>
                <a:ea typeface="ＭＳ Ｐゴシック" pitchFamily="-112" charset="-128"/>
                <a:cs typeface="ＭＳ Ｐゴシック" charset="-128"/>
              </a:rPr>
              <a:t>-- Artemis Top 50 is a diverse group, provides an "index" for the water tech industry.  Critical challenge to growth is a lack of "deal velocity": time for start-ups to raise money, time for start ups to provide returns to investors.</a:t>
            </a:r>
          </a:p>
          <a:p>
            <a:r>
              <a:rPr lang="en-US" sz="1200" kern="1200" dirty="0" smtClean="0">
                <a:solidFill>
                  <a:schemeClr val="tx1"/>
                </a:solidFill>
                <a:latin typeface="+mn-lt"/>
                <a:ea typeface="ＭＳ Ｐゴシック" pitchFamily="-112" charset="-128"/>
                <a:cs typeface="ＭＳ Ｐゴシック" charset="-128"/>
              </a:rPr>
              <a:t>--</a:t>
            </a:r>
            <a:r>
              <a:rPr lang="en-US" sz="1200" kern="1200" dirty="0" err="1" smtClean="0">
                <a:solidFill>
                  <a:schemeClr val="tx1"/>
                </a:solidFill>
                <a:latin typeface="+mn-lt"/>
                <a:ea typeface="ＭＳ Ｐゴシック" pitchFamily="-112" charset="-128"/>
                <a:cs typeface="ＭＳ Ｐゴシック" charset="-128"/>
              </a:rPr>
              <a:t>Cleantech</a:t>
            </a:r>
            <a:r>
              <a:rPr lang="en-US" sz="1200" kern="1200" dirty="0" smtClean="0">
                <a:solidFill>
                  <a:schemeClr val="tx1"/>
                </a:solidFill>
                <a:latin typeface="+mn-lt"/>
                <a:ea typeface="ＭＳ Ｐゴシック" pitchFamily="-112" charset="-128"/>
                <a:cs typeface="ＭＳ Ｐゴシック" charset="-128"/>
              </a:rPr>
              <a:t> Group estimate on venture capital funding for water start-ups-- 2005-2013</a:t>
            </a:r>
          </a:p>
          <a:p>
            <a:r>
              <a:rPr lang="en-US" sz="1200" kern="1200" dirty="0" smtClean="0">
                <a:solidFill>
                  <a:schemeClr val="tx1"/>
                </a:solidFill>
                <a:latin typeface="+mn-lt"/>
                <a:ea typeface="ＭＳ Ｐゴシック" pitchFamily="-112" charset="-128"/>
                <a:cs typeface="ＭＳ Ｐゴシック" charset="-128"/>
              </a:rPr>
              <a:t>Slide 4:</a:t>
            </a:r>
          </a:p>
          <a:p>
            <a:r>
              <a:rPr lang="en-US" sz="1200" kern="1200" dirty="0" smtClean="0">
                <a:solidFill>
                  <a:schemeClr val="tx1"/>
                </a:solidFill>
                <a:latin typeface="+mn-lt"/>
                <a:ea typeface="ＭＳ Ｐゴシック" pitchFamily="-112" charset="-128"/>
                <a:cs typeface="ＭＳ Ｐゴシック" charset="-128"/>
              </a:rPr>
              <a:t>--Seed investment is critical: not just the money, but long-term oriented investors are critical</a:t>
            </a:r>
          </a:p>
          <a:p>
            <a:r>
              <a:rPr lang="en-US" sz="1200" kern="1200" dirty="0" smtClean="0">
                <a:solidFill>
                  <a:schemeClr val="tx1"/>
                </a:solidFill>
                <a:latin typeface="+mn-lt"/>
                <a:ea typeface="ＭＳ Ｐゴシック" pitchFamily="-112" charset="-128"/>
                <a:cs typeface="ＭＳ Ｐゴシック" charset="-128"/>
              </a:rPr>
              <a:t>--the best have: </a:t>
            </a:r>
          </a:p>
          <a:p>
            <a:r>
              <a:rPr lang="en-US" sz="1200" kern="1200" dirty="0" smtClean="0">
                <a:solidFill>
                  <a:schemeClr val="tx1"/>
                </a:solidFill>
                <a:latin typeface="+mn-lt"/>
                <a:ea typeface="ＭＳ Ｐゴシック" pitchFamily="-112" charset="-128"/>
                <a:cs typeface="ＭＳ Ｐゴシック" charset="-128"/>
              </a:rPr>
              <a:t>------"deep pockets" for follow-on investment, experience and success from start-ups (often in adjacent industries)</a:t>
            </a:r>
          </a:p>
          <a:p>
            <a:r>
              <a:rPr lang="en-US" sz="1200" kern="1200" dirty="0" smtClean="0">
                <a:solidFill>
                  <a:schemeClr val="tx1"/>
                </a:solidFill>
                <a:latin typeface="+mn-lt"/>
                <a:ea typeface="ＭＳ Ｐゴシック" pitchFamily="-112" charset="-128"/>
                <a:cs typeface="ＭＳ Ｐゴシック" charset="-128"/>
              </a:rPr>
              <a:t>------connections with leaders a) corporate water users </a:t>
            </a:r>
            <a:r>
              <a:rPr lang="en-US" sz="1200" kern="1200" dirty="0" err="1" smtClean="0">
                <a:solidFill>
                  <a:schemeClr val="tx1"/>
                </a:solidFill>
                <a:latin typeface="+mn-lt"/>
                <a:ea typeface="ＭＳ Ｐゴシック" pitchFamily="-112" charset="-128"/>
                <a:cs typeface="ＭＳ Ｐゴシック" charset="-128"/>
              </a:rPr>
              <a:t>b</a:t>
            </a:r>
            <a:r>
              <a:rPr lang="en-US" sz="1200" kern="1200" dirty="0" smtClean="0">
                <a:solidFill>
                  <a:schemeClr val="tx1"/>
                </a:solidFill>
                <a:latin typeface="+mn-lt"/>
                <a:ea typeface="ＭＳ Ｐゴシック" pitchFamily="-112" charset="-128"/>
                <a:cs typeface="ＭＳ Ｐゴシック" charset="-128"/>
              </a:rPr>
              <a:t>) executives in the water industry </a:t>
            </a:r>
          </a:p>
          <a:p>
            <a:r>
              <a:rPr lang="en-US" sz="1200" kern="1200" dirty="0" smtClean="0">
                <a:solidFill>
                  <a:schemeClr val="tx1"/>
                </a:solidFill>
                <a:latin typeface="+mn-lt"/>
                <a:ea typeface="ＭＳ Ｐゴシック" pitchFamily="-112" charset="-128"/>
                <a:cs typeface="ＭＳ Ｐゴシック" charset="-128"/>
              </a:rPr>
              <a:t>--Most successful start-ups bring in more than one investor, best situation is a community of active investors that provide a consistent approach over a period of years</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Case studies:</a:t>
            </a:r>
          </a:p>
          <a:p>
            <a:r>
              <a:rPr lang="en-US" sz="1200" kern="1200" dirty="0" smtClean="0">
                <a:solidFill>
                  <a:schemeClr val="tx1"/>
                </a:solidFill>
                <a:latin typeface="+mn-lt"/>
                <a:ea typeface="ＭＳ Ｐゴシック" pitchFamily="-112" charset="-128"/>
                <a:cs typeface="ＭＳ Ｐゴシック" charset="-128"/>
              </a:rPr>
              <a:t>-International: Israel-- local business people invested in the first VCs, local business people and foreigner with ties to Israel are still responsible for 80% of investment in early-stage tech start-ups, including water.-- E.g., </a:t>
            </a:r>
            <a:r>
              <a:rPr lang="en-US" sz="1200" kern="1200" dirty="0" err="1" smtClean="0">
                <a:solidFill>
                  <a:schemeClr val="tx1"/>
                </a:solidFill>
                <a:latin typeface="+mn-lt"/>
                <a:ea typeface="ＭＳ Ｐゴシック" pitchFamily="-112" charset="-128"/>
                <a:cs typeface="ＭＳ Ｐゴシック" charset="-128"/>
              </a:rPr>
              <a:t>Aqwise</a:t>
            </a:r>
            <a:r>
              <a:rPr lang="en-US" sz="1200" kern="1200" dirty="0" smtClean="0">
                <a:solidFill>
                  <a:schemeClr val="tx1"/>
                </a:solidFill>
                <a:latin typeface="+mn-lt"/>
                <a:ea typeface="ＭＳ Ｐゴシック" pitchFamily="-112" charset="-128"/>
                <a:cs typeface="ＭＳ Ｐゴシック" charset="-128"/>
              </a:rPr>
              <a:t>, </a:t>
            </a:r>
            <a:r>
              <a:rPr lang="en-US" sz="1200" kern="1200" dirty="0" err="1" smtClean="0">
                <a:solidFill>
                  <a:schemeClr val="tx1"/>
                </a:solidFill>
                <a:latin typeface="+mn-lt"/>
                <a:ea typeface="ＭＳ Ｐゴシック" pitchFamily="-112" charset="-128"/>
                <a:cs typeface="ＭＳ Ｐゴシック" charset="-128"/>
              </a:rPr>
              <a:t>Emefcy</a:t>
            </a:r>
            <a:r>
              <a:rPr lang="en-US" sz="1200" kern="1200" dirty="0" smtClean="0">
                <a:solidFill>
                  <a:schemeClr val="tx1"/>
                </a:solidFill>
                <a:latin typeface="+mn-lt"/>
                <a:ea typeface="ＭＳ Ｐゴシック" pitchFamily="-112" charset="-128"/>
                <a:cs typeface="ＭＳ Ｐゴシック" charset="-128"/>
              </a:rPr>
              <a:t>, </a:t>
            </a:r>
            <a:r>
              <a:rPr lang="en-US" sz="1200" kern="1200" dirty="0" err="1" smtClean="0">
                <a:solidFill>
                  <a:schemeClr val="tx1"/>
                </a:solidFill>
                <a:latin typeface="+mn-lt"/>
                <a:ea typeface="ＭＳ Ｐゴシック" pitchFamily="-112" charset="-128"/>
                <a:cs typeface="ＭＳ Ｐゴシック" charset="-128"/>
              </a:rPr>
              <a:t>Takadu</a:t>
            </a:r>
            <a:endParaRPr lang="en-US" sz="1200" kern="1200" dirty="0" smtClean="0">
              <a:solidFill>
                <a:schemeClr val="tx1"/>
              </a:solidFill>
              <a:latin typeface="+mn-lt"/>
              <a:ea typeface="ＭＳ Ｐゴシック" pitchFamily="-112" charset="-128"/>
              <a:cs typeface="ＭＳ Ｐゴシック" charset="-128"/>
            </a:endParaRP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-National: </a:t>
            </a:r>
          </a:p>
          <a:p>
            <a:r>
              <a:rPr lang="en-US" sz="1200" kern="1200" dirty="0" smtClean="0">
                <a:solidFill>
                  <a:schemeClr val="tx1"/>
                </a:solidFill>
                <a:latin typeface="+mn-lt"/>
                <a:ea typeface="ＭＳ Ｐゴシック" pitchFamily="-112" charset="-128"/>
                <a:cs typeface="ＭＳ Ｐゴシック" charset="-128"/>
              </a:rPr>
              <a:t>--Albuquerque, New Mexico</a:t>
            </a:r>
          </a:p>
          <a:p>
            <a:r>
              <a:rPr lang="en-US" sz="1200" kern="1200" dirty="0" smtClean="0">
                <a:solidFill>
                  <a:schemeClr val="tx1"/>
                </a:solidFill>
                <a:latin typeface="+mn-lt"/>
                <a:ea typeface="ＭＳ Ｐゴシック" pitchFamily="-112" charset="-128"/>
                <a:cs typeface="ＭＳ Ｐゴシック" charset="-128"/>
              </a:rPr>
              <a:t>--Portland, OR</a:t>
            </a:r>
          </a:p>
          <a:p>
            <a:r>
              <a:rPr lang="en-US" sz="1200" kern="1200" dirty="0" smtClean="0">
                <a:solidFill>
                  <a:schemeClr val="tx1"/>
                </a:solidFill>
                <a:latin typeface="+mn-lt"/>
                <a:ea typeface="ＭＳ Ｐゴシック" pitchFamily="-112" charset="-128"/>
                <a:cs typeface="ＭＳ Ｐゴシック" charset="-128"/>
              </a:rPr>
              <a:t>--Boston, MA</a:t>
            </a:r>
          </a:p>
          <a:p>
            <a:r>
              <a:rPr lang="en-US" sz="1200" kern="1200" dirty="0" smtClean="0">
                <a:solidFill>
                  <a:schemeClr val="tx1"/>
                </a:solidFill>
                <a:latin typeface="+mn-lt"/>
                <a:ea typeface="ＭＳ Ｐゴシック" pitchFamily="-112" charset="-128"/>
                <a:cs typeface="ＭＳ Ｐゴシック" charset="-128"/>
              </a:rPr>
              <a:t>--Milwaukee, WI</a:t>
            </a:r>
          </a:p>
          <a:p>
            <a:r>
              <a:rPr lang="en-US" sz="1200" kern="1200" dirty="0" smtClean="0">
                <a:solidFill>
                  <a:schemeClr val="tx1"/>
                </a:solidFill>
                <a:latin typeface="+mn-lt"/>
                <a:ea typeface="ＭＳ Ｐゴシック" pitchFamily="-112" charset="-128"/>
                <a:cs typeface="ＭＳ Ｐゴシック" charset="-128"/>
              </a:rPr>
              <a:t>--Denver, CO</a:t>
            </a:r>
          </a:p>
          <a:p>
            <a:r>
              <a:rPr lang="en-US" sz="1200" kern="1200" dirty="0" smtClean="0">
                <a:solidFill>
                  <a:schemeClr val="tx1"/>
                </a:solidFill>
                <a:latin typeface="+mn-lt"/>
                <a:ea typeface="ＭＳ Ｐゴシック" pitchFamily="-112" charset="-128"/>
                <a:cs typeface="ＭＳ Ｐゴシック" charset="-128"/>
              </a:rPr>
              <a:t>--Fresno, CA</a:t>
            </a:r>
          </a:p>
          <a:p>
            <a:r>
              <a:rPr lang="en-US" sz="1200" kern="1200" dirty="0" smtClean="0">
                <a:solidFill>
                  <a:schemeClr val="tx1"/>
                </a:solidFill>
                <a:latin typeface="+mn-lt"/>
                <a:ea typeface="ＭＳ Ｐゴシック" pitchFamily="-112" charset="-128"/>
                <a:cs typeface="ＭＳ Ｐゴシック" charset="-128"/>
              </a:rPr>
              <a:t> </a:t>
            </a:r>
          </a:p>
          <a:p>
            <a:r>
              <a:rPr lang="en-US" sz="1200" kern="1200" dirty="0" smtClean="0">
                <a:solidFill>
                  <a:schemeClr val="tx1"/>
                </a:solidFill>
                <a:latin typeface="+mn-lt"/>
                <a:ea typeface="ＭＳ Ｐゴシック" pitchFamily="-112" charset="-128"/>
                <a:cs typeface="ＭＳ Ｐゴシック" charset="-128"/>
              </a:rPr>
              <a:t>Emerging: North Carolina, Cincinnati</a:t>
            </a:r>
          </a:p>
          <a:p>
            <a:r>
              <a:rPr lang="en-US" sz="1200" kern="1200" dirty="0" smtClean="0">
                <a:solidFill>
                  <a:schemeClr val="tx1"/>
                </a:solidFill>
                <a:latin typeface="+mn-lt"/>
                <a:ea typeface="ＭＳ Ｐゴシック" pitchFamily="-112" charset="-128"/>
                <a:cs typeface="ＭＳ Ｐゴシック" charset="-128"/>
              </a:rPr>
              <a:t> </a:t>
            </a:r>
          </a:p>
          <a:p>
            <a:r>
              <a:rPr lang="en-US" dirty="0" smtClean="0">
                <a:latin typeface="Arial" charset="0"/>
                <a:ea typeface="ＭＳ Ｐゴシック" charset="-128"/>
              </a:rPr>
              <a:t>While investors are generally</a:t>
            </a:r>
            <a:r>
              <a:rPr lang="en-US" baseline="0" dirty="0" smtClean="0">
                <a:latin typeface="Arial" charset="0"/>
                <a:ea typeface="ＭＳ Ｐゴシック" charset="-128"/>
              </a:rPr>
              <a:t> aware of the growing importance of water in business operations, it will not be a factor until business operations suffer more serious problems.  </a:t>
            </a:r>
          </a:p>
          <a:p>
            <a:endParaRPr lang="en-US" baseline="0" dirty="0" smtClean="0">
              <a:latin typeface="Arial" charset="0"/>
              <a:ea typeface="ＭＳ Ｐゴシック" charset="-128"/>
            </a:endParaRPr>
          </a:p>
          <a:p>
            <a:r>
              <a:rPr lang="en-US" baseline="0" dirty="0" smtClean="0">
                <a:latin typeface="Arial" charset="0"/>
                <a:ea typeface="ＭＳ Ｐゴシック" charset="-128"/>
              </a:rPr>
              <a:t>Perpetual life funds, such as the the sovereign wealth funds and endowments, that manage large investment funds for the long term, are leading the drive for investment in water. </a:t>
            </a:r>
            <a:r>
              <a:rPr lang="en-US" dirty="0" smtClean="0">
                <a:latin typeface="Arial" charset="0"/>
                <a:ea typeface="ＭＳ Ｐゴシック" charset="-128"/>
              </a:rPr>
              <a:t>While water is already emerging as a promising technology investment theme, the world’s largest funds can raise the profile of water tech as an important investment vehicle.</a:t>
            </a:r>
            <a:r>
              <a:rPr lang="en-US" baseline="0" dirty="0" smtClean="0">
                <a:latin typeface="Arial" charset="0"/>
                <a:ea typeface="ＭＳ Ｐゴシック" charset="-128"/>
              </a:rPr>
              <a:t>  </a:t>
            </a:r>
            <a:endParaRPr lang="en-US" dirty="0" smtClean="0">
              <a:latin typeface="Arial" charset="0"/>
              <a:ea typeface="ＭＳ Ｐゴシック"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6A8C775F-EFC7-E34E-AAC1-7918A38092A4}"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scarcity is driving up</a:t>
            </a:r>
            <a:r>
              <a:rPr lang="en-US" dirty="0" smtClean="0"/>
              <a:t> water</a:t>
            </a:r>
            <a:r>
              <a:rPr lang="en-US" baseline="0" dirty="0" smtClean="0"/>
              <a:t> prices, even in the most protected markets such as the US.</a:t>
            </a:r>
            <a:endParaRPr lang="en-US" dirty="0"/>
          </a:p>
        </p:txBody>
      </p:sp>
      <p:sp>
        <p:nvSpPr>
          <p:cNvPr id="4" name="Slide Number Placeholder 3"/>
          <p:cNvSpPr>
            <a:spLocks noGrp="1"/>
          </p:cNvSpPr>
          <p:nvPr>
            <p:ph type="sldNum" sz="quarter" idx="10"/>
          </p:nvPr>
        </p:nvSpPr>
        <p:spPr/>
        <p:txBody>
          <a:bodyPr/>
          <a:lstStyle/>
          <a:p>
            <a:pPr>
              <a:defRPr/>
            </a:pPr>
            <a:fld id="{DB04ADA4-BF8B-7142-ACDF-47127A2E7F32}"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8"/>
          <p:cNvSpPr>
            <a:spLocks noGrp="1"/>
          </p:cNvSpPr>
          <p:nvPr userDrawn="1">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8"/>
          <p:cNvSpPr>
            <a:spLocks noGrp="1"/>
          </p:cNvSpPr>
          <p:nvPr userDrawn="1">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8"/>
          <p:cNvSpPr>
            <a:spLocks noGrp="1"/>
          </p:cNvSpPr>
          <p:nvPr userDrawn="1">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8"/>
          <p:cNvSpPr>
            <a:spLocks noGrp="1"/>
          </p:cNvSpPr>
          <p:nvPr userDrawn="1">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8"/>
          <p:cNvSpPr txBox="1">
            <a:spLocks/>
          </p:cNvSpPr>
          <p:nvPr userDrawn="1"/>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85A566B-A597-3144-96CB-4ABB6B766F5E}" type="slidenum">
              <a:rPr kumimoji="0" lang="en-US" sz="900" b="0" i="0" u="none" strike="noStrike" kern="1200" cap="none" spc="0" normalizeH="0" baseline="0" noProof="0" smtClean="0">
                <a:ln>
                  <a:noFill/>
                </a:ln>
                <a:solidFill>
                  <a:schemeClr val="tx1">
                    <a:tint val="75000"/>
                  </a:schemeClr>
                </a:solidFill>
                <a:effectLst/>
                <a:uLnTx/>
                <a:uFillTx/>
                <a:latin typeface="Arial" charset="0"/>
                <a:ea typeface="ＭＳ Ｐゴシック" charset="-128"/>
                <a:cs typeface="ＭＳ Ｐゴシック" charset="-128"/>
              </a:rPr>
              <a:pPr marL="0" marR="0" lvl="0" indent="0" algn="ctr" defTabSz="914400" rtl="0" eaLnBrk="1" fontAlgn="base" latinLnBrk="0" hangingPunct="1">
                <a:lnSpc>
                  <a:spcPct val="100000"/>
                </a:lnSpc>
                <a:spcBef>
                  <a:spcPct val="0"/>
                </a:spcBef>
                <a:spcAft>
                  <a:spcPct val="0"/>
                </a:spcAft>
                <a:buClrTx/>
                <a:buSzTx/>
                <a:buFontTx/>
                <a:buNone/>
                <a:tabLst/>
                <a:defRPr/>
              </a:pPr>
              <a:t>‹#›</a:t>
            </a:fld>
            <a:r>
              <a:rPr kumimoji="0" lang="en-US" sz="900" b="0" i="0" u="none" strike="noStrike" kern="1200" cap="none" spc="0" normalizeH="0" baseline="0" noProof="0" smtClean="0">
                <a:ln>
                  <a:noFill/>
                </a:ln>
                <a:solidFill>
                  <a:schemeClr val="tx1">
                    <a:tint val="75000"/>
                  </a:schemeClr>
                </a:solidFill>
                <a:effectLst/>
                <a:uLnTx/>
                <a:uFillTx/>
                <a:latin typeface="Arial" charset="0"/>
                <a:ea typeface="ＭＳ Ｐゴシック" charset="-128"/>
                <a:cs typeface="ＭＳ Ｐゴシック" charset="-128"/>
              </a:rPr>
              <a:t>				The Artemis Water Strategy– Proprietary 		</a:t>
            </a:r>
            <a:fld id="{45C5F011-2052-4440-BD18-56D704CCBFC4}" type="datetime5">
              <a:rPr kumimoji="0" lang="en-US" sz="900" b="0" i="0" u="none" strike="noStrike" kern="1200" cap="none" spc="0" normalizeH="0" baseline="0" noProof="0" smtClean="0">
                <a:ln>
                  <a:noFill/>
                </a:ln>
                <a:solidFill>
                  <a:schemeClr val="tx1">
                    <a:tint val="75000"/>
                  </a:schemeClr>
                </a:solidFill>
                <a:effectLst/>
                <a:uLnTx/>
                <a:uFillTx/>
                <a:latin typeface="Arial" charset="0"/>
                <a:ea typeface="ＭＳ Ｐゴシック" charset="-128"/>
                <a:cs typeface="ＭＳ Ｐゴシック" charset="-128"/>
              </a:rPr>
              <a:pPr marL="0" marR="0" lvl="0" indent="0" algn="ctr" defTabSz="914400" rtl="0" eaLnBrk="1" fontAlgn="base" latinLnBrk="0" hangingPunct="1">
                <a:lnSpc>
                  <a:spcPct val="100000"/>
                </a:lnSpc>
                <a:spcBef>
                  <a:spcPct val="0"/>
                </a:spcBef>
                <a:spcAft>
                  <a:spcPct val="0"/>
                </a:spcAft>
                <a:buClrTx/>
                <a:buSzTx/>
                <a:buFontTx/>
                <a:buNone/>
                <a:tabLst/>
                <a:defRPr/>
              </a:pPr>
              <a:t>Sep-9-13</a:t>
            </a:fld>
            <a:endParaRPr kumimoji="0" lang="en-US" sz="900" b="0" i="0" u="none" strike="noStrike" kern="1200" cap="none" spc="0" normalizeH="0" baseline="0" noProof="0" dirty="0">
              <a:ln>
                <a:noFill/>
              </a:ln>
              <a:solidFill>
                <a:schemeClr val="tx1">
                  <a:tint val="75000"/>
                </a:schemeClr>
              </a:solidFill>
              <a:effectLst/>
              <a:uLnTx/>
              <a:uFillTx/>
              <a:latin typeface="Arial" charset="0"/>
              <a:ea typeface="ＭＳ Ｐゴシック" charset="-128"/>
              <a:cs typeface="ＭＳ Ｐゴシック" charset="-128"/>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8"/>
          <p:cNvSpPr>
            <a:spLocks noGrp="1"/>
          </p:cNvSpPr>
          <p:nvPr>
            <p:ph type="ftr" sz="quarter" idx="3"/>
          </p:nvPr>
        </p:nvSpPr>
        <p:spPr>
          <a:xfrm>
            <a:off x="533400" y="65532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8"/>
          <p:cNvSpPr txBox="1">
            <a:spLocks/>
          </p:cNvSpPr>
          <p:nvPr userDrawn="1"/>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85A566B-A597-3144-96CB-4ABB6B766F5E}" type="slidenum">
              <a:rPr kumimoji="0" lang="en-US" sz="900" b="0" i="0" u="none" strike="noStrike" kern="1200" cap="none" spc="0" normalizeH="0" baseline="0" noProof="0" smtClean="0">
                <a:ln>
                  <a:noFill/>
                </a:ln>
                <a:solidFill>
                  <a:schemeClr val="tx1">
                    <a:tint val="75000"/>
                  </a:schemeClr>
                </a:solidFill>
                <a:effectLst/>
                <a:uLnTx/>
                <a:uFillTx/>
                <a:latin typeface="Arial" charset="0"/>
                <a:ea typeface="ＭＳ Ｐゴシック" charset="-128"/>
                <a:cs typeface="ＭＳ Ｐゴシック" charset="-128"/>
              </a:rPr>
              <a:pPr marL="0" marR="0" lvl="0" indent="0" algn="ctr" defTabSz="914400" rtl="0" eaLnBrk="1" fontAlgn="base" latinLnBrk="0" hangingPunct="1">
                <a:lnSpc>
                  <a:spcPct val="100000"/>
                </a:lnSpc>
                <a:spcBef>
                  <a:spcPct val="0"/>
                </a:spcBef>
                <a:spcAft>
                  <a:spcPct val="0"/>
                </a:spcAft>
                <a:buClrTx/>
                <a:buSzTx/>
                <a:buFontTx/>
                <a:buNone/>
                <a:tabLst/>
                <a:defRPr/>
              </a:pPr>
              <a:t>‹#›</a:t>
            </a:fld>
            <a:r>
              <a:rPr kumimoji="0" lang="en-US" sz="900" b="0" i="0" u="none" strike="noStrike" kern="1200" cap="none" spc="0" normalizeH="0" baseline="0" noProof="0" dirty="0" smtClean="0">
                <a:ln>
                  <a:noFill/>
                </a:ln>
                <a:solidFill>
                  <a:schemeClr val="tx1">
                    <a:tint val="75000"/>
                  </a:schemeClr>
                </a:solidFill>
                <a:effectLst/>
                <a:uLnTx/>
                <a:uFillTx/>
                <a:latin typeface="Arial" charset="0"/>
                <a:ea typeface="ＭＳ Ｐゴシック" charset="-128"/>
                <a:cs typeface="ＭＳ Ｐゴシック" charset="-128"/>
              </a:rPr>
              <a:t>			The Artemis Water Strategy– Proprietary 		</a:t>
            </a:r>
            <a:fld id="{45C5F011-2052-4440-BD18-56D704CCBFC4}" type="datetime5">
              <a:rPr kumimoji="0" lang="en-US" sz="900" b="0" i="0" u="none" strike="noStrike" kern="1200" cap="none" spc="0" normalizeH="0" baseline="0" noProof="0" smtClean="0">
                <a:ln>
                  <a:noFill/>
                </a:ln>
                <a:solidFill>
                  <a:schemeClr val="tx1">
                    <a:tint val="75000"/>
                  </a:schemeClr>
                </a:solidFill>
                <a:effectLst/>
                <a:uLnTx/>
                <a:uFillTx/>
                <a:latin typeface="Arial" charset="0"/>
                <a:ea typeface="ＭＳ Ｐゴシック" charset="-128"/>
                <a:cs typeface="ＭＳ Ｐゴシック" charset="-128"/>
              </a:rPr>
              <a:pPr marL="0" marR="0" lvl="0" indent="0" algn="ctr" defTabSz="914400" rtl="0" eaLnBrk="1" fontAlgn="base" latinLnBrk="0" hangingPunct="1">
                <a:lnSpc>
                  <a:spcPct val="100000"/>
                </a:lnSpc>
                <a:spcBef>
                  <a:spcPct val="0"/>
                </a:spcBef>
                <a:spcAft>
                  <a:spcPct val="0"/>
                </a:spcAft>
                <a:buClrTx/>
                <a:buSzTx/>
                <a:buFontTx/>
                <a:buNone/>
                <a:tabLst/>
                <a:defRPr/>
              </a:pPr>
              <a:t>Sep-9-13</a:t>
            </a:fld>
            <a:endParaRPr kumimoji="0" lang="en-US" sz="900" b="0" i="0" u="none" strike="noStrike" kern="1200" cap="none" spc="0" normalizeH="0" baseline="0" noProof="0" dirty="0">
              <a:ln>
                <a:noFill/>
              </a:ln>
              <a:solidFill>
                <a:schemeClr val="tx1">
                  <a:tint val="75000"/>
                </a:schemeClr>
              </a:solidFill>
              <a:effectLst/>
              <a:uLnTx/>
              <a:uFillTx/>
              <a:latin typeface="Arial" charset="0"/>
              <a:ea typeface="ＭＳ Ｐゴシック" charset="-128"/>
              <a:cs typeface="ＭＳ Ｐゴシック" charset="-128"/>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916113"/>
            <a:ext cx="38481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95788" y="1916113"/>
            <a:ext cx="38481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8"/>
          <p:cNvSpPr>
            <a:spLocks noGrp="1"/>
          </p:cNvSpPr>
          <p:nvPr>
            <p:ph type="ftr" sz="quarter" idx="10"/>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8"/>
          <p:cNvSpPr>
            <a:spLocks noGrp="1"/>
          </p:cNvSpPr>
          <p:nvPr>
            <p:ph type="ftr" sz="quarter" idx="3"/>
          </p:nvPr>
        </p:nvSpPr>
        <p:spPr>
          <a:xfrm>
            <a:off x="533400" y="63246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8"/>
          <p:cNvSpPr>
            <a:spLocks noGrp="1"/>
          </p:cNvSpPr>
          <p:nvPr userDrawn="1">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476250"/>
            <a:ext cx="2071687" cy="604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476250"/>
            <a:ext cx="60674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476250"/>
            <a:ext cx="8291512" cy="604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916113"/>
            <a:ext cx="38481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95788" y="1916113"/>
            <a:ext cx="38481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8"/>
          <p:cNvSpPr>
            <a:spLocks noGrp="1"/>
          </p:cNvSpPr>
          <p:nvPr>
            <p:ph type="ftr" sz="quarter" idx="10"/>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pic>
        <p:nvPicPr>
          <p:cNvPr id="9" name="Picture 10"/>
          <p:cNvPicPr>
            <a:picLocks noChangeAspect="1"/>
          </p:cNvPicPr>
          <p:nvPr userDrawn="1"/>
        </p:nvPicPr>
        <p:blipFill>
          <a:blip r:embed="rId2"/>
          <a:srcRect/>
          <a:stretch>
            <a:fillRect/>
          </a:stretch>
        </p:blipFill>
        <p:spPr bwMode="auto">
          <a:xfrm>
            <a:off x="409575" y="200025"/>
            <a:ext cx="1647825" cy="1208087"/>
          </a:xfrm>
          <a:prstGeom prst="rect">
            <a:avLst/>
          </a:prstGeom>
          <a:noFill/>
          <a:ln w="9525">
            <a:noFill/>
            <a:miter lim="800000"/>
            <a:headEnd/>
            <a:tailEnd/>
          </a:ln>
        </p:spPr>
      </p:pic>
      <p:pic>
        <p:nvPicPr>
          <p:cNvPr id="10" name="Picture 11"/>
          <p:cNvPicPr>
            <a:picLocks noChangeAspect="1"/>
          </p:cNvPicPr>
          <p:nvPr userDrawn="1"/>
        </p:nvPicPr>
        <p:blipFill>
          <a:blip r:embed="rId3"/>
          <a:srcRect/>
          <a:stretch>
            <a:fillRect/>
          </a:stretch>
        </p:blipFill>
        <p:spPr bwMode="auto">
          <a:xfrm>
            <a:off x="457200" y="1331912"/>
            <a:ext cx="1828800" cy="344488"/>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476250"/>
            <a:ext cx="2071687" cy="604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476250"/>
            <a:ext cx="60674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476250"/>
            <a:ext cx="8291512" cy="604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8"/>
          <p:cNvSpPr>
            <a:spLocks noGrp="1"/>
          </p:cNvSpPr>
          <p:nvPr userDrawn="1">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8"/>
          <p:cNvSpPr>
            <a:spLocks noGrp="1"/>
          </p:cNvSpPr>
          <p:nvPr userDrawn="1">
            <p:ph type="ftr" sz="quarter" idx="10"/>
          </p:nvPr>
        </p:nvSpPr>
        <p:spPr>
          <a:xfrm>
            <a:off x="533400" y="64008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8"/>
          <p:cNvSpPr>
            <a:spLocks noGrp="1"/>
          </p:cNvSpPr>
          <p:nvPr userDrawn="1">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Footer Placeholder 8"/>
          <p:cNvSpPr>
            <a:spLocks noGrp="1"/>
          </p:cNvSpPr>
          <p:nvPr userDrawn="1">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8"/>
          <p:cNvSpPr>
            <a:spLocks noGrp="1"/>
          </p:cNvSpPr>
          <p:nvPr userDrawn="1">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3.jpeg"/><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3.jpeg"/><Relationship Id="rId15" Type="http://schemas.openxmlformats.org/officeDocument/2006/relationships/image" Target="../media/image5.jpeg"/><Relationship Id="rId16" Type="http://schemas.openxmlformats.org/officeDocument/2006/relationships/image" Target="../media/image4.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8"/>
          <p:cNvSpPr>
            <a:spLocks noGrp="1"/>
          </p:cNvSpPr>
          <p:nvPr userDrawn="1">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Artemis Water Strategy Proprietary			</a:t>
            </a:r>
            <a:fld id="{45C5F011-2052-4440-BD18-56D704CCBFC4}" type="datetime5">
              <a:rPr lang="en-US" smtClean="0"/>
              <a:pPr>
                <a:defRPr/>
              </a:pPr>
              <a:t>Sep-9-13</a:t>
            </a:fld>
            <a:endParaRPr lang="en-US" dirty="0"/>
          </a:p>
        </p:txBody>
      </p:sp>
    </p:spTree>
  </p:cSld>
  <p:clrMap bg1="lt1" tx1="dk1" bg2="lt2" tx2="dk2" accent1="accent1" accent2="accent2" accent3="accent3" accent4="accent4" accent5="accent5" accent6="accent6" hlink="hlink" folHlink="folHlink"/>
  <p:sldLayoutIdLst>
    <p:sldLayoutId id="2147485558" r:id="rId1"/>
    <p:sldLayoutId id="2147485559" r:id="rId2"/>
    <p:sldLayoutId id="2147485569" r:id="rId3"/>
    <p:sldLayoutId id="2147485560" r:id="rId4"/>
    <p:sldLayoutId id="2147485561" r:id="rId5"/>
    <p:sldLayoutId id="2147485562" r:id="rId6"/>
    <p:sldLayoutId id="2147485563" r:id="rId7"/>
    <p:sldLayoutId id="2147485564" r:id="rId8"/>
    <p:sldLayoutId id="2147485565" r:id="rId9"/>
    <p:sldLayoutId id="2147485566" r:id="rId10"/>
    <p:sldLayoutId id="2147485567" r:id="rId11"/>
    <p:sldLayoutId id="2147485568" r:id="rId12"/>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08" charset="0"/>
        <a:buChar char="•"/>
        <a:defRPr sz="3200" kern="1200">
          <a:solidFill>
            <a:schemeClr val="tx1"/>
          </a:solidFill>
          <a:latin typeface="+mn-lt"/>
          <a:ea typeface="ＭＳ Ｐゴシック" pitchFamily="-112" charset="-128"/>
          <a:cs typeface="ＭＳ Ｐゴシック" charset="-128"/>
        </a:defRPr>
      </a:lvl1pPr>
      <a:lvl2pPr marL="742950" indent="-285750" algn="l" rtl="0" eaLnBrk="0" fontAlgn="base" hangingPunct="0">
        <a:spcBef>
          <a:spcPct val="20000"/>
        </a:spcBef>
        <a:spcAft>
          <a:spcPct val="0"/>
        </a:spcAft>
        <a:buFont typeface="Arial" pitchFamily="-108" charset="0"/>
        <a:buChar char="–"/>
        <a:defRPr sz="28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Font typeface="Arial" pitchFamily="-108"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4338" name="Picture 9" descr="BG ppt"/>
          <p:cNvPicPr>
            <a:picLocks noChangeAspect="1" noChangeArrowheads="1"/>
          </p:cNvPicPr>
          <p:nvPr/>
        </p:nvPicPr>
        <p:blipFill>
          <a:blip r:embed="rId14"/>
          <a:srcRect/>
          <a:stretch>
            <a:fillRect/>
          </a:stretch>
        </p:blipFill>
        <p:spPr bwMode="auto">
          <a:xfrm>
            <a:off x="6686550" y="-26988"/>
            <a:ext cx="2457450" cy="6884988"/>
          </a:xfrm>
          <a:prstGeom prst="rect">
            <a:avLst/>
          </a:prstGeom>
          <a:noFill/>
          <a:ln w="9525">
            <a:noFill/>
            <a:miter lim="800000"/>
            <a:headEnd/>
            <a:tailEnd/>
          </a:ln>
        </p:spPr>
      </p:pic>
      <p:sp>
        <p:nvSpPr>
          <p:cNvPr id="14339" name="Rectangle 2"/>
          <p:cNvSpPr>
            <a:spLocks noGrp="1" noChangeArrowheads="1"/>
          </p:cNvSpPr>
          <p:nvPr>
            <p:ph type="title"/>
          </p:nvPr>
        </p:nvSpPr>
        <p:spPr bwMode="auto">
          <a:xfrm>
            <a:off x="2484438" y="476250"/>
            <a:ext cx="6202362"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0" name="Rectangle 3"/>
          <p:cNvSpPr>
            <a:spLocks noGrp="1" noChangeArrowheads="1"/>
          </p:cNvSpPr>
          <p:nvPr>
            <p:ph type="body" idx="1"/>
          </p:nvPr>
        </p:nvSpPr>
        <p:spPr bwMode="auto">
          <a:xfrm>
            <a:off x="533400" y="1916113"/>
            <a:ext cx="7696200" cy="4560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Line 10"/>
          <p:cNvSpPr>
            <a:spLocks noChangeShapeType="1"/>
          </p:cNvSpPr>
          <p:nvPr/>
        </p:nvSpPr>
        <p:spPr bwMode="auto">
          <a:xfrm>
            <a:off x="0" y="1773238"/>
            <a:ext cx="91440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800" dirty="0">
              <a:latin typeface="+mn-lt"/>
              <a:ea typeface="+mn-ea"/>
              <a:cs typeface="+mn-cs"/>
            </a:endParaRPr>
          </a:p>
        </p:txBody>
      </p:sp>
      <p:pic>
        <p:nvPicPr>
          <p:cNvPr id="14343" name="Picture 10"/>
          <p:cNvPicPr>
            <a:picLocks noChangeAspect="1"/>
          </p:cNvPicPr>
          <p:nvPr/>
        </p:nvPicPr>
        <p:blipFill>
          <a:blip r:embed="rId15"/>
          <a:srcRect/>
          <a:stretch>
            <a:fillRect/>
          </a:stretch>
        </p:blipFill>
        <p:spPr bwMode="auto">
          <a:xfrm>
            <a:off x="180975" y="87313"/>
            <a:ext cx="1647825" cy="1208087"/>
          </a:xfrm>
          <a:prstGeom prst="rect">
            <a:avLst/>
          </a:prstGeom>
          <a:noFill/>
          <a:ln w="9525">
            <a:noFill/>
            <a:miter lim="800000"/>
            <a:headEnd/>
            <a:tailEnd/>
          </a:ln>
        </p:spPr>
      </p:pic>
      <p:pic>
        <p:nvPicPr>
          <p:cNvPr id="14344" name="Picture 11"/>
          <p:cNvPicPr>
            <a:picLocks noChangeAspect="1"/>
          </p:cNvPicPr>
          <p:nvPr/>
        </p:nvPicPr>
        <p:blipFill>
          <a:blip r:embed="rId16"/>
          <a:srcRect/>
          <a:stretch>
            <a:fillRect/>
          </a:stretch>
        </p:blipFill>
        <p:spPr bwMode="auto">
          <a:xfrm>
            <a:off x="228600" y="1219200"/>
            <a:ext cx="1828800" cy="344488"/>
          </a:xfrm>
          <a:prstGeom prst="rect">
            <a:avLst/>
          </a:prstGeom>
          <a:noFill/>
          <a:ln w="9525">
            <a:noFill/>
            <a:miter lim="800000"/>
            <a:headEnd/>
            <a:tailEnd/>
          </a:ln>
        </p:spPr>
      </p:pic>
      <p:sp>
        <p:nvSpPr>
          <p:cNvPr id="9"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 bg1="lt1" tx1="dk1" bg2="lt2" tx2="dk2" accent1="accent1" accent2="accent2" accent3="accent3" accent4="accent4" accent5="accent5" accent6="accent6" hlink="hlink" folHlink="folHlink"/>
  <p:sldLayoutIdLst>
    <p:sldLayoutId id="2147485570" r:id="rId1"/>
    <p:sldLayoutId id="2147485571" r:id="rId2"/>
    <p:sldLayoutId id="2147485572" r:id="rId3"/>
    <p:sldLayoutId id="2147485573" r:id="rId4"/>
    <p:sldLayoutId id="2147485574" r:id="rId5"/>
    <p:sldLayoutId id="2147485575" r:id="rId6"/>
    <p:sldLayoutId id="2147485576" r:id="rId7"/>
    <p:sldLayoutId id="2147485577" r:id="rId8"/>
    <p:sldLayoutId id="2147485578" r:id="rId9"/>
    <p:sldLayoutId id="2147485579" r:id="rId10"/>
    <p:sldLayoutId id="2147485580" r:id="rId11"/>
    <p:sldLayoutId id="2147485581" r:id="rId12"/>
  </p:sldLayoutIdLst>
  <p:hf hdr="0"/>
  <p:txStyles>
    <p:titleStyle>
      <a:lvl1pPr algn="l" rtl="0" eaLnBrk="0" fontAlgn="base" hangingPunct="0">
        <a:spcBef>
          <a:spcPct val="0"/>
        </a:spcBef>
        <a:spcAft>
          <a:spcPct val="0"/>
        </a:spcAft>
        <a:defRPr sz="3200" b="1">
          <a:solidFill>
            <a:schemeClr val="tx2"/>
          </a:solidFill>
          <a:latin typeface="Arial"/>
          <a:ea typeface="ＭＳ Ｐゴシック" pitchFamily="-112"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12" charset="-128"/>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pitchFamily="-112" charset="-128"/>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pitchFamily="-112" charset="-128"/>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pitchFamily="-112" charset="-128"/>
          <a:cs typeface="Arial" charset="0"/>
        </a:defRPr>
      </a:lvl5pPr>
      <a:lvl6pPr marL="457200" algn="l" rtl="0" fontAlgn="base">
        <a:spcBef>
          <a:spcPct val="0"/>
        </a:spcBef>
        <a:spcAft>
          <a:spcPct val="0"/>
        </a:spcAft>
        <a:defRPr sz="4000" b="1">
          <a:solidFill>
            <a:schemeClr val="tx2"/>
          </a:solidFill>
          <a:latin typeface="Arial" charset="0"/>
          <a:cs typeface="Times New Roman" pitchFamily="18" charset="0"/>
        </a:defRPr>
      </a:lvl6pPr>
      <a:lvl7pPr marL="914400" algn="l" rtl="0" fontAlgn="base">
        <a:spcBef>
          <a:spcPct val="0"/>
        </a:spcBef>
        <a:spcAft>
          <a:spcPct val="0"/>
        </a:spcAft>
        <a:defRPr sz="4000" b="1">
          <a:solidFill>
            <a:schemeClr val="tx2"/>
          </a:solidFill>
          <a:latin typeface="Arial" charset="0"/>
          <a:cs typeface="Times New Roman" pitchFamily="18" charset="0"/>
        </a:defRPr>
      </a:lvl7pPr>
      <a:lvl8pPr marL="1371600" algn="l" rtl="0" fontAlgn="base">
        <a:spcBef>
          <a:spcPct val="0"/>
        </a:spcBef>
        <a:spcAft>
          <a:spcPct val="0"/>
        </a:spcAft>
        <a:defRPr sz="4000" b="1">
          <a:solidFill>
            <a:schemeClr val="tx2"/>
          </a:solidFill>
          <a:latin typeface="Arial" charset="0"/>
          <a:cs typeface="Times New Roman" pitchFamily="18" charset="0"/>
        </a:defRPr>
      </a:lvl8pPr>
      <a:lvl9pPr marL="1828800" algn="l" rtl="0" fontAlgn="base">
        <a:spcBef>
          <a:spcPct val="0"/>
        </a:spcBef>
        <a:spcAft>
          <a:spcPct val="0"/>
        </a:spcAft>
        <a:defRPr sz="4000" b="1">
          <a:solidFill>
            <a:schemeClr val="tx2"/>
          </a:solidFill>
          <a:latin typeface="Arial" charset="0"/>
          <a:cs typeface="Times New Roman" pitchFamily="18" charset="0"/>
        </a:defRPr>
      </a:lvl9pPr>
    </p:titleStyle>
    <p:bodyStyle>
      <a:lvl1pPr marL="228600" indent="-228600" algn="l" rtl="0" eaLnBrk="0" fontAlgn="base" hangingPunct="0">
        <a:lnSpc>
          <a:spcPct val="115000"/>
        </a:lnSpc>
        <a:spcBef>
          <a:spcPct val="20000"/>
        </a:spcBef>
        <a:spcAft>
          <a:spcPct val="0"/>
        </a:spcAft>
        <a:buSzPct val="80000"/>
        <a:buBlip>
          <a:blip r:embed="rId17"/>
        </a:buBlip>
        <a:defRPr sz="2000">
          <a:solidFill>
            <a:schemeClr val="tx1"/>
          </a:solidFill>
          <a:latin typeface="Arial"/>
          <a:ea typeface="ＭＳ Ｐゴシック" pitchFamily="-112" charset="-128"/>
          <a:cs typeface="Arial"/>
        </a:defRPr>
      </a:lvl1pPr>
      <a:lvl2pPr marL="685800" indent="-228600" algn="l" rtl="0" eaLnBrk="0" fontAlgn="base" hangingPunct="0">
        <a:lnSpc>
          <a:spcPct val="115000"/>
        </a:lnSpc>
        <a:spcBef>
          <a:spcPct val="20000"/>
        </a:spcBef>
        <a:spcAft>
          <a:spcPct val="0"/>
        </a:spcAft>
        <a:buSzPct val="80000"/>
        <a:buBlip>
          <a:blip r:embed="rId17"/>
        </a:buBlip>
        <a:defRPr sz="2000">
          <a:solidFill>
            <a:schemeClr val="tx1"/>
          </a:solidFill>
          <a:latin typeface="Arial"/>
          <a:ea typeface="ＭＳ Ｐゴシック" pitchFamily="-112" charset="-128"/>
          <a:cs typeface="Arial"/>
        </a:defRPr>
      </a:lvl2pPr>
      <a:lvl3pPr marL="1092200" indent="-177800" algn="l" rtl="0" eaLnBrk="0" fontAlgn="base" hangingPunct="0">
        <a:lnSpc>
          <a:spcPct val="115000"/>
        </a:lnSpc>
        <a:spcBef>
          <a:spcPct val="20000"/>
        </a:spcBef>
        <a:spcAft>
          <a:spcPct val="0"/>
        </a:spcAft>
        <a:buSzPct val="80000"/>
        <a:buBlip>
          <a:blip r:embed="rId17"/>
        </a:buBlip>
        <a:defRPr sz="2000">
          <a:solidFill>
            <a:schemeClr val="tx1"/>
          </a:solidFill>
          <a:latin typeface="Arial"/>
          <a:ea typeface="ＭＳ Ｐゴシック" pitchFamily="-112" charset="-128"/>
          <a:cs typeface="Arial"/>
        </a:defRPr>
      </a:lvl3pPr>
      <a:lvl4pPr marL="1549400" indent="-177800" algn="l" rtl="0" eaLnBrk="0" fontAlgn="base" hangingPunct="0">
        <a:lnSpc>
          <a:spcPct val="115000"/>
        </a:lnSpc>
        <a:spcBef>
          <a:spcPct val="20000"/>
        </a:spcBef>
        <a:spcAft>
          <a:spcPct val="0"/>
        </a:spcAft>
        <a:buSzPct val="80000"/>
        <a:buBlip>
          <a:blip r:embed="rId17"/>
        </a:buBlip>
        <a:defRPr sz="2000">
          <a:solidFill>
            <a:schemeClr val="tx1"/>
          </a:solidFill>
          <a:latin typeface="Arial"/>
          <a:ea typeface="ＭＳ Ｐゴシック" pitchFamily="-112" charset="-128"/>
          <a:cs typeface="Arial"/>
        </a:defRPr>
      </a:lvl4pPr>
      <a:lvl5pPr marL="2006600" indent="-177800" algn="l" rtl="0" eaLnBrk="0" fontAlgn="base" hangingPunct="0">
        <a:lnSpc>
          <a:spcPct val="115000"/>
        </a:lnSpc>
        <a:spcBef>
          <a:spcPct val="20000"/>
        </a:spcBef>
        <a:spcAft>
          <a:spcPct val="0"/>
        </a:spcAft>
        <a:buSzPct val="80000"/>
        <a:buBlip>
          <a:blip r:embed="rId17"/>
        </a:buBlip>
        <a:defRPr sz="2000">
          <a:solidFill>
            <a:schemeClr val="tx1"/>
          </a:solidFill>
          <a:latin typeface="Arial"/>
          <a:ea typeface="ＭＳ Ｐゴシック" pitchFamily="-112" charset="-128"/>
          <a:cs typeface="Arial"/>
        </a:defRPr>
      </a:lvl5pPr>
      <a:lvl6pPr marL="2514600" indent="-228600" algn="l" rtl="0" fontAlgn="base">
        <a:lnSpc>
          <a:spcPct val="115000"/>
        </a:lnSpc>
        <a:spcBef>
          <a:spcPct val="20000"/>
        </a:spcBef>
        <a:spcAft>
          <a:spcPct val="0"/>
        </a:spcAft>
        <a:buBlip>
          <a:blip r:embed="rId17"/>
        </a:buBlip>
        <a:defRPr sz="2000" b="1">
          <a:solidFill>
            <a:schemeClr val="tx1"/>
          </a:solidFill>
          <a:latin typeface="+mn-lt"/>
          <a:cs typeface="+mn-cs"/>
        </a:defRPr>
      </a:lvl6pPr>
      <a:lvl7pPr marL="2971800" indent="-228600" algn="l" rtl="0" fontAlgn="base">
        <a:lnSpc>
          <a:spcPct val="115000"/>
        </a:lnSpc>
        <a:spcBef>
          <a:spcPct val="20000"/>
        </a:spcBef>
        <a:spcAft>
          <a:spcPct val="0"/>
        </a:spcAft>
        <a:buBlip>
          <a:blip r:embed="rId17"/>
        </a:buBlip>
        <a:defRPr sz="2000" b="1">
          <a:solidFill>
            <a:schemeClr val="tx1"/>
          </a:solidFill>
          <a:latin typeface="+mn-lt"/>
          <a:cs typeface="+mn-cs"/>
        </a:defRPr>
      </a:lvl7pPr>
      <a:lvl8pPr marL="3429000" indent="-228600" algn="l" rtl="0" fontAlgn="base">
        <a:lnSpc>
          <a:spcPct val="115000"/>
        </a:lnSpc>
        <a:spcBef>
          <a:spcPct val="20000"/>
        </a:spcBef>
        <a:spcAft>
          <a:spcPct val="0"/>
        </a:spcAft>
        <a:buBlip>
          <a:blip r:embed="rId17"/>
        </a:buBlip>
        <a:defRPr sz="2000" b="1">
          <a:solidFill>
            <a:schemeClr val="tx1"/>
          </a:solidFill>
          <a:latin typeface="+mn-lt"/>
          <a:cs typeface="+mn-cs"/>
        </a:defRPr>
      </a:lvl8pPr>
      <a:lvl9pPr marL="3886200" indent="-228600" algn="l" rtl="0" fontAlgn="base">
        <a:lnSpc>
          <a:spcPct val="115000"/>
        </a:lnSpc>
        <a:spcBef>
          <a:spcPct val="20000"/>
        </a:spcBef>
        <a:spcAft>
          <a:spcPct val="0"/>
        </a:spcAft>
        <a:buBlip>
          <a:blip r:embed="rId17"/>
        </a:buBlip>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27650" name="Picture 9" descr="BG ppt"/>
          <p:cNvPicPr>
            <a:picLocks noChangeAspect="1" noChangeArrowheads="1"/>
          </p:cNvPicPr>
          <p:nvPr/>
        </p:nvPicPr>
        <p:blipFill>
          <a:blip r:embed="rId14"/>
          <a:srcRect/>
          <a:stretch>
            <a:fillRect/>
          </a:stretch>
        </p:blipFill>
        <p:spPr bwMode="auto">
          <a:xfrm>
            <a:off x="6686550" y="-26988"/>
            <a:ext cx="2457450" cy="6884988"/>
          </a:xfrm>
          <a:prstGeom prst="rect">
            <a:avLst/>
          </a:prstGeom>
          <a:noFill/>
          <a:ln w="9525">
            <a:noFill/>
            <a:miter lim="800000"/>
            <a:headEnd/>
            <a:tailEnd/>
          </a:ln>
        </p:spPr>
      </p:pic>
      <p:sp>
        <p:nvSpPr>
          <p:cNvPr id="27651" name="Rectangle 2"/>
          <p:cNvSpPr>
            <a:spLocks noGrp="1" noChangeArrowheads="1"/>
          </p:cNvSpPr>
          <p:nvPr>
            <p:ph type="title"/>
          </p:nvPr>
        </p:nvSpPr>
        <p:spPr bwMode="auto">
          <a:xfrm>
            <a:off x="2484438" y="476250"/>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2" name="Rectangle 3"/>
          <p:cNvSpPr>
            <a:spLocks noGrp="1" noChangeArrowheads="1"/>
          </p:cNvSpPr>
          <p:nvPr>
            <p:ph type="body" idx="1"/>
          </p:nvPr>
        </p:nvSpPr>
        <p:spPr bwMode="auto">
          <a:xfrm>
            <a:off x="395288" y="1916113"/>
            <a:ext cx="78486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654" name="Picture 7" descr="Logo final"/>
          <p:cNvPicPr>
            <a:picLocks noChangeAspect="1" noChangeArrowheads="1"/>
          </p:cNvPicPr>
          <p:nvPr/>
        </p:nvPicPr>
        <p:blipFill>
          <a:blip r:embed="rId15"/>
          <a:srcRect/>
          <a:stretch>
            <a:fillRect/>
          </a:stretch>
        </p:blipFill>
        <p:spPr bwMode="auto">
          <a:xfrm>
            <a:off x="179388" y="260350"/>
            <a:ext cx="2232025" cy="968375"/>
          </a:xfrm>
          <a:prstGeom prst="rect">
            <a:avLst/>
          </a:prstGeom>
          <a:noFill/>
          <a:ln w="9525">
            <a:noFill/>
            <a:miter lim="800000"/>
            <a:headEnd/>
            <a:tailEnd/>
          </a:ln>
        </p:spPr>
      </p:pic>
      <p:sp>
        <p:nvSpPr>
          <p:cNvPr id="1034" name="Line 10"/>
          <p:cNvSpPr>
            <a:spLocks noChangeShapeType="1"/>
          </p:cNvSpPr>
          <p:nvPr/>
        </p:nvSpPr>
        <p:spPr bwMode="auto">
          <a:xfrm>
            <a:off x="0" y="1773238"/>
            <a:ext cx="9144000"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800" dirty="0">
              <a:latin typeface="+mn-lt"/>
              <a:ea typeface="+mn-ea"/>
              <a:cs typeface="+mn-cs"/>
            </a:endParaRPr>
          </a:p>
        </p:txBody>
      </p:sp>
      <p:sp>
        <p:nvSpPr>
          <p:cNvPr id="8"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a:t>
            </a:fld>
            <a:r>
              <a:rPr lang="en-US" dirty="0" smtClean="0"/>
              <a:t>			The Artemis Water Strategy– Proprietary 		</a:t>
            </a:r>
            <a:fld id="{45C5F011-2052-4440-BD18-56D704CCBFC4}" type="datetime5">
              <a:rPr lang="en-US" smtClean="0"/>
              <a:pPr>
                <a:defRPr/>
              </a:pPr>
              <a:t>Sep-9-13</a:t>
            </a:fld>
            <a:endParaRPr lang="en-US" dirty="0"/>
          </a:p>
        </p:txBody>
      </p:sp>
    </p:spTree>
  </p:cSld>
  <p:clrMap bg1="lt1" tx1="dk1" bg2="lt2" tx2="dk2" accent1="accent1" accent2="accent2" accent3="accent3" accent4="accent4" accent5="accent5" accent6="accent6" hlink="hlink" folHlink="folHlink"/>
  <p:sldLayoutIdLst>
    <p:sldLayoutId id="2147485582" r:id="rId1"/>
    <p:sldLayoutId id="2147485583" r:id="rId2"/>
    <p:sldLayoutId id="2147485584" r:id="rId3"/>
    <p:sldLayoutId id="2147485585" r:id="rId4"/>
    <p:sldLayoutId id="2147485586" r:id="rId5"/>
    <p:sldLayoutId id="2147485587" r:id="rId6"/>
    <p:sldLayoutId id="2147485588" r:id="rId7"/>
    <p:sldLayoutId id="2147485589" r:id="rId8"/>
    <p:sldLayoutId id="2147485590" r:id="rId9"/>
    <p:sldLayoutId id="2147485591" r:id="rId10"/>
    <p:sldLayoutId id="2147485592" r:id="rId11"/>
    <p:sldLayoutId id="2147485593" r:id="rId12"/>
  </p:sldLayoutIdLst>
  <p:hf hdr="0"/>
  <p:txStyles>
    <p:titleStyle>
      <a:lvl1pPr algn="l" rtl="0" eaLnBrk="0" fontAlgn="base" hangingPunct="0">
        <a:spcBef>
          <a:spcPct val="0"/>
        </a:spcBef>
        <a:spcAft>
          <a:spcPct val="0"/>
        </a:spcAft>
        <a:defRPr sz="4000" b="1">
          <a:solidFill>
            <a:schemeClr val="tx2"/>
          </a:solidFill>
          <a:latin typeface="+mj-lt"/>
          <a:ea typeface="ＭＳ Ｐゴシック" pitchFamily="-112" charset="-128"/>
          <a:cs typeface="ＭＳ Ｐゴシック" charset="-128"/>
        </a:defRPr>
      </a:lvl1pPr>
      <a:lvl2pPr algn="l" rtl="0" eaLnBrk="0" fontAlgn="base" hangingPunct="0">
        <a:spcBef>
          <a:spcPct val="0"/>
        </a:spcBef>
        <a:spcAft>
          <a:spcPct val="0"/>
        </a:spcAft>
        <a:defRPr sz="4000" b="1">
          <a:solidFill>
            <a:schemeClr val="tx2"/>
          </a:solidFill>
          <a:latin typeface="Arial" charset="0"/>
          <a:ea typeface="ＭＳ Ｐゴシック" pitchFamily="-112" charset="-128"/>
          <a:cs typeface="ＭＳ Ｐゴシック" charset="-128"/>
        </a:defRPr>
      </a:lvl2pPr>
      <a:lvl3pPr algn="l" rtl="0" eaLnBrk="0" fontAlgn="base" hangingPunct="0">
        <a:spcBef>
          <a:spcPct val="0"/>
        </a:spcBef>
        <a:spcAft>
          <a:spcPct val="0"/>
        </a:spcAft>
        <a:defRPr sz="4000" b="1">
          <a:solidFill>
            <a:schemeClr val="tx2"/>
          </a:solidFill>
          <a:latin typeface="Arial" charset="0"/>
          <a:ea typeface="ＭＳ Ｐゴシック" pitchFamily="-112" charset="-128"/>
          <a:cs typeface="ＭＳ Ｐゴシック" charset="-128"/>
        </a:defRPr>
      </a:lvl3pPr>
      <a:lvl4pPr algn="l" rtl="0" eaLnBrk="0" fontAlgn="base" hangingPunct="0">
        <a:spcBef>
          <a:spcPct val="0"/>
        </a:spcBef>
        <a:spcAft>
          <a:spcPct val="0"/>
        </a:spcAft>
        <a:defRPr sz="4000" b="1">
          <a:solidFill>
            <a:schemeClr val="tx2"/>
          </a:solidFill>
          <a:latin typeface="Arial" charset="0"/>
          <a:ea typeface="ＭＳ Ｐゴシック" pitchFamily="-112" charset="-128"/>
          <a:cs typeface="ＭＳ Ｐゴシック" charset="-128"/>
        </a:defRPr>
      </a:lvl4pPr>
      <a:lvl5pPr algn="l" rtl="0" eaLnBrk="0" fontAlgn="base" hangingPunct="0">
        <a:spcBef>
          <a:spcPct val="0"/>
        </a:spcBef>
        <a:spcAft>
          <a:spcPct val="0"/>
        </a:spcAft>
        <a:defRPr sz="4000" b="1">
          <a:solidFill>
            <a:schemeClr val="tx2"/>
          </a:solidFill>
          <a:latin typeface="Arial" charset="0"/>
          <a:ea typeface="ＭＳ Ｐゴシック" pitchFamily="-112" charset="-128"/>
          <a:cs typeface="ＭＳ Ｐゴシック" charset="-128"/>
        </a:defRPr>
      </a:lvl5pPr>
      <a:lvl6pPr marL="457200" algn="l" rtl="0" fontAlgn="base">
        <a:spcBef>
          <a:spcPct val="0"/>
        </a:spcBef>
        <a:spcAft>
          <a:spcPct val="0"/>
        </a:spcAft>
        <a:defRPr sz="4000" b="1">
          <a:solidFill>
            <a:schemeClr val="tx2"/>
          </a:solidFill>
          <a:latin typeface="Arial" charset="0"/>
          <a:cs typeface="Times New Roman" pitchFamily="18" charset="0"/>
        </a:defRPr>
      </a:lvl6pPr>
      <a:lvl7pPr marL="914400" algn="l" rtl="0" fontAlgn="base">
        <a:spcBef>
          <a:spcPct val="0"/>
        </a:spcBef>
        <a:spcAft>
          <a:spcPct val="0"/>
        </a:spcAft>
        <a:defRPr sz="4000" b="1">
          <a:solidFill>
            <a:schemeClr val="tx2"/>
          </a:solidFill>
          <a:latin typeface="Arial" charset="0"/>
          <a:cs typeface="Times New Roman" pitchFamily="18" charset="0"/>
        </a:defRPr>
      </a:lvl7pPr>
      <a:lvl8pPr marL="1371600" algn="l" rtl="0" fontAlgn="base">
        <a:spcBef>
          <a:spcPct val="0"/>
        </a:spcBef>
        <a:spcAft>
          <a:spcPct val="0"/>
        </a:spcAft>
        <a:defRPr sz="4000" b="1">
          <a:solidFill>
            <a:schemeClr val="tx2"/>
          </a:solidFill>
          <a:latin typeface="Arial" charset="0"/>
          <a:cs typeface="Times New Roman" pitchFamily="18" charset="0"/>
        </a:defRPr>
      </a:lvl8pPr>
      <a:lvl9pPr marL="1828800" algn="l" rtl="0" fontAlgn="base">
        <a:spcBef>
          <a:spcPct val="0"/>
        </a:spcBef>
        <a:spcAft>
          <a:spcPct val="0"/>
        </a:spcAft>
        <a:defRPr sz="4000" b="1">
          <a:solidFill>
            <a:schemeClr val="tx2"/>
          </a:solidFill>
          <a:latin typeface="Arial" charset="0"/>
          <a:cs typeface="Times New Roman" pitchFamily="18" charset="0"/>
        </a:defRPr>
      </a:lvl9pPr>
    </p:titleStyle>
    <p:bodyStyle>
      <a:lvl1pPr marL="342900" indent="-342900" algn="l" rtl="0" eaLnBrk="0" fontAlgn="base" hangingPunct="0">
        <a:lnSpc>
          <a:spcPct val="115000"/>
        </a:lnSpc>
        <a:spcBef>
          <a:spcPct val="20000"/>
        </a:spcBef>
        <a:spcAft>
          <a:spcPct val="0"/>
        </a:spcAft>
        <a:buBlip>
          <a:blip r:embed="rId16"/>
        </a:buBlip>
        <a:defRPr sz="3200" b="1">
          <a:solidFill>
            <a:schemeClr val="tx1"/>
          </a:solidFill>
          <a:latin typeface="+mn-lt"/>
          <a:ea typeface="ＭＳ Ｐゴシック" pitchFamily="-112" charset="-128"/>
          <a:cs typeface="ＭＳ Ｐゴシック" charset="-128"/>
        </a:defRPr>
      </a:lvl1pPr>
      <a:lvl2pPr marL="742950" indent="-285750" algn="l" rtl="0" eaLnBrk="0" fontAlgn="base" hangingPunct="0">
        <a:lnSpc>
          <a:spcPct val="115000"/>
        </a:lnSpc>
        <a:spcBef>
          <a:spcPct val="20000"/>
        </a:spcBef>
        <a:spcAft>
          <a:spcPct val="0"/>
        </a:spcAft>
        <a:buBlip>
          <a:blip r:embed="rId16"/>
        </a:buBlip>
        <a:defRPr sz="2800" b="1">
          <a:solidFill>
            <a:schemeClr val="tx1"/>
          </a:solidFill>
          <a:latin typeface="+mn-lt"/>
          <a:ea typeface="ＭＳ Ｐゴシック" pitchFamily="-112" charset="-128"/>
          <a:cs typeface="+mn-cs"/>
        </a:defRPr>
      </a:lvl2pPr>
      <a:lvl3pPr marL="1143000" indent="-228600" algn="l" rtl="0" eaLnBrk="0" fontAlgn="base" hangingPunct="0">
        <a:lnSpc>
          <a:spcPct val="115000"/>
        </a:lnSpc>
        <a:spcBef>
          <a:spcPct val="20000"/>
        </a:spcBef>
        <a:spcAft>
          <a:spcPct val="0"/>
        </a:spcAft>
        <a:buBlip>
          <a:blip r:embed="rId16"/>
        </a:buBlip>
        <a:defRPr sz="2400" b="1">
          <a:solidFill>
            <a:schemeClr val="tx1"/>
          </a:solidFill>
          <a:latin typeface="+mn-lt"/>
          <a:ea typeface="ＭＳ Ｐゴシック" pitchFamily="-112" charset="-128"/>
          <a:cs typeface="+mn-cs"/>
        </a:defRPr>
      </a:lvl3pPr>
      <a:lvl4pPr marL="1600200" indent="-228600" algn="l" rtl="0" eaLnBrk="0" fontAlgn="base" hangingPunct="0">
        <a:lnSpc>
          <a:spcPct val="115000"/>
        </a:lnSpc>
        <a:spcBef>
          <a:spcPct val="20000"/>
        </a:spcBef>
        <a:spcAft>
          <a:spcPct val="0"/>
        </a:spcAft>
        <a:buBlip>
          <a:blip r:embed="rId16"/>
        </a:buBlip>
        <a:defRPr sz="2000" b="1">
          <a:solidFill>
            <a:schemeClr val="tx1"/>
          </a:solidFill>
          <a:latin typeface="+mn-lt"/>
          <a:ea typeface="ＭＳ Ｐゴシック" pitchFamily="-112" charset="-128"/>
          <a:cs typeface="+mn-cs"/>
        </a:defRPr>
      </a:lvl4pPr>
      <a:lvl5pPr marL="2057400" indent="-228600" algn="l" rtl="0" eaLnBrk="0" fontAlgn="base" hangingPunct="0">
        <a:lnSpc>
          <a:spcPct val="115000"/>
        </a:lnSpc>
        <a:spcBef>
          <a:spcPct val="20000"/>
        </a:spcBef>
        <a:spcAft>
          <a:spcPct val="0"/>
        </a:spcAft>
        <a:buBlip>
          <a:blip r:embed="rId16"/>
        </a:buBlip>
        <a:defRPr sz="2000" b="1">
          <a:solidFill>
            <a:schemeClr val="tx1"/>
          </a:solidFill>
          <a:latin typeface="+mn-lt"/>
          <a:ea typeface="ＭＳ Ｐゴシック" pitchFamily="-112" charset="-128"/>
          <a:cs typeface="+mn-cs"/>
        </a:defRPr>
      </a:lvl5pPr>
      <a:lvl6pPr marL="2514600" indent="-228600" algn="l" rtl="0" fontAlgn="base">
        <a:lnSpc>
          <a:spcPct val="115000"/>
        </a:lnSpc>
        <a:spcBef>
          <a:spcPct val="20000"/>
        </a:spcBef>
        <a:spcAft>
          <a:spcPct val="0"/>
        </a:spcAft>
        <a:buBlip>
          <a:blip r:embed="rId16"/>
        </a:buBlip>
        <a:defRPr sz="2000" b="1">
          <a:solidFill>
            <a:schemeClr val="tx1"/>
          </a:solidFill>
          <a:latin typeface="+mn-lt"/>
          <a:cs typeface="+mn-cs"/>
        </a:defRPr>
      </a:lvl6pPr>
      <a:lvl7pPr marL="2971800" indent="-228600" algn="l" rtl="0" fontAlgn="base">
        <a:lnSpc>
          <a:spcPct val="115000"/>
        </a:lnSpc>
        <a:spcBef>
          <a:spcPct val="20000"/>
        </a:spcBef>
        <a:spcAft>
          <a:spcPct val="0"/>
        </a:spcAft>
        <a:buBlip>
          <a:blip r:embed="rId16"/>
        </a:buBlip>
        <a:defRPr sz="2000" b="1">
          <a:solidFill>
            <a:schemeClr val="tx1"/>
          </a:solidFill>
          <a:latin typeface="+mn-lt"/>
          <a:cs typeface="+mn-cs"/>
        </a:defRPr>
      </a:lvl7pPr>
      <a:lvl8pPr marL="3429000" indent="-228600" algn="l" rtl="0" fontAlgn="base">
        <a:lnSpc>
          <a:spcPct val="115000"/>
        </a:lnSpc>
        <a:spcBef>
          <a:spcPct val="20000"/>
        </a:spcBef>
        <a:spcAft>
          <a:spcPct val="0"/>
        </a:spcAft>
        <a:buBlip>
          <a:blip r:embed="rId16"/>
        </a:buBlip>
        <a:defRPr sz="2000" b="1">
          <a:solidFill>
            <a:schemeClr val="tx1"/>
          </a:solidFill>
          <a:latin typeface="+mn-lt"/>
          <a:cs typeface="+mn-cs"/>
        </a:defRPr>
      </a:lvl8pPr>
      <a:lvl9pPr marL="3886200" indent="-228600" algn="l" rtl="0" fontAlgn="base">
        <a:lnSpc>
          <a:spcPct val="115000"/>
        </a:lnSpc>
        <a:spcBef>
          <a:spcPct val="20000"/>
        </a:spcBef>
        <a:spcAft>
          <a:spcPct val="0"/>
        </a:spcAft>
        <a:buBlip>
          <a:blip r:embed="rId16"/>
        </a:buBlip>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jpe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9.png"/><Relationship Id="rId1" Type="http://schemas.openxmlformats.org/officeDocument/2006/relationships/tags" Target="../tags/tag6.xml"/><Relationship Id="rId2"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45.png"/><Relationship Id="rId1" Type="http://schemas.openxmlformats.org/officeDocument/2006/relationships/tags" Target="../tags/tag7.xml"/><Relationship Id="rId2"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9.png"/><Relationship Id="rId1" Type="http://schemas.openxmlformats.org/officeDocument/2006/relationships/tags" Target="../tags/tag2.xml"/><Relationship Id="rId2"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9" Type="http://schemas.openxmlformats.org/officeDocument/2006/relationships/image" Target="../media/image11.png"/><Relationship Id="rId20" Type="http://schemas.openxmlformats.org/officeDocument/2006/relationships/image" Target="../media/image22.pn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5.png"/><Relationship Id="rId24" Type="http://schemas.openxmlformats.org/officeDocument/2006/relationships/image" Target="../media/image26.png"/><Relationship Id="rId25" Type="http://schemas.openxmlformats.org/officeDocument/2006/relationships/image" Target="../media/image27.png"/><Relationship Id="rId26" Type="http://schemas.openxmlformats.org/officeDocument/2006/relationships/image" Target="../media/image28.png"/><Relationship Id="rId27" Type="http://schemas.openxmlformats.org/officeDocument/2006/relationships/image" Target="../media/image29.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13.png"/><Relationship Id="rId13" Type="http://schemas.openxmlformats.org/officeDocument/2006/relationships/image" Target="../media/image39.png"/><Relationship Id="rId14"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png"/><Relationship Id="rId1" Type="http://schemas.openxmlformats.org/officeDocument/2006/relationships/tags" Target="../tags/tag3.xml"/><Relationship Id="rId2"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4.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9.png"/><Relationship Id="rId1" Type="http://schemas.openxmlformats.org/officeDocument/2006/relationships/tags" Target="../tags/tag5.xml"/><Relationship Id="rId2"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Diagram 7"/>
          <p:cNvGraphicFramePr/>
          <p:nvPr/>
        </p:nvGraphicFramePr>
        <p:xfrm>
          <a:off x="2643174" y="142852"/>
          <a:ext cx="6500826" cy="114300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9" name="Line Callout 3 8"/>
          <p:cNvSpPr>
            <a:spLocks/>
          </p:cNvSpPr>
          <p:nvPr/>
        </p:nvSpPr>
        <p:spPr bwMode="auto">
          <a:xfrm>
            <a:off x="838200" y="2308225"/>
            <a:ext cx="5791200" cy="2644775"/>
          </a:xfrm>
          <a:prstGeom prst="borderCallout3">
            <a:avLst>
              <a:gd name="adj1" fmla="val 50324"/>
              <a:gd name="adj2" fmla="val -356"/>
              <a:gd name="adj3" fmla="val 49625"/>
              <a:gd name="adj4" fmla="val -11852"/>
              <a:gd name="adj5" fmla="val 128519"/>
              <a:gd name="adj6" fmla="val -11449"/>
              <a:gd name="adj7" fmla="val 127981"/>
              <a:gd name="adj8" fmla="val 127139"/>
            </a:avLst>
          </a:prstGeom>
          <a:solidFill>
            <a:schemeClr val="accent1">
              <a:alpha val="65097"/>
            </a:schemeClr>
          </a:solidFill>
          <a:ln w="34925" cmpd="thickThin">
            <a:solidFill>
              <a:schemeClr val="accent1"/>
            </a:solidFill>
            <a:round/>
            <a:headEnd/>
            <a:tailEnd/>
          </a:ln>
          <a:effectLst>
            <a:outerShdw sx="120000" sy="120000" algn="ctr" rotWithShape="0">
              <a:srgbClr val="FFC000">
                <a:alpha val="25000"/>
              </a:srgbClr>
            </a:outerShdw>
          </a:effectLst>
        </p:spPr>
        <p:txBody>
          <a:bodyPr lIns="0" tIns="0" rIns="0" bIns="0" anchor="ctr"/>
          <a:lstStyle/>
          <a:p>
            <a:pPr algn="ctr">
              <a:defRPr/>
            </a:pPr>
            <a:endParaRPr lang="en-US" sz="1800" dirty="0">
              <a:latin typeface="Helvetica"/>
              <a:ea typeface="+mn-ea"/>
              <a:cs typeface="Helvetica"/>
            </a:endParaRPr>
          </a:p>
        </p:txBody>
      </p:sp>
      <p:pic>
        <p:nvPicPr>
          <p:cNvPr id="43013" name="Content Placeholder 9" descr="flickr_atbaker_lens.jpg"/>
          <p:cNvPicPr>
            <a:picLocks noChangeAspect="1"/>
          </p:cNvPicPr>
          <p:nvPr/>
        </p:nvPicPr>
        <p:blipFill>
          <a:blip r:embed="rId8"/>
          <a:srcRect/>
          <a:stretch>
            <a:fillRect/>
          </a:stretch>
        </p:blipFill>
        <p:spPr bwMode="auto">
          <a:xfrm>
            <a:off x="5257800" y="152400"/>
            <a:ext cx="3487738" cy="1593850"/>
          </a:xfrm>
          <a:prstGeom prst="rect">
            <a:avLst/>
          </a:prstGeom>
          <a:noFill/>
          <a:ln w="9525">
            <a:noFill/>
            <a:miter lim="800000"/>
            <a:headEnd/>
            <a:tailEnd/>
          </a:ln>
        </p:spPr>
      </p:pic>
      <p:sp>
        <p:nvSpPr>
          <p:cNvPr id="43014" name="TextBox 9"/>
          <p:cNvSpPr txBox="1">
            <a:spLocks noChangeArrowheads="1"/>
          </p:cNvSpPr>
          <p:nvPr/>
        </p:nvSpPr>
        <p:spPr bwMode="auto">
          <a:xfrm>
            <a:off x="1143000" y="2382321"/>
            <a:ext cx="5410200" cy="3293209"/>
          </a:xfrm>
          <a:prstGeom prst="rect">
            <a:avLst/>
          </a:prstGeom>
          <a:noFill/>
          <a:ln w="9525">
            <a:noFill/>
            <a:miter lim="800000"/>
            <a:headEnd/>
            <a:tailEnd/>
          </a:ln>
        </p:spPr>
        <p:txBody>
          <a:bodyPr>
            <a:prstTxWarp prst="textNoShape">
              <a:avLst/>
            </a:prstTxWarp>
            <a:spAutoFit/>
          </a:bodyPr>
          <a:lstStyle/>
          <a:p>
            <a:pPr algn="ctr"/>
            <a:r>
              <a:rPr lang="en-US" b="1" dirty="0" smtClean="0">
                <a:latin typeface="Times" pitchFamily="-108" charset="0"/>
                <a:ea typeface="Times" pitchFamily="-108" charset="0"/>
                <a:cs typeface="Times" pitchFamily="-108" charset="0"/>
              </a:rPr>
              <a:t>Washington Clean Technology Alliance</a:t>
            </a:r>
          </a:p>
          <a:p>
            <a:pPr algn="ctr"/>
            <a:endParaRPr lang="en-US" b="1" dirty="0" smtClean="0">
              <a:latin typeface="Times" pitchFamily="-108" charset="0"/>
              <a:ea typeface="Times" pitchFamily="-108" charset="0"/>
              <a:cs typeface="Times" pitchFamily="-108" charset="0"/>
            </a:endParaRPr>
          </a:p>
          <a:p>
            <a:pPr algn="ctr"/>
            <a:r>
              <a:rPr lang="en-US" sz="3200" b="1" dirty="0" smtClean="0">
                <a:latin typeface="Times" pitchFamily="-108" charset="0"/>
                <a:ea typeface="Times" pitchFamily="-108" charset="0"/>
                <a:cs typeface="Times" pitchFamily="-108" charset="0"/>
              </a:rPr>
              <a:t>Investing in the </a:t>
            </a:r>
          </a:p>
          <a:p>
            <a:pPr algn="ctr"/>
            <a:r>
              <a:rPr lang="en-US" sz="3200" b="1" dirty="0" smtClean="0">
                <a:latin typeface="Times" pitchFamily="-108" charset="0"/>
                <a:ea typeface="Times" pitchFamily="-108" charset="0"/>
                <a:cs typeface="Times" pitchFamily="-108" charset="0"/>
              </a:rPr>
              <a:t>Blue Revolution</a:t>
            </a:r>
          </a:p>
          <a:p>
            <a:pPr algn="ctr"/>
            <a:endParaRPr lang="en-US" sz="1600" dirty="0" smtClean="0"/>
          </a:p>
          <a:p>
            <a:pPr algn="ctr"/>
            <a:r>
              <a:rPr lang="en-US" sz="1400" i="1" dirty="0" smtClean="0"/>
              <a:t>September 11, 2013</a:t>
            </a:r>
          </a:p>
          <a:p>
            <a:pPr algn="ctr"/>
            <a:r>
              <a:rPr lang="en-US" sz="1400" i="1" dirty="0" smtClean="0"/>
              <a:t>San Francisco</a:t>
            </a:r>
          </a:p>
          <a:p>
            <a:pPr algn="ctr"/>
            <a:endParaRPr lang="en-US" sz="1600" dirty="0" smtClean="0"/>
          </a:p>
          <a:p>
            <a:pPr algn="ctr"/>
            <a:endParaRPr lang="en-US" sz="1800" dirty="0">
              <a:latin typeface="Helvetica" pitchFamily="-108" charset="0"/>
              <a:ea typeface="Helvetica" pitchFamily="-108" charset="0"/>
              <a:cs typeface="Helvetica" pitchFamily="-108" charset="0"/>
            </a:endParaRPr>
          </a:p>
          <a:p>
            <a:endParaRPr lang="en-US" sz="1800" dirty="0"/>
          </a:p>
        </p:txBody>
      </p:sp>
      <p:sp>
        <p:nvSpPr>
          <p:cNvPr id="13"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1</a:t>
            </a:fld>
            <a:r>
              <a:rPr lang="en-US" dirty="0" smtClean="0"/>
              <a:t>				Artemis Water Strategy Proprietary			</a:t>
            </a:r>
            <a:fld id="{45C5F011-2052-4440-BD18-56D704CCBFC4}" type="datetime5">
              <a:rPr lang="en-US" smtClean="0"/>
              <a:pPr>
                <a:defRPr/>
              </a:pPr>
              <a:t>Sep-9-13</a:t>
            </a:fld>
            <a:endParaRPr lang="en-US" dirty="0"/>
          </a:p>
        </p:txBody>
      </p:sp>
      <p:pic>
        <p:nvPicPr>
          <p:cNvPr id="14" name="Picture 13"/>
          <p:cNvPicPr>
            <a:picLocks noChangeAspect="1"/>
          </p:cNvPicPr>
          <p:nvPr/>
        </p:nvPicPr>
        <p:blipFill>
          <a:blip r:embed="rId9"/>
          <a:stretch>
            <a:fillRect/>
          </a:stretch>
        </p:blipFill>
        <p:spPr>
          <a:xfrm>
            <a:off x="6806514" y="1752600"/>
            <a:ext cx="2337486" cy="2882900"/>
          </a:xfrm>
          <a:prstGeom prst="rect">
            <a:avLst/>
          </a:prstGeom>
        </p:spPr>
      </p:pic>
      <p:pic>
        <p:nvPicPr>
          <p:cNvPr id="10" name="Picture 9"/>
          <p:cNvPicPr>
            <a:picLocks noChangeAspect="1"/>
          </p:cNvPicPr>
          <p:nvPr/>
        </p:nvPicPr>
        <p:blipFill>
          <a:blip r:embed="rId10"/>
          <a:stretch>
            <a:fillRect/>
          </a:stretch>
        </p:blipFill>
        <p:spPr>
          <a:xfrm>
            <a:off x="6781800" y="3694406"/>
            <a:ext cx="2362200" cy="1652294"/>
          </a:xfrm>
          <a:prstGeom prst="rect">
            <a:avLst/>
          </a:prstGeom>
        </p:spPr>
      </p:pic>
      <p:sp>
        <p:nvSpPr>
          <p:cNvPr id="11" name="TextBox 10"/>
          <p:cNvSpPr txBox="1"/>
          <p:nvPr/>
        </p:nvSpPr>
        <p:spPr>
          <a:xfrm>
            <a:off x="1981200" y="5105400"/>
            <a:ext cx="4419600" cy="307777"/>
          </a:xfrm>
          <a:prstGeom prst="rect">
            <a:avLst/>
          </a:prstGeom>
          <a:noFill/>
        </p:spPr>
        <p:txBody>
          <a:bodyPr wrap="square" rtlCol="0">
            <a:spAutoFit/>
          </a:bodyPr>
          <a:lstStyle/>
          <a:p>
            <a:r>
              <a:rPr lang="en-US" sz="1400" dirty="0" smtClean="0">
                <a:latin typeface="Arial"/>
                <a:cs typeface="Arial"/>
              </a:rPr>
              <a:t>Presented by Laura Shenkar, </a:t>
            </a:r>
            <a:r>
              <a:rPr lang="en-US" sz="1400" dirty="0" smtClean="0">
                <a:latin typeface="Arial"/>
                <a:ea typeface="Times" pitchFamily="-108" charset="0"/>
                <a:cs typeface="Arial"/>
              </a:rPr>
              <a:t>Principal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84438" y="304800"/>
            <a:ext cx="6202362" cy="1143000"/>
          </a:xfrm>
        </p:spPr>
        <p:txBody>
          <a:bodyPr/>
          <a:lstStyle/>
          <a:p>
            <a:r>
              <a:rPr lang="en-US" dirty="0" smtClean="0"/>
              <a:t>Early Signs of </a:t>
            </a:r>
            <a:br>
              <a:rPr lang="en-US" dirty="0" smtClean="0"/>
            </a:br>
            <a:r>
              <a:rPr lang="en-US" dirty="0" smtClean="0"/>
              <a:t>the New Age of Water</a:t>
            </a:r>
            <a:endParaRPr lang="en-US" dirty="0"/>
          </a:p>
        </p:txBody>
      </p:sp>
      <p:sp>
        <p:nvSpPr>
          <p:cNvPr id="4" name="Footer Placeholder 3"/>
          <p:cNvSpPr>
            <a:spLocks noGrp="1"/>
          </p:cNvSpPr>
          <p:nvPr>
            <p:ph type="ftr" sz="quarter" idx="3"/>
          </p:nvPr>
        </p:nvSpPr>
        <p:spPr/>
        <p:txBody>
          <a:bodyPr/>
          <a:lstStyle/>
          <a:p>
            <a:pPr>
              <a:defRPr/>
            </a:pPr>
            <a:fld id="{C85A566B-A597-3144-96CB-4ABB6B766F5E}" type="slidenum">
              <a:rPr lang="en-US" smtClean="0"/>
              <a:pPr>
                <a:defRPr/>
              </a:pPr>
              <a:t>10</a:t>
            </a:fld>
            <a:r>
              <a:rPr lang="en-US" smtClean="0"/>
              <a:t>			The Artemis Water Strategy– Proprietary 		</a:t>
            </a:r>
            <a:fld id="{45C5F011-2052-4440-BD18-56D704CCBFC4}" type="datetime5">
              <a:rPr lang="en-US" smtClean="0"/>
              <a:pPr>
                <a:defRPr/>
              </a:pPr>
              <a:t>Sep-9-13</a:t>
            </a:fld>
            <a:endParaRPr lang="en-US" dirty="0"/>
          </a:p>
        </p:txBody>
      </p:sp>
      <p:pic>
        <p:nvPicPr>
          <p:cNvPr id="6" name="Picture 5"/>
          <p:cNvPicPr>
            <a:picLocks noChangeAspect="1"/>
          </p:cNvPicPr>
          <p:nvPr/>
        </p:nvPicPr>
        <p:blipFill>
          <a:blip r:embed="rId3"/>
          <a:stretch>
            <a:fillRect/>
          </a:stretch>
        </p:blipFill>
        <p:spPr>
          <a:xfrm>
            <a:off x="1143000" y="2438400"/>
            <a:ext cx="6172200" cy="3478876"/>
          </a:xfrm>
          <a:prstGeom prst="rect">
            <a:avLst/>
          </a:prstGeom>
        </p:spPr>
      </p:pic>
      <p:sp>
        <p:nvSpPr>
          <p:cNvPr id="7" name="TextBox 6"/>
          <p:cNvSpPr txBox="1"/>
          <p:nvPr/>
        </p:nvSpPr>
        <p:spPr>
          <a:xfrm>
            <a:off x="838200" y="1905000"/>
            <a:ext cx="6553200" cy="461665"/>
          </a:xfrm>
          <a:prstGeom prst="rect">
            <a:avLst/>
          </a:prstGeom>
          <a:noFill/>
        </p:spPr>
        <p:txBody>
          <a:bodyPr wrap="square" rtlCol="0">
            <a:spAutoFit/>
          </a:bodyPr>
          <a:lstStyle/>
          <a:p>
            <a:pPr algn="ctr"/>
            <a:r>
              <a:rPr lang="en-US" dirty="0" smtClean="0"/>
              <a:t>Water prices are rising– Even in the US</a:t>
            </a:r>
            <a:endParaRPr lang="en-US" dirty="0"/>
          </a:p>
        </p:txBody>
      </p:sp>
      <p:sp>
        <p:nvSpPr>
          <p:cNvPr id="8" name="TextBox 7"/>
          <p:cNvSpPr txBox="1"/>
          <p:nvPr/>
        </p:nvSpPr>
        <p:spPr>
          <a:xfrm>
            <a:off x="1143000" y="5758190"/>
            <a:ext cx="6172200" cy="230832"/>
          </a:xfrm>
          <a:prstGeom prst="rect">
            <a:avLst/>
          </a:prstGeom>
          <a:noFill/>
        </p:spPr>
        <p:txBody>
          <a:bodyPr wrap="square" rtlCol="0">
            <a:spAutoFit/>
          </a:bodyPr>
          <a:lstStyle/>
          <a:p>
            <a:pPr algn="r"/>
            <a:r>
              <a:rPr lang="en-US" sz="900" dirty="0" smtClean="0"/>
              <a:t>Source: Circle of Blue Pricing Analysis</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Scarcity</a:t>
            </a:r>
            <a:r>
              <a:rPr lang="en-US" dirty="0" smtClean="0"/>
              <a:t> </a:t>
            </a:r>
            <a:r>
              <a:rPr lang="en-US" dirty="0" smtClean="0"/>
              <a:t>Drives Dramatic Changes</a:t>
            </a:r>
            <a:endParaRPr lang="en-US" dirty="0"/>
          </a:p>
        </p:txBody>
      </p:sp>
      <p:sp>
        <p:nvSpPr>
          <p:cNvPr id="4" name="Footer Placeholder 3"/>
          <p:cNvSpPr>
            <a:spLocks noGrp="1"/>
          </p:cNvSpPr>
          <p:nvPr>
            <p:ph type="ftr" sz="quarter" idx="3"/>
          </p:nvPr>
        </p:nvSpPr>
        <p:spPr/>
        <p:txBody>
          <a:bodyPr/>
          <a:lstStyle/>
          <a:p>
            <a:pPr>
              <a:defRPr/>
            </a:pPr>
            <a:fld id="{C85A566B-A597-3144-96CB-4ABB6B766F5E}" type="slidenum">
              <a:rPr lang="en-US" smtClean="0"/>
              <a:pPr>
                <a:defRPr/>
              </a:pPr>
              <a:t>11</a:t>
            </a:fld>
            <a:r>
              <a:rPr lang="en-US" smtClean="0"/>
              <a:t>			The Artemis Water Strategy– Proprietary 		</a:t>
            </a:r>
            <a:fld id="{45C5F011-2052-4440-BD18-56D704CCBFC4}" type="datetime5">
              <a:rPr lang="en-US" smtClean="0"/>
              <a:pPr>
                <a:defRPr/>
              </a:pPr>
              <a:t>Sep-9-13</a:t>
            </a:fld>
            <a:endParaRPr lang="en-US" dirty="0"/>
          </a:p>
        </p:txBody>
      </p:sp>
      <p:pic>
        <p:nvPicPr>
          <p:cNvPr id="5" name="Picture 4"/>
          <p:cNvPicPr>
            <a:picLocks noChangeAspect="1"/>
          </p:cNvPicPr>
          <p:nvPr/>
        </p:nvPicPr>
        <p:blipFill>
          <a:blip r:embed="rId3"/>
          <a:stretch>
            <a:fillRect/>
          </a:stretch>
        </p:blipFill>
        <p:spPr>
          <a:xfrm>
            <a:off x="1239103" y="1752600"/>
            <a:ext cx="6838097" cy="4229100"/>
          </a:xfrm>
          <a:prstGeom prst="rect">
            <a:avLst/>
          </a:prstGeom>
        </p:spPr>
      </p:pic>
      <p:sp>
        <p:nvSpPr>
          <p:cNvPr id="6" name="TextBox 5"/>
          <p:cNvSpPr txBox="1"/>
          <p:nvPr/>
        </p:nvSpPr>
        <p:spPr>
          <a:xfrm>
            <a:off x="1066800" y="5906869"/>
            <a:ext cx="7239000" cy="646331"/>
          </a:xfrm>
          <a:prstGeom prst="rect">
            <a:avLst/>
          </a:prstGeom>
          <a:noFill/>
        </p:spPr>
        <p:txBody>
          <a:bodyPr wrap="square" rtlCol="0">
            <a:spAutoFit/>
          </a:bodyPr>
          <a:lstStyle/>
          <a:p>
            <a:r>
              <a:rPr lang="en-US" sz="1800" dirty="0" smtClean="0">
                <a:ea typeface="ＭＳ Ｐゴシック" pitchFamily="-112" charset="-128"/>
                <a:cs typeface="ＭＳ Ｐゴシック" charset="-128"/>
              </a:rPr>
              <a:t>Water scarcity has outpaced projections, driving the Great Plains and the Southwest to implement aggressive water strategies.</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Velocity </a:t>
            </a:r>
            <a:r>
              <a:rPr lang="en-US" dirty="0" smtClean="0"/>
              <a:t>Challenge—</a:t>
            </a:r>
            <a:br>
              <a:rPr lang="en-US" dirty="0" smtClean="0"/>
            </a:br>
            <a:r>
              <a:rPr lang="en-US" dirty="0" smtClean="0"/>
              <a:t>Money </a:t>
            </a:r>
            <a:r>
              <a:rPr lang="en-US" dirty="0" smtClean="0"/>
              <a:t>in?  Money out?</a:t>
            </a:r>
            <a:endParaRPr lang="en-US" dirty="0"/>
          </a:p>
        </p:txBody>
      </p:sp>
      <p:sp>
        <p:nvSpPr>
          <p:cNvPr id="4" name="Footer Placeholder 3"/>
          <p:cNvSpPr>
            <a:spLocks noGrp="1"/>
          </p:cNvSpPr>
          <p:nvPr>
            <p:ph type="ftr" sz="quarter" idx="3"/>
          </p:nvPr>
        </p:nvSpPr>
        <p:spPr/>
        <p:txBody>
          <a:bodyPr/>
          <a:lstStyle/>
          <a:p>
            <a:pPr>
              <a:defRPr/>
            </a:pPr>
            <a:fld id="{C85A566B-A597-3144-96CB-4ABB6B766F5E}" type="slidenum">
              <a:rPr lang="en-US" smtClean="0"/>
              <a:pPr>
                <a:defRPr/>
              </a:pPr>
              <a:t>12</a:t>
            </a:fld>
            <a:r>
              <a:rPr lang="en-US" smtClean="0"/>
              <a:t>			The Artemis Water Strategy– Proprietary 		</a:t>
            </a:r>
            <a:fld id="{45C5F011-2052-4440-BD18-56D704CCBFC4}" type="datetime5">
              <a:rPr lang="en-US" smtClean="0"/>
              <a:pPr>
                <a:defRPr/>
              </a:pPr>
              <a:t>Sep-9-13</a:t>
            </a:fld>
            <a:endParaRPr lang="en-US" dirty="0"/>
          </a:p>
        </p:txBody>
      </p:sp>
      <p:sp>
        <p:nvSpPr>
          <p:cNvPr id="6" name="TextBox 5"/>
          <p:cNvSpPr txBox="1"/>
          <p:nvPr/>
        </p:nvSpPr>
        <p:spPr>
          <a:xfrm>
            <a:off x="2362200" y="5867400"/>
            <a:ext cx="5334000" cy="307777"/>
          </a:xfrm>
          <a:prstGeom prst="rect">
            <a:avLst/>
          </a:prstGeom>
          <a:noFill/>
        </p:spPr>
        <p:txBody>
          <a:bodyPr wrap="square" rtlCol="0">
            <a:spAutoFit/>
          </a:bodyPr>
          <a:lstStyle/>
          <a:p>
            <a:pPr algn="r"/>
            <a:r>
              <a:rPr lang="en-US" sz="1400" dirty="0" smtClean="0"/>
              <a:t>Source: The </a:t>
            </a:r>
            <a:r>
              <a:rPr lang="en-US" sz="1400" dirty="0" err="1" smtClean="0"/>
              <a:t>Cleantech</a:t>
            </a:r>
            <a:r>
              <a:rPr lang="en-US" sz="1400" dirty="0" smtClean="0"/>
              <a:t> Group</a:t>
            </a:r>
            <a:endParaRPr lang="en-US" sz="1400" dirty="0"/>
          </a:p>
        </p:txBody>
      </p:sp>
      <p:pic>
        <p:nvPicPr>
          <p:cNvPr id="7" name="Picture 6"/>
          <p:cNvPicPr>
            <a:picLocks noChangeAspect="1"/>
          </p:cNvPicPr>
          <p:nvPr/>
        </p:nvPicPr>
        <p:blipFill>
          <a:blip r:embed="rId3"/>
          <a:stretch>
            <a:fillRect/>
          </a:stretch>
        </p:blipFill>
        <p:spPr>
          <a:xfrm>
            <a:off x="1371600" y="1981200"/>
            <a:ext cx="6388396" cy="39306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2819400" y="457200"/>
            <a:ext cx="5867400" cy="1162050"/>
          </a:xfrm>
        </p:spPr>
        <p:txBody>
          <a:bodyPr/>
          <a:lstStyle/>
          <a:p>
            <a:r>
              <a:rPr lang="en-US" smtClean="0">
                <a:latin typeface="Arial" charset="0"/>
                <a:ea typeface="ＭＳ Ｐゴシック" charset="-128"/>
              </a:rPr>
              <a:t>Agenda</a:t>
            </a:r>
          </a:p>
        </p:txBody>
      </p:sp>
      <p:sp>
        <p:nvSpPr>
          <p:cNvPr id="45059" name="Content Placeholder 2"/>
          <p:cNvSpPr>
            <a:spLocks noGrp="1"/>
          </p:cNvSpPr>
          <p:nvPr>
            <p:ph idx="1"/>
          </p:nvPr>
        </p:nvSpPr>
        <p:spPr>
          <a:xfrm>
            <a:off x="685800" y="2743200"/>
            <a:ext cx="7543800" cy="3733800"/>
          </a:xfrm>
        </p:spPr>
        <p:txBody>
          <a:bodyPr/>
          <a:lstStyle/>
          <a:p>
            <a:r>
              <a:rPr lang="en-US" dirty="0" smtClean="0">
                <a:latin typeface="Arial" charset="0"/>
                <a:ea typeface="ＭＳ Ｐゴシック" charset="-128"/>
              </a:rPr>
              <a:t>Introduction to Artemis, Artemis Top 50</a:t>
            </a:r>
          </a:p>
          <a:p>
            <a:r>
              <a:rPr lang="en-US" dirty="0" smtClean="0">
                <a:latin typeface="Arial" charset="0"/>
                <a:ea typeface="ＭＳ Ｐゴシック" charset="-128"/>
              </a:rPr>
              <a:t>The Water Challenge from an Investor’s Eye</a:t>
            </a:r>
          </a:p>
          <a:p>
            <a:r>
              <a:rPr lang="en-US" dirty="0" smtClean="0">
                <a:latin typeface="Arial" charset="0"/>
                <a:ea typeface="ＭＳ Ｐゴシック" charset="-128"/>
              </a:rPr>
              <a:t>Water Tech Today</a:t>
            </a:r>
          </a:p>
          <a:p>
            <a:r>
              <a:rPr lang="en-US" dirty="0" smtClean="0">
                <a:latin typeface="Arial" charset="0"/>
                <a:ea typeface="ＭＳ Ｐゴシック" charset="-128"/>
              </a:rPr>
              <a:t>Smart Water Investment in the Second Wave</a:t>
            </a:r>
          </a:p>
          <a:p>
            <a:endParaRPr lang="en-US" dirty="0" smtClean="0">
              <a:latin typeface="Arial" charset="0"/>
              <a:ea typeface="ＭＳ Ｐゴシック" charset="-128"/>
            </a:endParaRPr>
          </a:p>
        </p:txBody>
      </p:sp>
      <p:pic>
        <p:nvPicPr>
          <p:cNvPr id="45063" name="Picture 8"/>
          <p:cNvPicPr>
            <a:picLocks noChangeAspect="1"/>
          </p:cNvPicPr>
          <p:nvPr/>
        </p:nvPicPr>
        <p:blipFill>
          <a:blip r:embed="rId4"/>
          <a:srcRect/>
          <a:stretch>
            <a:fillRect/>
          </a:stretch>
        </p:blipFill>
        <p:spPr bwMode="auto">
          <a:xfrm>
            <a:off x="6324600" y="381000"/>
            <a:ext cx="2438400" cy="1371600"/>
          </a:xfrm>
          <a:prstGeom prst="rect">
            <a:avLst/>
          </a:prstGeom>
          <a:noFill/>
          <a:ln w="9525">
            <a:noFill/>
            <a:miter lim="800000"/>
            <a:headEnd/>
            <a:tailEnd/>
          </a:ln>
        </p:spPr>
      </p:pic>
      <p:sp>
        <p:nvSpPr>
          <p:cNvPr id="10" name="Rectangle 9"/>
          <p:cNvSpPr/>
          <p:nvPr>
            <p:custDataLst>
              <p:tags r:id="rId1"/>
            </p:custDataLst>
          </p:nvPr>
        </p:nvSpPr>
        <p:spPr>
          <a:xfrm>
            <a:off x="533400" y="4038600"/>
            <a:ext cx="7620000" cy="3810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11" name="Footer Placeholder 4"/>
          <p:cNvSpPr>
            <a:spLocks noGrp="1"/>
          </p:cNvSpPr>
          <p:nvPr>
            <p:ph type="ftr" sz="quarter" idx="4294967295"/>
          </p:nvPr>
        </p:nvSpPr>
        <p:spPr>
          <a:xfrm>
            <a:off x="533400" y="6324601"/>
            <a:ext cx="7620000" cy="533399"/>
          </a:xfrm>
          <a:prstGeom prst="rect">
            <a:avLst/>
          </a:prstGeom>
        </p:spPr>
        <p:txBody>
          <a:bodyPr/>
          <a:lstStyle/>
          <a:p>
            <a:pPr>
              <a:defRPr/>
            </a:pPr>
            <a:r>
              <a:rPr lang="en-US" dirty="0" smtClean="0">
                <a:cs typeface="Arial" charset="0"/>
              </a:rPr>
              <a:t>			</a:t>
            </a:r>
            <a:r>
              <a:rPr lang="en-US" dirty="0" smtClean="0"/>
              <a:t>The Artemis Project-Proprietary			</a:t>
            </a:r>
            <a:fld id="{E1AD3154-9C82-5F40-9960-0C9260ED0807}" type="datetime1">
              <a:rPr lang="en-US" smtClean="0"/>
              <a:pPr>
                <a:defRPr/>
              </a:pPr>
              <a:t>9/9/13</a:t>
            </a:fld>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Water Investment</a:t>
            </a:r>
            <a:endParaRPr lang="en-US" dirty="0"/>
          </a:p>
        </p:txBody>
      </p:sp>
      <p:graphicFrame>
        <p:nvGraphicFramePr>
          <p:cNvPr id="5" name="Content Placeholder 4"/>
          <p:cNvGraphicFramePr>
            <a:graphicFrameLocks noGrp="1"/>
          </p:cNvGraphicFramePr>
          <p:nvPr>
            <p:ph idx="1"/>
          </p:nvPr>
        </p:nvGraphicFramePr>
        <p:xfrm>
          <a:off x="533400" y="1600200"/>
          <a:ext cx="7696200" cy="456088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a:xfrm>
            <a:off x="533400" y="6477000"/>
            <a:ext cx="7696200" cy="304800"/>
          </a:xfrm>
        </p:spPr>
        <p:txBody>
          <a:bodyPr/>
          <a:lstStyle/>
          <a:p>
            <a:pPr>
              <a:defRPr/>
            </a:pPr>
            <a:fld id="{C85A566B-A597-3144-96CB-4ABB6B766F5E}" type="slidenum">
              <a:rPr lang="en-US" smtClean="0"/>
              <a:pPr>
                <a:defRPr/>
              </a:pPr>
              <a:t>14</a:t>
            </a:fld>
            <a:r>
              <a:rPr lang="en-US" smtClean="0"/>
              <a:t>				The Artemis Project-Proprietary 			</a:t>
            </a:r>
            <a:fld id="{45C5F011-2052-4440-BD18-56D704CCBFC4}" type="datetime5">
              <a:rPr lang="en-US" smtClean="0"/>
              <a:pPr>
                <a:defRPr/>
              </a:pPr>
              <a:t>Sep-9-13</a:t>
            </a:fld>
            <a:endParaRPr lang="en-US" dirty="0"/>
          </a:p>
        </p:txBody>
      </p:sp>
      <p:sp>
        <p:nvSpPr>
          <p:cNvPr id="6" name="TextBox 5"/>
          <p:cNvSpPr txBox="1"/>
          <p:nvPr/>
        </p:nvSpPr>
        <p:spPr>
          <a:xfrm>
            <a:off x="457200" y="1905000"/>
            <a:ext cx="5181600" cy="1015663"/>
          </a:xfrm>
          <a:prstGeom prst="rect">
            <a:avLst/>
          </a:prstGeom>
          <a:noFill/>
        </p:spPr>
        <p:txBody>
          <a:bodyPr wrap="square" rtlCol="0">
            <a:spAutoFit/>
          </a:bodyPr>
          <a:lstStyle/>
          <a:p>
            <a:r>
              <a:rPr lang="en-US" sz="2000" dirty="0" smtClean="0"/>
              <a:t>As the first water tech leaders emerging and gain market scale, new investment structures are opening up </a:t>
            </a:r>
            <a:endParaRPr lang="en-US" sz="2000" dirty="0"/>
          </a:p>
        </p:txBody>
      </p:sp>
      <p:sp>
        <p:nvSpPr>
          <p:cNvPr id="7" name="TextBox 6"/>
          <p:cNvSpPr txBox="1"/>
          <p:nvPr/>
        </p:nvSpPr>
        <p:spPr>
          <a:xfrm>
            <a:off x="1219200" y="5410200"/>
            <a:ext cx="7467600" cy="923330"/>
          </a:xfrm>
          <a:prstGeom prst="rect">
            <a:avLst/>
          </a:prstGeom>
          <a:noFill/>
        </p:spPr>
        <p:txBody>
          <a:bodyPr wrap="square" rtlCol="0">
            <a:spAutoFit/>
          </a:bodyPr>
          <a:lstStyle/>
          <a:p>
            <a:r>
              <a:rPr lang="en-US" sz="1800" dirty="0" smtClean="0"/>
              <a:t>Large pension funds, endowments and other PE funds are looking to water tech as a real asset investment, and as a hedge against water scarcity.</a:t>
            </a:r>
            <a:endParaRPr lang="en-US" sz="1800" dirty="0"/>
          </a:p>
        </p:txBody>
      </p:sp>
      <p:sp>
        <p:nvSpPr>
          <p:cNvPr id="8" name="TextBox 7"/>
          <p:cNvSpPr txBox="1"/>
          <p:nvPr/>
        </p:nvSpPr>
        <p:spPr>
          <a:xfrm>
            <a:off x="1295400" y="4034135"/>
            <a:ext cx="1905000" cy="461665"/>
          </a:xfrm>
          <a:prstGeom prst="rect">
            <a:avLst/>
          </a:prstGeom>
          <a:noFill/>
        </p:spPr>
        <p:txBody>
          <a:bodyPr wrap="square" rtlCol="0">
            <a:spAutoFit/>
          </a:bodyPr>
          <a:lstStyle/>
          <a:p>
            <a:r>
              <a:rPr lang="en-US" dirty="0" smtClean="0"/>
              <a:t>2000-2010</a:t>
            </a:r>
            <a:endParaRPr lang="en-US" dirty="0"/>
          </a:p>
        </p:txBody>
      </p:sp>
      <p:sp>
        <p:nvSpPr>
          <p:cNvPr id="9" name="TextBox 8"/>
          <p:cNvSpPr txBox="1"/>
          <p:nvPr/>
        </p:nvSpPr>
        <p:spPr>
          <a:xfrm>
            <a:off x="3429000" y="3048000"/>
            <a:ext cx="1905000" cy="461665"/>
          </a:xfrm>
          <a:prstGeom prst="rect">
            <a:avLst/>
          </a:prstGeom>
          <a:noFill/>
        </p:spPr>
        <p:txBody>
          <a:bodyPr wrap="square" rtlCol="0">
            <a:spAutoFit/>
          </a:bodyPr>
          <a:lstStyle/>
          <a:p>
            <a:r>
              <a:rPr lang="en-US" dirty="0" smtClean="0"/>
              <a:t>2013</a:t>
            </a:r>
            <a:endParaRPr lang="en-US" dirty="0"/>
          </a:p>
        </p:txBody>
      </p:sp>
      <p:sp>
        <p:nvSpPr>
          <p:cNvPr id="10" name="TextBox 9"/>
          <p:cNvSpPr txBox="1"/>
          <p:nvPr/>
        </p:nvSpPr>
        <p:spPr>
          <a:xfrm>
            <a:off x="5029200" y="2286000"/>
            <a:ext cx="1905000" cy="461665"/>
          </a:xfrm>
          <a:prstGeom prst="rect">
            <a:avLst/>
          </a:prstGeom>
          <a:noFill/>
        </p:spPr>
        <p:txBody>
          <a:bodyPr wrap="square" rtlCol="0">
            <a:spAutoFit/>
          </a:bodyPr>
          <a:lstStyle/>
          <a:p>
            <a:r>
              <a:rPr lang="en-US" dirty="0" smtClean="0"/>
              <a:t>2015 </a:t>
            </a:r>
            <a:endParaRPr lang="en-US" dirty="0"/>
          </a:p>
        </p:txBody>
      </p:sp>
      <p:sp>
        <p:nvSpPr>
          <p:cNvPr id="12" name="Right Arrow 11"/>
          <p:cNvSpPr/>
          <p:nvPr/>
        </p:nvSpPr>
        <p:spPr>
          <a:xfrm>
            <a:off x="5867400" y="24384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4343400" y="3124200"/>
            <a:ext cx="762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oter Placeholder 8"/>
          <p:cNvSpPr txBox="1">
            <a:spLocks/>
          </p:cNvSpPr>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85A566B-A597-3144-96CB-4ABB6B766F5E}" type="slidenum">
              <a:rPr kumimoji="0" lang="en-US" sz="900" b="0" i="0" u="none" strike="noStrike" kern="1200" cap="none" spc="0" normalizeH="0" baseline="0" noProof="0" smtClean="0">
                <a:ln>
                  <a:noFill/>
                </a:ln>
                <a:solidFill>
                  <a:schemeClr val="tx1">
                    <a:tint val="75000"/>
                  </a:schemeClr>
                </a:solidFill>
                <a:effectLst/>
                <a:uLnTx/>
                <a:uFillTx/>
                <a:latin typeface="Arial" charset="0"/>
                <a:ea typeface="ＭＳ Ｐゴシック" charset="-128"/>
                <a:cs typeface="ＭＳ Ｐゴシック" charset="-128"/>
              </a:rPr>
              <a:pPr marL="0" marR="0" lvl="0" indent="0" algn="ctr" defTabSz="914400" rtl="0" eaLnBrk="1" fontAlgn="base" latinLnBrk="0" hangingPunct="1">
                <a:lnSpc>
                  <a:spcPct val="100000"/>
                </a:lnSpc>
                <a:spcBef>
                  <a:spcPct val="0"/>
                </a:spcBef>
                <a:spcAft>
                  <a:spcPct val="0"/>
                </a:spcAft>
                <a:buClrTx/>
                <a:buSzTx/>
                <a:buFontTx/>
                <a:buNone/>
                <a:tabLst/>
                <a:defRPr/>
              </a:pPr>
              <a:t>14</a:t>
            </a:fld>
            <a:r>
              <a:rPr kumimoji="0" lang="en-US" sz="900" b="0" i="0" u="none" strike="noStrike" kern="1200" cap="none" spc="0" normalizeH="0" baseline="0" noProof="0" smtClean="0">
                <a:ln>
                  <a:noFill/>
                </a:ln>
                <a:solidFill>
                  <a:schemeClr val="tx1">
                    <a:tint val="75000"/>
                  </a:schemeClr>
                </a:solidFill>
                <a:effectLst/>
                <a:uLnTx/>
                <a:uFillTx/>
                <a:latin typeface="Arial" charset="0"/>
                <a:ea typeface="ＭＳ Ｐゴシック" charset="-128"/>
                <a:cs typeface="ＭＳ Ｐゴシック" charset="-128"/>
              </a:rPr>
              <a:t>				Artemis Water Strategy Proprietary			</a:t>
            </a:r>
            <a:fld id="{45C5F011-2052-4440-BD18-56D704CCBFC4}" type="datetime5">
              <a:rPr kumimoji="0" lang="en-US" sz="900" b="0" i="0" u="none" strike="noStrike" kern="1200" cap="none" spc="0" normalizeH="0" baseline="0" noProof="0" smtClean="0">
                <a:ln>
                  <a:noFill/>
                </a:ln>
                <a:solidFill>
                  <a:schemeClr val="tx1">
                    <a:tint val="75000"/>
                  </a:schemeClr>
                </a:solidFill>
                <a:effectLst/>
                <a:uLnTx/>
                <a:uFillTx/>
                <a:latin typeface="Arial" charset="0"/>
                <a:ea typeface="ＭＳ Ｐゴシック" charset="-128"/>
                <a:cs typeface="ＭＳ Ｐゴシック" charset="-128"/>
              </a:rPr>
              <a:pPr marL="0" marR="0" lvl="0" indent="0" algn="ctr" defTabSz="914400" rtl="0" eaLnBrk="1" fontAlgn="base" latinLnBrk="0" hangingPunct="1">
                <a:lnSpc>
                  <a:spcPct val="100000"/>
                </a:lnSpc>
                <a:spcBef>
                  <a:spcPct val="0"/>
                </a:spcBef>
                <a:spcAft>
                  <a:spcPct val="0"/>
                </a:spcAft>
                <a:buClrTx/>
                <a:buSzTx/>
                <a:buFontTx/>
                <a:buNone/>
                <a:tabLst/>
                <a:defRPr/>
              </a:pPr>
              <a:t>Sep-9-13</a:t>
            </a:fld>
            <a:endParaRPr kumimoji="0" lang="en-US" sz="900" b="0" i="0" u="none" strike="noStrike" kern="1200" cap="none" spc="0" normalizeH="0" baseline="0" noProof="0" dirty="0">
              <a:ln>
                <a:noFill/>
              </a:ln>
              <a:solidFill>
                <a:schemeClr val="tx1">
                  <a:tint val="75000"/>
                </a:schemeClr>
              </a:solidFill>
              <a:effectLst/>
              <a:uLnTx/>
              <a:uFillTx/>
              <a:latin typeface="Arial" charset="0"/>
              <a:ea typeface="ＭＳ Ｐゴシック" charset="-128"/>
              <a:cs typeface="ＭＳ Ｐゴシック"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6202362" cy="1143000"/>
          </a:xfrm>
        </p:spPr>
        <p:txBody>
          <a:bodyPr/>
          <a:lstStyle/>
          <a:p>
            <a:r>
              <a:rPr lang="en-US" sz="2800" dirty="0" smtClean="0"/>
              <a:t>What is the role of local communities in launching start-ups?</a:t>
            </a:r>
            <a:endParaRPr lang="en-US" sz="2800" dirty="0"/>
          </a:p>
        </p:txBody>
      </p:sp>
      <p:sp>
        <p:nvSpPr>
          <p:cNvPr id="4" name="Footer Placeholder 3"/>
          <p:cNvSpPr>
            <a:spLocks noGrp="1"/>
          </p:cNvSpPr>
          <p:nvPr>
            <p:ph type="ftr" sz="quarter" idx="3"/>
          </p:nvPr>
        </p:nvSpPr>
        <p:spPr/>
        <p:txBody>
          <a:bodyPr/>
          <a:lstStyle/>
          <a:p>
            <a:pPr>
              <a:defRPr/>
            </a:pPr>
            <a:fld id="{C85A566B-A597-3144-96CB-4ABB6B766F5E}" type="slidenum">
              <a:rPr lang="en-US" smtClean="0"/>
              <a:pPr>
                <a:defRPr/>
              </a:pPr>
              <a:t>15</a:t>
            </a:fld>
            <a:r>
              <a:rPr lang="en-US" smtClean="0"/>
              <a:t>			The Artemis Water Strategy– Proprietary 		</a:t>
            </a:r>
            <a:fld id="{45C5F011-2052-4440-BD18-56D704CCBFC4}" type="datetime5">
              <a:rPr lang="en-US" smtClean="0"/>
              <a:pPr>
                <a:defRPr/>
              </a:pPr>
              <a:t>Sep-9-13</a:t>
            </a:fld>
            <a:endParaRPr lang="en-US" dirty="0"/>
          </a:p>
        </p:txBody>
      </p:sp>
      <p:pic>
        <p:nvPicPr>
          <p:cNvPr id="5" name="Picture 4"/>
          <p:cNvPicPr>
            <a:picLocks noChangeAspect="1"/>
          </p:cNvPicPr>
          <p:nvPr/>
        </p:nvPicPr>
        <p:blipFill>
          <a:blip r:embed="rId3"/>
          <a:stretch>
            <a:fillRect/>
          </a:stretch>
        </p:blipFill>
        <p:spPr>
          <a:xfrm>
            <a:off x="838200" y="1828800"/>
            <a:ext cx="7300360" cy="4572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84438" y="476250"/>
            <a:ext cx="6354762" cy="1123950"/>
          </a:xfrm>
        </p:spPr>
        <p:txBody>
          <a:bodyPr>
            <a:noAutofit/>
          </a:bodyPr>
          <a:lstStyle/>
          <a:p>
            <a:r>
              <a:rPr lang="en-US" sz="2400" dirty="0" smtClean="0"/>
              <a:t>The Artemis </a:t>
            </a:r>
            <a:r>
              <a:rPr lang="en-US" sz="2400" dirty="0" err="1" smtClean="0"/>
              <a:t>Quadrinity</a:t>
            </a:r>
            <a:r>
              <a:rPr lang="en-US" sz="2400" dirty="0" smtClean="0"/>
              <a:t>:</a:t>
            </a:r>
            <a:br>
              <a:rPr lang="en-US" sz="2400" dirty="0" smtClean="0"/>
            </a:br>
            <a:r>
              <a:rPr lang="en-US" sz="2400" dirty="0" smtClean="0"/>
              <a:t>Barriers to Entry for Water Tech Start-ups</a:t>
            </a:r>
            <a:endParaRPr lang="en-US" sz="2400" dirty="0"/>
          </a:p>
        </p:txBody>
      </p:sp>
      <p:pic>
        <p:nvPicPr>
          <p:cNvPr id="4" name="Picture 3"/>
          <p:cNvPicPr>
            <a:picLocks noChangeAspect="1"/>
          </p:cNvPicPr>
          <p:nvPr/>
        </p:nvPicPr>
        <p:blipFill>
          <a:blip r:embed="rId3"/>
          <a:stretch>
            <a:fillRect/>
          </a:stretch>
        </p:blipFill>
        <p:spPr>
          <a:xfrm>
            <a:off x="1752600" y="1880878"/>
            <a:ext cx="5052549" cy="3453122"/>
          </a:xfrm>
          <a:prstGeom prst="rect">
            <a:avLst/>
          </a:prstGeom>
        </p:spPr>
      </p:pic>
      <p:sp>
        <p:nvSpPr>
          <p:cNvPr id="5" name="TextBox 4"/>
          <p:cNvSpPr txBox="1"/>
          <p:nvPr/>
        </p:nvSpPr>
        <p:spPr>
          <a:xfrm>
            <a:off x="457200" y="5486400"/>
            <a:ext cx="7887252" cy="584776"/>
          </a:xfrm>
          <a:prstGeom prst="rect">
            <a:avLst/>
          </a:prstGeom>
          <a:noFill/>
        </p:spPr>
        <p:txBody>
          <a:bodyPr wrap="square" rtlCol="0">
            <a:spAutoFit/>
          </a:bodyPr>
          <a:lstStyle/>
          <a:p>
            <a:r>
              <a:rPr lang="en-US" sz="1600" b="1" dirty="0" smtClean="0"/>
              <a:t>Regardless of their plans, every water tech start-up that has succeeded in the past decade has addressed these four targets </a:t>
            </a:r>
            <a:r>
              <a:rPr lang="en-US" sz="1600" b="1" dirty="0" smtClean="0"/>
              <a:t>concurrently.</a:t>
            </a:r>
            <a:endParaRPr lang="en-US" sz="1600" b="1" dirty="0"/>
          </a:p>
        </p:txBody>
      </p:sp>
      <p:sp>
        <p:nvSpPr>
          <p:cNvPr id="6"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16</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Defining Moment for a Start-Up: The First Blue Chip Customer</a:t>
            </a:r>
            <a:endParaRPr lang="en-US" sz="2800" dirty="0"/>
          </a:p>
        </p:txBody>
      </p:sp>
      <p:sp>
        <p:nvSpPr>
          <p:cNvPr id="4" name="Footer Placeholder 3"/>
          <p:cNvSpPr>
            <a:spLocks noGrp="1"/>
          </p:cNvSpPr>
          <p:nvPr>
            <p:ph type="ftr" sz="quarter" idx="3"/>
          </p:nvPr>
        </p:nvSpPr>
        <p:spPr/>
        <p:txBody>
          <a:bodyPr/>
          <a:lstStyle/>
          <a:p>
            <a:pPr>
              <a:defRPr/>
            </a:pPr>
            <a:fld id="{C85A566B-A597-3144-96CB-4ABB6B766F5E}" type="slidenum">
              <a:rPr lang="en-US" smtClean="0"/>
              <a:pPr>
                <a:defRPr/>
              </a:pPr>
              <a:t>17</a:t>
            </a:fld>
            <a:r>
              <a:rPr lang="en-US" smtClean="0"/>
              <a:t>			The Artemis Water Strategy– Proprietary 		</a:t>
            </a:r>
            <a:fld id="{45C5F011-2052-4440-BD18-56D704CCBFC4}" type="datetime5">
              <a:rPr lang="en-US" smtClean="0"/>
              <a:pPr>
                <a:defRPr/>
              </a:pPr>
              <a:t>Sep-9-13</a:t>
            </a:fld>
            <a:endParaRPr lang="en-US" dirty="0"/>
          </a:p>
        </p:txBody>
      </p:sp>
      <p:pic>
        <p:nvPicPr>
          <p:cNvPr id="5" name="Picture 4"/>
          <p:cNvPicPr>
            <a:picLocks noChangeAspect="1"/>
          </p:cNvPicPr>
          <p:nvPr/>
        </p:nvPicPr>
        <p:blipFill>
          <a:blip r:embed="rId4"/>
          <a:stretch>
            <a:fillRect/>
          </a:stretch>
        </p:blipFill>
        <p:spPr>
          <a:xfrm>
            <a:off x="990600" y="1828800"/>
            <a:ext cx="6781800" cy="4067277"/>
          </a:xfrm>
          <a:prstGeom prst="rect">
            <a:avLst/>
          </a:prstGeom>
        </p:spPr>
      </p:pic>
      <p:sp>
        <p:nvSpPr>
          <p:cNvPr id="6" name="Rectangle 5"/>
          <p:cNvSpPr/>
          <p:nvPr>
            <p:custDataLst>
              <p:tags r:id="rId1"/>
            </p:custDataLst>
          </p:nvPr>
        </p:nvSpPr>
        <p:spPr>
          <a:xfrm>
            <a:off x="533400" y="5867400"/>
            <a:ext cx="7696200" cy="7620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7" name="Rectangle 6"/>
          <p:cNvSpPr/>
          <p:nvPr/>
        </p:nvSpPr>
        <p:spPr>
          <a:xfrm>
            <a:off x="838200" y="5867400"/>
            <a:ext cx="7391400" cy="762000"/>
          </a:xfrm>
          <a:prstGeom prst="rect">
            <a:avLst/>
          </a:prstGeom>
        </p:spPr>
        <p:txBody>
          <a:bodyPr wrap="square">
            <a:spAutoFit/>
          </a:bodyPr>
          <a:lstStyle/>
          <a:p>
            <a:r>
              <a:rPr lang="en-US" sz="1400" b="1" dirty="0" smtClean="0">
                <a:ea typeface="ＭＳ Ｐゴシック" pitchFamily="-112" charset="-128"/>
                <a:cs typeface="ＭＳ Ｐゴシック" charset="-128"/>
              </a:rPr>
              <a:t>“it’s often about “identifying [a start-up's] sweet spots” in niche </a:t>
            </a:r>
            <a:r>
              <a:rPr lang="en-US" sz="1400" b="1" dirty="0" err="1" smtClean="0">
                <a:ea typeface="ＭＳ Ｐゴシック" pitchFamily="-112" charset="-128"/>
                <a:cs typeface="ＭＳ Ｐゴシック" charset="-128"/>
              </a:rPr>
              <a:t>markets..that’s</a:t>
            </a:r>
            <a:r>
              <a:rPr lang="en-US" sz="1400" b="1" dirty="0" smtClean="0">
                <a:ea typeface="ＭＳ Ｐゴシック" pitchFamily="-112" charset="-128"/>
                <a:cs typeface="ＭＳ Ｐゴシック" charset="-128"/>
              </a:rPr>
              <a:t> a challenge that someone with industry experience is particularly well-suited to help navigate.”</a:t>
            </a:r>
            <a:endParaRPr lang="en-US" sz="1400" b="1"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2819400" y="457200"/>
            <a:ext cx="5867400" cy="1162050"/>
          </a:xfrm>
        </p:spPr>
        <p:txBody>
          <a:bodyPr/>
          <a:lstStyle/>
          <a:p>
            <a:r>
              <a:rPr lang="en-US" smtClean="0">
                <a:latin typeface="Arial" charset="0"/>
                <a:ea typeface="ＭＳ Ｐゴシック" charset="-128"/>
              </a:rPr>
              <a:t>Agenda</a:t>
            </a:r>
          </a:p>
        </p:txBody>
      </p:sp>
      <p:sp>
        <p:nvSpPr>
          <p:cNvPr id="45059" name="Content Placeholder 2"/>
          <p:cNvSpPr>
            <a:spLocks noGrp="1"/>
          </p:cNvSpPr>
          <p:nvPr>
            <p:ph idx="1"/>
          </p:nvPr>
        </p:nvSpPr>
        <p:spPr>
          <a:xfrm>
            <a:off x="685800" y="2743200"/>
            <a:ext cx="7543800" cy="3733800"/>
          </a:xfrm>
        </p:spPr>
        <p:txBody>
          <a:bodyPr/>
          <a:lstStyle/>
          <a:p>
            <a:r>
              <a:rPr lang="en-US" dirty="0" smtClean="0">
                <a:latin typeface="Arial" charset="0"/>
                <a:ea typeface="ＭＳ Ｐゴシック" charset="-128"/>
              </a:rPr>
              <a:t>Introduction to Artemis, Artemis Top 50</a:t>
            </a:r>
          </a:p>
          <a:p>
            <a:r>
              <a:rPr lang="en-US" dirty="0" smtClean="0">
                <a:latin typeface="Arial" charset="0"/>
                <a:ea typeface="ＭＳ Ｐゴシック" charset="-128"/>
              </a:rPr>
              <a:t>The Water Challenge from an Investor’s Eye</a:t>
            </a:r>
          </a:p>
          <a:p>
            <a:r>
              <a:rPr lang="en-US" dirty="0" smtClean="0">
                <a:latin typeface="Arial" charset="0"/>
                <a:ea typeface="ＭＳ Ｐゴシック" charset="-128"/>
              </a:rPr>
              <a:t>Water Tech Today</a:t>
            </a:r>
          </a:p>
          <a:p>
            <a:r>
              <a:rPr lang="en-US" dirty="0" smtClean="0">
                <a:latin typeface="Arial" charset="0"/>
                <a:ea typeface="ＭＳ Ｐゴシック" charset="-128"/>
              </a:rPr>
              <a:t>Smart Water Investment in the Second Wave</a:t>
            </a:r>
          </a:p>
          <a:p>
            <a:endParaRPr lang="en-US" dirty="0" smtClean="0">
              <a:latin typeface="Arial" charset="0"/>
              <a:ea typeface="ＭＳ Ｐゴシック" charset="-128"/>
            </a:endParaRPr>
          </a:p>
        </p:txBody>
      </p:sp>
      <p:pic>
        <p:nvPicPr>
          <p:cNvPr id="45063" name="Picture 8"/>
          <p:cNvPicPr>
            <a:picLocks noChangeAspect="1"/>
          </p:cNvPicPr>
          <p:nvPr/>
        </p:nvPicPr>
        <p:blipFill>
          <a:blip r:embed="rId4"/>
          <a:srcRect/>
          <a:stretch>
            <a:fillRect/>
          </a:stretch>
        </p:blipFill>
        <p:spPr bwMode="auto">
          <a:xfrm>
            <a:off x="6324600" y="381000"/>
            <a:ext cx="2438400" cy="1371600"/>
          </a:xfrm>
          <a:prstGeom prst="rect">
            <a:avLst/>
          </a:prstGeom>
          <a:noFill/>
          <a:ln w="9525">
            <a:noFill/>
            <a:miter lim="800000"/>
            <a:headEnd/>
            <a:tailEnd/>
          </a:ln>
        </p:spPr>
      </p:pic>
      <p:sp>
        <p:nvSpPr>
          <p:cNvPr id="10" name="Rectangle 9"/>
          <p:cNvSpPr/>
          <p:nvPr>
            <p:custDataLst>
              <p:tags r:id="rId1"/>
            </p:custDataLst>
          </p:nvPr>
        </p:nvSpPr>
        <p:spPr>
          <a:xfrm>
            <a:off x="533400" y="2743200"/>
            <a:ext cx="7620000" cy="4572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11" name="Footer Placeholder 4"/>
          <p:cNvSpPr>
            <a:spLocks noGrp="1"/>
          </p:cNvSpPr>
          <p:nvPr>
            <p:ph type="ftr" sz="quarter" idx="4294967295"/>
          </p:nvPr>
        </p:nvSpPr>
        <p:spPr>
          <a:xfrm>
            <a:off x="533400" y="6324601"/>
            <a:ext cx="7620000" cy="533399"/>
          </a:xfrm>
          <a:prstGeom prst="rect">
            <a:avLst/>
          </a:prstGeom>
        </p:spPr>
        <p:txBody>
          <a:bodyPr/>
          <a:lstStyle/>
          <a:p>
            <a:pPr>
              <a:defRPr/>
            </a:pPr>
            <a:r>
              <a:rPr lang="en-US" dirty="0" smtClean="0">
                <a:cs typeface="Arial" charset="0"/>
              </a:rPr>
              <a:t>			</a:t>
            </a:r>
            <a:r>
              <a:rPr lang="en-US" dirty="0" smtClean="0"/>
              <a:t>The Artemis Project-Proprietary			</a:t>
            </a:r>
            <a:fld id="{E1AD3154-9C82-5F40-9960-0C9260ED0807}" type="datetime1">
              <a:rPr lang="en-US" smtClean="0"/>
              <a:pPr>
                <a:defRPr/>
              </a:pPr>
              <a:t>9/9/13</a:t>
            </a:fld>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Artemis: Driving Revenue in Water Through Innovation</a:t>
            </a:r>
            <a:endParaRPr lang="en-US" dirty="0"/>
          </a:p>
        </p:txBody>
      </p:sp>
      <p:sp>
        <p:nvSpPr>
          <p:cNvPr id="4" name="Footer Placeholder 3"/>
          <p:cNvSpPr>
            <a:spLocks noGrp="1"/>
          </p:cNvSpPr>
          <p:nvPr>
            <p:ph type="ftr" sz="quarter" idx="3"/>
          </p:nvPr>
        </p:nvSpPr>
        <p:spPr/>
        <p:txBody>
          <a:bodyPr/>
          <a:lstStyle/>
          <a:p>
            <a:pPr>
              <a:defRPr/>
            </a:pPr>
            <a:fld id="{C85A566B-A597-3144-96CB-4ABB6B766F5E}" type="slidenum">
              <a:rPr lang="en-US" smtClean="0"/>
              <a:pPr>
                <a:defRPr/>
              </a:pPr>
              <a:t>3</a:t>
            </a:fld>
            <a:r>
              <a:rPr lang="en-US" smtClean="0"/>
              <a:t>			The Artemis Water Strategy– Proprietary 		</a:t>
            </a:r>
            <a:fld id="{45C5F011-2052-4440-BD18-56D704CCBFC4}" type="datetime5">
              <a:rPr lang="en-US" smtClean="0"/>
              <a:pPr>
                <a:defRPr/>
              </a:pPr>
              <a:t>Sep-9-13</a:t>
            </a:fld>
            <a:endParaRPr lang="en-US" dirty="0"/>
          </a:p>
        </p:txBody>
      </p:sp>
      <p:graphicFrame>
        <p:nvGraphicFramePr>
          <p:cNvPr id="5" name="Content Placeholder 4"/>
          <p:cNvGraphicFramePr>
            <a:graphicFrameLocks/>
          </p:cNvGraphicFramePr>
          <p:nvPr/>
        </p:nvGraphicFramePr>
        <p:xfrm>
          <a:off x="2667000" y="2743200"/>
          <a:ext cx="3886200" cy="280828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a:srcRect/>
          <a:stretch>
            <a:fillRect/>
          </a:stretch>
        </p:blipFill>
        <p:spPr bwMode="auto">
          <a:xfrm>
            <a:off x="6477000" y="3417214"/>
            <a:ext cx="1600200" cy="468986"/>
          </a:xfrm>
          <a:prstGeom prst="rect">
            <a:avLst/>
          </a:prstGeom>
          <a:noFill/>
          <a:ln w="9525">
            <a:noFill/>
            <a:miter lim="800000"/>
            <a:headEnd/>
            <a:tailEnd/>
          </a:ln>
        </p:spPr>
      </p:pic>
      <p:pic>
        <p:nvPicPr>
          <p:cNvPr id="7" name="Picture 4"/>
          <p:cNvPicPr>
            <a:picLocks noChangeAspect="1" noChangeArrowheads="1"/>
          </p:cNvPicPr>
          <p:nvPr/>
        </p:nvPicPr>
        <p:blipFill>
          <a:blip r:embed="rId9"/>
          <a:srcRect/>
          <a:stretch>
            <a:fillRect/>
          </a:stretch>
        </p:blipFill>
        <p:spPr bwMode="auto">
          <a:xfrm>
            <a:off x="7162799" y="4212865"/>
            <a:ext cx="1535339" cy="740135"/>
          </a:xfrm>
          <a:prstGeom prst="rect">
            <a:avLst/>
          </a:prstGeom>
          <a:noFill/>
          <a:ln w="9525">
            <a:noFill/>
            <a:miter lim="800000"/>
            <a:headEnd/>
            <a:tailEnd/>
          </a:ln>
        </p:spPr>
      </p:pic>
      <p:pic>
        <p:nvPicPr>
          <p:cNvPr id="8" name="Picture 5"/>
          <p:cNvPicPr>
            <a:picLocks noChangeAspect="1" noChangeArrowheads="1"/>
          </p:cNvPicPr>
          <p:nvPr/>
        </p:nvPicPr>
        <p:blipFill>
          <a:blip r:embed="rId10"/>
          <a:srcRect/>
          <a:stretch>
            <a:fillRect/>
          </a:stretch>
        </p:blipFill>
        <p:spPr bwMode="auto">
          <a:xfrm>
            <a:off x="7391400" y="2133600"/>
            <a:ext cx="1155700" cy="304800"/>
          </a:xfrm>
          <a:prstGeom prst="rect">
            <a:avLst/>
          </a:prstGeom>
          <a:noFill/>
          <a:ln w="9525">
            <a:noFill/>
            <a:miter lim="800000"/>
            <a:headEnd/>
            <a:tailEnd/>
          </a:ln>
        </p:spPr>
      </p:pic>
      <p:sp>
        <p:nvSpPr>
          <p:cNvPr id="9" name="Rectangle 27"/>
          <p:cNvSpPr>
            <a:spLocks noChangeArrowheads="1"/>
          </p:cNvSpPr>
          <p:nvPr/>
        </p:nvSpPr>
        <p:spPr bwMode="auto">
          <a:xfrm>
            <a:off x="2209800" y="2967038"/>
            <a:ext cx="4572000" cy="923925"/>
          </a:xfrm>
          <a:prstGeom prst="rect">
            <a:avLst/>
          </a:prstGeom>
          <a:noFill/>
          <a:ln w="9525">
            <a:noFill/>
            <a:miter lim="800000"/>
            <a:headEnd/>
            <a:tailEnd/>
          </a:ln>
        </p:spPr>
        <p:txBody>
          <a:bodyPr>
            <a:prstTxWarp prst="textNoShape">
              <a:avLst/>
            </a:prstTxWarp>
            <a:spAutoFit/>
          </a:bodyPr>
          <a:lstStyle/>
          <a:p>
            <a:endParaRPr lang="en-US"/>
          </a:p>
          <a:p>
            <a:r>
              <a:rPr lang="en-US"/>
              <a:t>  </a:t>
            </a:r>
          </a:p>
          <a:p>
            <a:r>
              <a:rPr lang="en-US"/>
              <a:t> </a:t>
            </a:r>
          </a:p>
        </p:txBody>
      </p:sp>
      <p:pic>
        <p:nvPicPr>
          <p:cNvPr id="10" name="Picture 4"/>
          <p:cNvPicPr>
            <a:picLocks noChangeAspect="1" noChangeArrowheads="1"/>
          </p:cNvPicPr>
          <p:nvPr/>
        </p:nvPicPr>
        <p:blipFill>
          <a:blip r:embed="rId11"/>
          <a:srcRect/>
          <a:stretch>
            <a:fillRect/>
          </a:stretch>
        </p:blipFill>
        <p:spPr bwMode="auto">
          <a:xfrm>
            <a:off x="6705600" y="3962400"/>
            <a:ext cx="695325" cy="333375"/>
          </a:xfrm>
          <a:prstGeom prst="rect">
            <a:avLst/>
          </a:prstGeom>
          <a:noFill/>
          <a:ln w="9525">
            <a:noFill/>
            <a:miter lim="800000"/>
            <a:headEnd/>
            <a:tailEnd/>
          </a:ln>
        </p:spPr>
      </p:pic>
      <p:pic>
        <p:nvPicPr>
          <p:cNvPr id="11" name="Picture 7"/>
          <p:cNvPicPr>
            <a:picLocks noChangeAspect="1" noChangeArrowheads="1"/>
          </p:cNvPicPr>
          <p:nvPr/>
        </p:nvPicPr>
        <p:blipFill>
          <a:blip r:embed="rId12"/>
          <a:srcRect/>
          <a:stretch>
            <a:fillRect/>
          </a:stretch>
        </p:blipFill>
        <p:spPr bwMode="auto">
          <a:xfrm>
            <a:off x="2819400" y="6019800"/>
            <a:ext cx="1162050" cy="352425"/>
          </a:xfrm>
          <a:prstGeom prst="rect">
            <a:avLst/>
          </a:prstGeom>
          <a:noFill/>
          <a:ln w="9525">
            <a:noFill/>
            <a:miter lim="800000"/>
            <a:headEnd/>
            <a:tailEnd/>
          </a:ln>
        </p:spPr>
      </p:pic>
      <p:pic>
        <p:nvPicPr>
          <p:cNvPr id="12" name="Picture 28"/>
          <p:cNvPicPr>
            <a:picLocks noChangeAspect="1"/>
          </p:cNvPicPr>
          <p:nvPr/>
        </p:nvPicPr>
        <p:blipFill>
          <a:blip r:embed="rId13"/>
          <a:srcRect/>
          <a:stretch>
            <a:fillRect/>
          </a:stretch>
        </p:blipFill>
        <p:spPr bwMode="auto">
          <a:xfrm>
            <a:off x="5334000" y="2601457"/>
            <a:ext cx="1828800" cy="294143"/>
          </a:xfrm>
          <a:prstGeom prst="rect">
            <a:avLst/>
          </a:prstGeom>
          <a:noFill/>
          <a:ln w="9525">
            <a:noFill/>
            <a:miter lim="800000"/>
            <a:headEnd/>
            <a:tailEnd/>
          </a:ln>
        </p:spPr>
      </p:pic>
      <p:pic>
        <p:nvPicPr>
          <p:cNvPr id="13" name="Picture 28"/>
          <p:cNvPicPr>
            <a:picLocks noChangeAspect="1"/>
          </p:cNvPicPr>
          <p:nvPr/>
        </p:nvPicPr>
        <p:blipFill>
          <a:blip r:embed="rId14"/>
          <a:srcRect/>
          <a:stretch>
            <a:fillRect/>
          </a:stretch>
        </p:blipFill>
        <p:spPr bwMode="auto">
          <a:xfrm>
            <a:off x="6248400" y="5334000"/>
            <a:ext cx="609600" cy="339524"/>
          </a:xfrm>
          <a:prstGeom prst="rect">
            <a:avLst/>
          </a:prstGeom>
          <a:noFill/>
          <a:ln w="9525">
            <a:noFill/>
            <a:miter lim="800000"/>
            <a:headEnd/>
            <a:tailEnd/>
          </a:ln>
        </p:spPr>
      </p:pic>
      <p:pic>
        <p:nvPicPr>
          <p:cNvPr id="14" name="Picture 33"/>
          <p:cNvPicPr>
            <a:picLocks noChangeAspect="1"/>
          </p:cNvPicPr>
          <p:nvPr/>
        </p:nvPicPr>
        <p:blipFill>
          <a:blip r:embed="rId15"/>
          <a:srcRect/>
          <a:stretch>
            <a:fillRect/>
          </a:stretch>
        </p:blipFill>
        <p:spPr bwMode="auto">
          <a:xfrm>
            <a:off x="228600" y="2819400"/>
            <a:ext cx="960120" cy="300038"/>
          </a:xfrm>
          <a:prstGeom prst="rect">
            <a:avLst/>
          </a:prstGeom>
          <a:noFill/>
          <a:ln w="9525">
            <a:noFill/>
            <a:miter lim="800000"/>
            <a:headEnd/>
            <a:tailEnd/>
          </a:ln>
        </p:spPr>
      </p:pic>
      <p:pic>
        <p:nvPicPr>
          <p:cNvPr id="15" name="Picture 34"/>
          <p:cNvPicPr>
            <a:picLocks noChangeAspect="1"/>
          </p:cNvPicPr>
          <p:nvPr/>
        </p:nvPicPr>
        <p:blipFill>
          <a:blip r:embed="rId16"/>
          <a:srcRect/>
          <a:stretch>
            <a:fillRect/>
          </a:stretch>
        </p:blipFill>
        <p:spPr bwMode="auto">
          <a:xfrm>
            <a:off x="1447800" y="4038600"/>
            <a:ext cx="1066800" cy="600075"/>
          </a:xfrm>
          <a:prstGeom prst="rect">
            <a:avLst/>
          </a:prstGeom>
          <a:noFill/>
          <a:ln w="9525">
            <a:noFill/>
            <a:miter lim="800000"/>
            <a:headEnd/>
            <a:tailEnd/>
          </a:ln>
        </p:spPr>
      </p:pic>
      <p:pic>
        <p:nvPicPr>
          <p:cNvPr id="16" name="Picture 32"/>
          <p:cNvPicPr>
            <a:picLocks noChangeAspect="1"/>
          </p:cNvPicPr>
          <p:nvPr/>
        </p:nvPicPr>
        <p:blipFill>
          <a:blip r:embed="rId17"/>
          <a:srcRect/>
          <a:stretch>
            <a:fillRect/>
          </a:stretch>
        </p:blipFill>
        <p:spPr bwMode="auto">
          <a:xfrm>
            <a:off x="762000" y="2286000"/>
            <a:ext cx="939800" cy="411163"/>
          </a:xfrm>
          <a:prstGeom prst="rect">
            <a:avLst/>
          </a:prstGeom>
          <a:noFill/>
          <a:ln w="9525">
            <a:noFill/>
            <a:miter lim="800000"/>
            <a:headEnd/>
            <a:tailEnd/>
          </a:ln>
        </p:spPr>
      </p:pic>
      <p:pic>
        <p:nvPicPr>
          <p:cNvPr id="17" name="Picture 16"/>
          <p:cNvPicPr>
            <a:picLocks noChangeAspect="1"/>
          </p:cNvPicPr>
          <p:nvPr/>
        </p:nvPicPr>
        <p:blipFill>
          <a:blip r:embed="rId18"/>
          <a:stretch>
            <a:fillRect/>
          </a:stretch>
        </p:blipFill>
        <p:spPr>
          <a:xfrm>
            <a:off x="7772400" y="3024909"/>
            <a:ext cx="914400" cy="327891"/>
          </a:xfrm>
          <a:prstGeom prst="rect">
            <a:avLst/>
          </a:prstGeom>
        </p:spPr>
      </p:pic>
      <p:pic>
        <p:nvPicPr>
          <p:cNvPr id="18" name="Picture 17"/>
          <p:cNvPicPr>
            <a:picLocks noChangeAspect="1"/>
          </p:cNvPicPr>
          <p:nvPr/>
        </p:nvPicPr>
        <p:blipFill>
          <a:blip r:embed="rId19"/>
          <a:stretch>
            <a:fillRect/>
          </a:stretch>
        </p:blipFill>
        <p:spPr>
          <a:xfrm>
            <a:off x="7467600" y="2542772"/>
            <a:ext cx="1600200" cy="352828"/>
          </a:xfrm>
          <a:prstGeom prst="rect">
            <a:avLst/>
          </a:prstGeom>
        </p:spPr>
      </p:pic>
      <p:pic>
        <p:nvPicPr>
          <p:cNvPr id="19" name="Picture 18"/>
          <p:cNvPicPr>
            <a:picLocks noChangeAspect="1"/>
          </p:cNvPicPr>
          <p:nvPr/>
        </p:nvPicPr>
        <p:blipFill>
          <a:blip r:embed="rId20"/>
          <a:stretch>
            <a:fillRect/>
          </a:stretch>
        </p:blipFill>
        <p:spPr>
          <a:xfrm>
            <a:off x="6096001" y="3035379"/>
            <a:ext cx="1295400" cy="393621"/>
          </a:xfrm>
          <a:prstGeom prst="rect">
            <a:avLst/>
          </a:prstGeom>
        </p:spPr>
      </p:pic>
      <p:pic>
        <p:nvPicPr>
          <p:cNvPr id="20" name="Picture 19"/>
          <p:cNvPicPr>
            <a:picLocks noChangeAspect="1"/>
          </p:cNvPicPr>
          <p:nvPr/>
        </p:nvPicPr>
        <p:blipFill>
          <a:blip r:embed="rId21"/>
          <a:stretch>
            <a:fillRect/>
          </a:stretch>
        </p:blipFill>
        <p:spPr>
          <a:xfrm>
            <a:off x="1371600" y="2819400"/>
            <a:ext cx="1219200" cy="344760"/>
          </a:xfrm>
          <a:prstGeom prst="rect">
            <a:avLst/>
          </a:prstGeom>
        </p:spPr>
      </p:pic>
      <p:pic>
        <p:nvPicPr>
          <p:cNvPr id="21" name="Picture 20"/>
          <p:cNvPicPr>
            <a:picLocks noChangeAspect="1"/>
          </p:cNvPicPr>
          <p:nvPr/>
        </p:nvPicPr>
        <p:blipFill>
          <a:blip r:embed="rId22"/>
          <a:stretch>
            <a:fillRect/>
          </a:stretch>
        </p:blipFill>
        <p:spPr>
          <a:xfrm>
            <a:off x="914400" y="3276600"/>
            <a:ext cx="1295400" cy="486458"/>
          </a:xfrm>
          <a:prstGeom prst="rect">
            <a:avLst/>
          </a:prstGeom>
        </p:spPr>
      </p:pic>
      <p:pic>
        <p:nvPicPr>
          <p:cNvPr id="22" name="Picture 21"/>
          <p:cNvPicPr>
            <a:picLocks noChangeAspect="1"/>
          </p:cNvPicPr>
          <p:nvPr/>
        </p:nvPicPr>
        <p:blipFill>
          <a:blip r:embed="rId23"/>
          <a:stretch>
            <a:fillRect/>
          </a:stretch>
        </p:blipFill>
        <p:spPr>
          <a:xfrm>
            <a:off x="2286000" y="5334000"/>
            <a:ext cx="643003" cy="474562"/>
          </a:xfrm>
          <a:prstGeom prst="rect">
            <a:avLst/>
          </a:prstGeom>
        </p:spPr>
      </p:pic>
      <p:pic>
        <p:nvPicPr>
          <p:cNvPr id="23" name="Picture 22"/>
          <p:cNvPicPr>
            <a:picLocks noChangeAspect="1"/>
          </p:cNvPicPr>
          <p:nvPr/>
        </p:nvPicPr>
        <p:blipFill>
          <a:blip r:embed="rId24"/>
          <a:stretch>
            <a:fillRect/>
          </a:stretch>
        </p:blipFill>
        <p:spPr>
          <a:xfrm>
            <a:off x="6324600" y="4343400"/>
            <a:ext cx="609600" cy="609600"/>
          </a:xfrm>
          <a:prstGeom prst="rect">
            <a:avLst/>
          </a:prstGeom>
        </p:spPr>
      </p:pic>
      <p:pic>
        <p:nvPicPr>
          <p:cNvPr id="24" name="Picture 5"/>
          <p:cNvPicPr>
            <a:picLocks noChangeAspect="1" noChangeArrowheads="1"/>
          </p:cNvPicPr>
          <p:nvPr/>
        </p:nvPicPr>
        <p:blipFill>
          <a:blip r:embed="rId25"/>
          <a:srcRect/>
          <a:stretch>
            <a:fillRect/>
          </a:stretch>
        </p:blipFill>
        <p:spPr bwMode="auto">
          <a:xfrm>
            <a:off x="5105400" y="5856287"/>
            <a:ext cx="793823" cy="239713"/>
          </a:xfrm>
          <a:prstGeom prst="rect">
            <a:avLst/>
          </a:prstGeom>
          <a:noFill/>
          <a:ln w="9525">
            <a:noFill/>
            <a:miter lim="800000"/>
            <a:headEnd/>
            <a:tailEnd/>
          </a:ln>
        </p:spPr>
      </p:pic>
      <p:pic>
        <p:nvPicPr>
          <p:cNvPr id="25" name="Picture 24"/>
          <p:cNvPicPr>
            <a:picLocks noChangeAspect="1"/>
          </p:cNvPicPr>
          <p:nvPr/>
        </p:nvPicPr>
        <p:blipFill>
          <a:blip r:embed="rId26"/>
          <a:stretch>
            <a:fillRect/>
          </a:stretch>
        </p:blipFill>
        <p:spPr>
          <a:xfrm>
            <a:off x="5715000" y="6096000"/>
            <a:ext cx="971550" cy="457200"/>
          </a:xfrm>
          <a:prstGeom prst="rect">
            <a:avLst/>
          </a:prstGeom>
        </p:spPr>
      </p:pic>
      <p:pic>
        <p:nvPicPr>
          <p:cNvPr id="26" name="Picture 25"/>
          <p:cNvPicPr>
            <a:picLocks noChangeAspect="1"/>
          </p:cNvPicPr>
          <p:nvPr/>
        </p:nvPicPr>
        <p:blipFill>
          <a:blip r:embed="rId27"/>
          <a:stretch>
            <a:fillRect/>
          </a:stretch>
        </p:blipFill>
        <p:spPr>
          <a:xfrm>
            <a:off x="2759386" y="2347913"/>
            <a:ext cx="1203014" cy="700087"/>
          </a:xfrm>
          <a:prstGeom prst="rect">
            <a:avLst/>
          </a:prstGeom>
        </p:spPr>
      </p:pic>
      <p:sp>
        <p:nvSpPr>
          <p:cNvPr id="27" name="Rectangle 26"/>
          <p:cNvSpPr/>
          <p:nvPr/>
        </p:nvSpPr>
        <p:spPr>
          <a:xfrm>
            <a:off x="2452519" y="1824335"/>
            <a:ext cx="4238961" cy="461665"/>
          </a:xfrm>
          <a:prstGeom prst="rect">
            <a:avLst/>
          </a:prstGeom>
        </p:spPr>
        <p:txBody>
          <a:bodyPr wrap="none">
            <a:spAutoFit/>
          </a:bodyPr>
          <a:lstStyle/>
          <a:p>
            <a:r>
              <a:rPr lang="en-US" dirty="0" smtClean="0"/>
              <a:t>Multi-Stakeholder Client Base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Artemis’ Resources</a:t>
            </a:r>
            <a:endParaRPr lang="en-US" dirty="0"/>
          </a:p>
        </p:txBody>
      </p:sp>
      <p:sp>
        <p:nvSpPr>
          <p:cNvPr id="3" name="Content Placeholder 2"/>
          <p:cNvSpPr>
            <a:spLocks noGrp="1"/>
          </p:cNvSpPr>
          <p:nvPr>
            <p:ph idx="1"/>
          </p:nvPr>
        </p:nvSpPr>
        <p:spPr/>
        <p:txBody>
          <a:bodyPr/>
          <a:lstStyle/>
          <a:p>
            <a:r>
              <a:rPr lang="en-US" dirty="0" smtClean="0"/>
              <a:t>International network of leaders in innovation: executives, investors, academics</a:t>
            </a:r>
          </a:p>
          <a:p>
            <a:r>
              <a:rPr lang="en-US" dirty="0" smtClean="0"/>
              <a:t>Database of 4,000 contacts, including 1200 promising water tech start ups</a:t>
            </a:r>
          </a:p>
          <a:p>
            <a:r>
              <a:rPr lang="en-US" dirty="0" smtClean="0"/>
              <a:t>Over 20 years of global experience in successful start-ups and venture capital</a:t>
            </a:r>
          </a:p>
          <a:p>
            <a:r>
              <a:rPr lang="en-US" dirty="0" smtClean="0"/>
              <a:t>Deep understanding of best practices in innovation from adjacent industries</a:t>
            </a:r>
          </a:p>
        </p:txBody>
      </p:sp>
      <p:sp>
        <p:nvSpPr>
          <p:cNvPr id="4" name="TextBox 3"/>
          <p:cNvSpPr txBox="1"/>
          <p:nvPr/>
        </p:nvSpPr>
        <p:spPr>
          <a:xfrm>
            <a:off x="609600" y="5562600"/>
            <a:ext cx="8305800" cy="646331"/>
          </a:xfrm>
          <a:prstGeom prst="rect">
            <a:avLst/>
          </a:prstGeom>
          <a:noFill/>
        </p:spPr>
        <p:txBody>
          <a:bodyPr wrap="square" rtlCol="0">
            <a:spAutoFit/>
          </a:bodyPr>
          <a:lstStyle/>
          <a:p>
            <a:r>
              <a:rPr lang="en-US" sz="1800" b="1" dirty="0" smtClean="0"/>
              <a:t>Projects with a diverse group of stakeholders enable Artemis to see emerging trends early and develop action plans.</a:t>
            </a:r>
            <a:endParaRPr lang="en-US" sz="1800" b="1" dirty="0"/>
          </a:p>
        </p:txBody>
      </p:sp>
      <p:sp>
        <p:nvSpPr>
          <p:cNvPr id="5" name="Down Arrow 4"/>
          <p:cNvSpPr/>
          <p:nvPr/>
        </p:nvSpPr>
        <p:spPr>
          <a:xfrm>
            <a:off x="3962400" y="5029200"/>
            <a:ext cx="7620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4</a:t>
            </a:fld>
            <a:r>
              <a:rPr lang="en-US" dirty="0" smtClean="0"/>
              <a:t>				Artemis Water Strategy Proprietary			</a:t>
            </a:r>
            <a:fld id="{45C5F011-2052-4440-BD18-56D704CCBFC4}" type="datetime5">
              <a:rPr lang="en-US" smtClean="0"/>
              <a:pPr>
                <a:defRPr/>
              </a:pPr>
              <a:t>Sep-9-13</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Closed-Door Forums</a:t>
            </a:r>
            <a:endParaRPr lang="en-US" dirty="0"/>
          </a:p>
        </p:txBody>
      </p:sp>
      <p:sp>
        <p:nvSpPr>
          <p:cNvPr id="3" name="Content Placeholder 2"/>
          <p:cNvSpPr>
            <a:spLocks noGrp="1"/>
          </p:cNvSpPr>
          <p:nvPr>
            <p:ph idx="1"/>
          </p:nvPr>
        </p:nvSpPr>
        <p:spPr/>
        <p:txBody>
          <a:bodyPr/>
          <a:lstStyle/>
          <a:p>
            <a:r>
              <a:rPr lang="en-US" sz="1800" dirty="0" smtClean="0"/>
              <a:t>Artemis Top 50: 2012 jury included</a:t>
            </a:r>
            <a:r>
              <a:rPr lang="en-US" sz="1800" dirty="0" smtClean="0"/>
              <a:t> Intel</a:t>
            </a:r>
            <a:r>
              <a:rPr lang="en-US" sz="1800" dirty="0" smtClean="0"/>
              <a:t>, Archer Daniels Midland, </a:t>
            </a:r>
            <a:r>
              <a:rPr lang="en-US" sz="1800" dirty="0" err="1" smtClean="0"/>
              <a:t>Syngenta</a:t>
            </a:r>
            <a:r>
              <a:rPr lang="en-US" sz="1800" dirty="0" smtClean="0"/>
              <a:t>, IBM, CH2M Hill, Singapore </a:t>
            </a:r>
            <a:r>
              <a:rPr lang="en-US" sz="1800" dirty="0" smtClean="0"/>
              <a:t>PUB</a:t>
            </a:r>
            <a:r>
              <a:rPr lang="en-US" sz="1800" dirty="0" smtClean="0"/>
              <a:t> and Ecolab</a:t>
            </a:r>
            <a:endParaRPr lang="en-US" sz="1800" dirty="0" smtClean="0"/>
          </a:p>
          <a:p>
            <a:r>
              <a:rPr lang="en-US" sz="1800" dirty="0" smtClean="0"/>
              <a:t>Founded the </a:t>
            </a:r>
            <a:r>
              <a:rPr lang="en-US" sz="1800" dirty="0" err="1" smtClean="0"/>
              <a:t>BlueTech</a:t>
            </a:r>
            <a:r>
              <a:rPr lang="en-US" sz="1800" dirty="0" smtClean="0"/>
              <a:t> Forum, Chaired the Ontario Water Leadership Summit</a:t>
            </a:r>
          </a:p>
          <a:p>
            <a:r>
              <a:rPr lang="en-US" sz="1800" dirty="0" smtClean="0"/>
              <a:t>Closed-door client forums</a:t>
            </a:r>
          </a:p>
        </p:txBody>
      </p:sp>
      <p:pic>
        <p:nvPicPr>
          <p:cNvPr id="4" name="Picture 3"/>
          <p:cNvPicPr>
            <a:picLocks noChangeAspect="1"/>
          </p:cNvPicPr>
          <p:nvPr/>
        </p:nvPicPr>
        <p:blipFill>
          <a:blip r:embed="rId3"/>
          <a:stretch>
            <a:fillRect/>
          </a:stretch>
        </p:blipFill>
        <p:spPr>
          <a:xfrm>
            <a:off x="4267200" y="4876800"/>
            <a:ext cx="2527236" cy="1676400"/>
          </a:xfrm>
          <a:prstGeom prst="rect">
            <a:avLst/>
          </a:prstGeom>
        </p:spPr>
      </p:pic>
      <p:pic>
        <p:nvPicPr>
          <p:cNvPr id="5" name="Picture 4"/>
          <p:cNvPicPr>
            <a:picLocks noChangeAspect="1"/>
          </p:cNvPicPr>
          <p:nvPr/>
        </p:nvPicPr>
        <p:blipFill>
          <a:blip r:embed="rId4"/>
          <a:stretch>
            <a:fillRect/>
          </a:stretch>
        </p:blipFill>
        <p:spPr>
          <a:xfrm>
            <a:off x="1828800" y="4876800"/>
            <a:ext cx="2529534" cy="1677924"/>
          </a:xfrm>
          <a:prstGeom prst="rect">
            <a:avLst/>
          </a:prstGeom>
        </p:spPr>
      </p:pic>
      <p:pic>
        <p:nvPicPr>
          <p:cNvPr id="6" name="Picture 5"/>
          <p:cNvPicPr>
            <a:picLocks noChangeAspect="1"/>
          </p:cNvPicPr>
          <p:nvPr/>
        </p:nvPicPr>
        <p:blipFill>
          <a:blip r:embed="rId5"/>
          <a:stretch>
            <a:fillRect/>
          </a:stretch>
        </p:blipFill>
        <p:spPr>
          <a:xfrm>
            <a:off x="536446" y="4852737"/>
            <a:ext cx="1292353" cy="1700464"/>
          </a:xfrm>
          <a:prstGeom prst="rect">
            <a:avLst/>
          </a:prstGeom>
        </p:spPr>
      </p:pic>
      <p:pic>
        <p:nvPicPr>
          <p:cNvPr id="7" name="Picture 6"/>
          <p:cNvPicPr>
            <a:picLocks noChangeAspect="1"/>
          </p:cNvPicPr>
          <p:nvPr/>
        </p:nvPicPr>
        <p:blipFill>
          <a:blip r:embed="rId6"/>
          <a:stretch>
            <a:fillRect/>
          </a:stretch>
        </p:blipFill>
        <p:spPr>
          <a:xfrm>
            <a:off x="7467600" y="2286000"/>
            <a:ext cx="1143000" cy="398748"/>
          </a:xfrm>
          <a:prstGeom prst="rect">
            <a:avLst/>
          </a:prstGeom>
        </p:spPr>
      </p:pic>
      <p:pic>
        <p:nvPicPr>
          <p:cNvPr id="8" name="Picture 7"/>
          <p:cNvPicPr>
            <a:picLocks noChangeAspect="1"/>
          </p:cNvPicPr>
          <p:nvPr/>
        </p:nvPicPr>
        <p:blipFill>
          <a:blip r:embed="rId7"/>
          <a:stretch>
            <a:fillRect/>
          </a:stretch>
        </p:blipFill>
        <p:spPr>
          <a:xfrm>
            <a:off x="7848600" y="1828800"/>
            <a:ext cx="669128" cy="508000"/>
          </a:xfrm>
          <a:prstGeom prst="rect">
            <a:avLst/>
          </a:prstGeom>
        </p:spPr>
      </p:pic>
      <p:pic>
        <p:nvPicPr>
          <p:cNvPr id="9" name="Picture 8"/>
          <p:cNvPicPr>
            <a:picLocks noChangeAspect="1"/>
          </p:cNvPicPr>
          <p:nvPr/>
        </p:nvPicPr>
        <p:blipFill>
          <a:blip r:embed="rId8"/>
          <a:stretch>
            <a:fillRect/>
          </a:stretch>
        </p:blipFill>
        <p:spPr>
          <a:xfrm>
            <a:off x="1066800" y="4038600"/>
            <a:ext cx="2971800" cy="809815"/>
          </a:xfrm>
          <a:prstGeom prst="rect">
            <a:avLst/>
          </a:prstGeom>
        </p:spPr>
      </p:pic>
      <p:pic>
        <p:nvPicPr>
          <p:cNvPr id="10" name="Picture 9"/>
          <p:cNvPicPr>
            <a:picLocks noChangeAspect="1"/>
          </p:cNvPicPr>
          <p:nvPr/>
        </p:nvPicPr>
        <p:blipFill>
          <a:blip r:embed="rId9"/>
          <a:stretch>
            <a:fillRect/>
          </a:stretch>
        </p:blipFill>
        <p:spPr>
          <a:xfrm>
            <a:off x="7848600" y="2819400"/>
            <a:ext cx="609600" cy="722653"/>
          </a:xfrm>
          <a:prstGeom prst="rect">
            <a:avLst/>
          </a:prstGeom>
        </p:spPr>
      </p:pic>
      <p:pic>
        <p:nvPicPr>
          <p:cNvPr id="11" name="Picture 10"/>
          <p:cNvPicPr>
            <a:picLocks noChangeAspect="1"/>
          </p:cNvPicPr>
          <p:nvPr/>
        </p:nvPicPr>
        <p:blipFill>
          <a:blip r:embed="rId10"/>
          <a:stretch>
            <a:fillRect/>
          </a:stretch>
        </p:blipFill>
        <p:spPr>
          <a:xfrm>
            <a:off x="7239000" y="3675127"/>
            <a:ext cx="1371600" cy="262927"/>
          </a:xfrm>
          <a:prstGeom prst="rect">
            <a:avLst/>
          </a:prstGeom>
        </p:spPr>
      </p:pic>
      <p:pic>
        <p:nvPicPr>
          <p:cNvPr id="12" name="Picture 11"/>
          <p:cNvPicPr>
            <a:picLocks noChangeAspect="1"/>
          </p:cNvPicPr>
          <p:nvPr/>
        </p:nvPicPr>
        <p:blipFill>
          <a:blip r:embed="rId11"/>
          <a:stretch>
            <a:fillRect/>
          </a:stretch>
        </p:blipFill>
        <p:spPr>
          <a:xfrm>
            <a:off x="7924800" y="4170570"/>
            <a:ext cx="704646" cy="515729"/>
          </a:xfrm>
          <a:prstGeom prst="rect">
            <a:avLst/>
          </a:prstGeom>
        </p:spPr>
      </p:pic>
      <p:pic>
        <p:nvPicPr>
          <p:cNvPr id="13" name="Picture 4"/>
          <p:cNvPicPr>
            <a:picLocks noChangeAspect="1" noChangeArrowheads="1"/>
          </p:cNvPicPr>
          <p:nvPr/>
        </p:nvPicPr>
        <p:blipFill>
          <a:blip r:embed="rId12"/>
          <a:srcRect/>
          <a:stretch>
            <a:fillRect/>
          </a:stretch>
        </p:blipFill>
        <p:spPr bwMode="auto">
          <a:xfrm>
            <a:off x="8001000" y="4953000"/>
            <a:ext cx="695325" cy="333375"/>
          </a:xfrm>
          <a:prstGeom prst="rect">
            <a:avLst/>
          </a:prstGeom>
          <a:noFill/>
          <a:ln w="9525">
            <a:noFill/>
            <a:miter lim="800000"/>
            <a:headEnd/>
            <a:tailEnd/>
          </a:ln>
        </p:spPr>
      </p:pic>
      <p:pic>
        <p:nvPicPr>
          <p:cNvPr id="14" name="Picture 13"/>
          <p:cNvPicPr>
            <a:picLocks noChangeAspect="1"/>
          </p:cNvPicPr>
          <p:nvPr/>
        </p:nvPicPr>
        <p:blipFill>
          <a:blip r:embed="rId13"/>
          <a:stretch>
            <a:fillRect/>
          </a:stretch>
        </p:blipFill>
        <p:spPr>
          <a:xfrm>
            <a:off x="5029200" y="3757942"/>
            <a:ext cx="1162050" cy="966457"/>
          </a:xfrm>
          <a:prstGeom prst="rect">
            <a:avLst/>
          </a:prstGeom>
        </p:spPr>
      </p:pic>
      <p:sp>
        <p:nvSpPr>
          <p:cNvPr id="15" name="Footer Placeholder 8"/>
          <p:cNvSpPr>
            <a:spLocks noGrp="1"/>
          </p:cNvSpPr>
          <p:nvPr>
            <p:ph type="ftr" sz="quarter" idx="3"/>
          </p:nvPr>
        </p:nvSpPr>
        <p:spPr>
          <a:xfrm>
            <a:off x="533400" y="6477000"/>
            <a:ext cx="7696200" cy="304800"/>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ＭＳ Ｐゴシック" charset="-128"/>
                <a:cs typeface="ＭＳ Ｐゴシック" charset="-128"/>
              </a:defRPr>
            </a:lvl1pPr>
          </a:lstStyle>
          <a:p>
            <a:pPr>
              <a:defRPr/>
            </a:pPr>
            <a:fld id="{C85A566B-A597-3144-96CB-4ABB6B766F5E}" type="slidenum">
              <a:rPr lang="en-US" smtClean="0"/>
              <a:pPr>
                <a:defRPr/>
              </a:pPr>
              <a:t>5</a:t>
            </a:fld>
            <a:r>
              <a:rPr lang="en-US" dirty="0" smtClean="0"/>
              <a:t>				Artemis Water Strategy Proprietary			</a:t>
            </a:r>
            <a:fld id="{45C5F011-2052-4440-BD18-56D704CCBFC4}" type="datetime5">
              <a:rPr lang="en-US" smtClean="0"/>
              <a:pPr>
                <a:defRPr/>
              </a:pPr>
              <a:t>Sep-9-13</a:t>
            </a:fld>
            <a:endParaRPr lang="en-US" dirty="0"/>
          </a:p>
        </p:txBody>
      </p:sp>
      <p:pic>
        <p:nvPicPr>
          <p:cNvPr id="16" name="Picture 15"/>
          <p:cNvPicPr>
            <a:picLocks noChangeAspect="1"/>
          </p:cNvPicPr>
          <p:nvPr/>
        </p:nvPicPr>
        <p:blipFill>
          <a:blip r:embed="rId14"/>
          <a:stretch>
            <a:fillRect/>
          </a:stretch>
        </p:blipFill>
        <p:spPr>
          <a:xfrm>
            <a:off x="6781800" y="4191000"/>
            <a:ext cx="1047523" cy="60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2819400" y="457200"/>
            <a:ext cx="5867400" cy="1162050"/>
          </a:xfrm>
        </p:spPr>
        <p:txBody>
          <a:bodyPr/>
          <a:lstStyle/>
          <a:p>
            <a:r>
              <a:rPr lang="en-US" smtClean="0">
                <a:latin typeface="Arial" charset="0"/>
                <a:ea typeface="ＭＳ Ｐゴシック" charset="-128"/>
              </a:rPr>
              <a:t>Agenda</a:t>
            </a:r>
          </a:p>
        </p:txBody>
      </p:sp>
      <p:sp>
        <p:nvSpPr>
          <p:cNvPr id="45059" name="Content Placeholder 2"/>
          <p:cNvSpPr>
            <a:spLocks noGrp="1"/>
          </p:cNvSpPr>
          <p:nvPr>
            <p:ph idx="1"/>
          </p:nvPr>
        </p:nvSpPr>
        <p:spPr>
          <a:xfrm>
            <a:off x="685800" y="2743200"/>
            <a:ext cx="7543800" cy="3733800"/>
          </a:xfrm>
        </p:spPr>
        <p:txBody>
          <a:bodyPr/>
          <a:lstStyle/>
          <a:p>
            <a:r>
              <a:rPr lang="en-US" dirty="0" smtClean="0">
                <a:latin typeface="Arial" charset="0"/>
                <a:ea typeface="ＭＳ Ｐゴシック" charset="-128"/>
              </a:rPr>
              <a:t>Introduction to Artemis, Artemis Top 50</a:t>
            </a:r>
          </a:p>
          <a:p>
            <a:r>
              <a:rPr lang="en-US" dirty="0" smtClean="0">
                <a:latin typeface="Arial" charset="0"/>
                <a:ea typeface="ＭＳ Ｐゴシック" charset="-128"/>
              </a:rPr>
              <a:t>The Water Challenge from an Investor’s Eye</a:t>
            </a:r>
          </a:p>
          <a:p>
            <a:r>
              <a:rPr lang="en-US" dirty="0" smtClean="0">
                <a:latin typeface="Arial" charset="0"/>
                <a:ea typeface="ＭＳ Ｐゴシック" charset="-128"/>
              </a:rPr>
              <a:t>Water Tech Today</a:t>
            </a:r>
          </a:p>
          <a:p>
            <a:r>
              <a:rPr lang="en-US" dirty="0" smtClean="0">
                <a:latin typeface="Arial" charset="0"/>
                <a:ea typeface="ＭＳ Ｐゴシック" charset="-128"/>
              </a:rPr>
              <a:t>Water Investment in the Second Wave</a:t>
            </a:r>
          </a:p>
          <a:p>
            <a:endParaRPr lang="en-US" dirty="0" smtClean="0">
              <a:latin typeface="Arial" charset="0"/>
              <a:ea typeface="ＭＳ Ｐゴシック" charset="-128"/>
            </a:endParaRPr>
          </a:p>
        </p:txBody>
      </p:sp>
      <p:pic>
        <p:nvPicPr>
          <p:cNvPr id="45063" name="Picture 8"/>
          <p:cNvPicPr>
            <a:picLocks noChangeAspect="1"/>
          </p:cNvPicPr>
          <p:nvPr/>
        </p:nvPicPr>
        <p:blipFill>
          <a:blip r:embed="rId4"/>
          <a:srcRect/>
          <a:stretch>
            <a:fillRect/>
          </a:stretch>
        </p:blipFill>
        <p:spPr bwMode="auto">
          <a:xfrm>
            <a:off x="6324600" y="381000"/>
            <a:ext cx="2438400" cy="1371600"/>
          </a:xfrm>
          <a:prstGeom prst="rect">
            <a:avLst/>
          </a:prstGeom>
          <a:noFill/>
          <a:ln w="9525">
            <a:noFill/>
            <a:miter lim="800000"/>
            <a:headEnd/>
            <a:tailEnd/>
          </a:ln>
        </p:spPr>
      </p:pic>
      <p:sp>
        <p:nvSpPr>
          <p:cNvPr id="10" name="Rectangle 9"/>
          <p:cNvSpPr/>
          <p:nvPr>
            <p:custDataLst>
              <p:tags r:id="rId1"/>
            </p:custDataLst>
          </p:nvPr>
        </p:nvSpPr>
        <p:spPr>
          <a:xfrm>
            <a:off x="533400" y="3200400"/>
            <a:ext cx="7620000" cy="4572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11" name="Footer Placeholder 4"/>
          <p:cNvSpPr>
            <a:spLocks noGrp="1"/>
          </p:cNvSpPr>
          <p:nvPr>
            <p:ph type="ftr" sz="quarter" idx="4294967295"/>
          </p:nvPr>
        </p:nvSpPr>
        <p:spPr>
          <a:xfrm>
            <a:off x="533400" y="6324601"/>
            <a:ext cx="7620000" cy="533399"/>
          </a:xfrm>
          <a:prstGeom prst="rect">
            <a:avLst/>
          </a:prstGeom>
        </p:spPr>
        <p:txBody>
          <a:bodyPr/>
          <a:lstStyle/>
          <a:p>
            <a:pPr>
              <a:defRPr/>
            </a:pPr>
            <a:r>
              <a:rPr lang="en-US" dirty="0" smtClean="0">
                <a:cs typeface="Arial" charset="0"/>
              </a:rPr>
              <a:t>			</a:t>
            </a:r>
            <a:r>
              <a:rPr lang="en-US" dirty="0" smtClean="0"/>
              <a:t>The Artemis Project-Proprietary			</a:t>
            </a:r>
            <a:fld id="{E1AD3154-9C82-5F40-9960-0C9260ED0807}" type="datetime1">
              <a:rPr lang="en-US" smtClean="0"/>
              <a:pPr>
                <a:defRPr/>
              </a:pPr>
              <a:t>9/9/13</a:t>
            </a:fld>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latin typeface="Arial" charset="0"/>
                <a:ea typeface="ＭＳ Ｐゴシック" charset="-128"/>
              </a:rPr>
              <a:t>Largest Funds Drive Water Investment</a:t>
            </a:r>
          </a:p>
        </p:txBody>
      </p:sp>
      <p:graphicFrame>
        <p:nvGraphicFramePr>
          <p:cNvPr id="10" name="Content Placeholder 6"/>
          <p:cNvGraphicFramePr>
            <a:graphicFrameLocks/>
          </p:cNvGraphicFramePr>
          <p:nvPr/>
        </p:nvGraphicFramePr>
        <p:xfrm>
          <a:off x="2362200" y="1905000"/>
          <a:ext cx="7543800" cy="3657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2" name="Content Placeholder 2"/>
          <p:cNvSpPr>
            <a:spLocks noGrp="1"/>
          </p:cNvSpPr>
          <p:nvPr>
            <p:ph idx="1"/>
          </p:nvPr>
        </p:nvSpPr>
        <p:spPr>
          <a:xfrm>
            <a:off x="304800" y="2057400"/>
            <a:ext cx="4343400" cy="3429000"/>
          </a:xfrm>
        </p:spPr>
        <p:txBody>
          <a:bodyPr/>
          <a:lstStyle/>
          <a:p>
            <a:r>
              <a:rPr lang="en-US" sz="1800" dirty="0" smtClean="0">
                <a:ea typeface="ＭＳ Ｐゴシック" charset="-128"/>
              </a:rPr>
              <a:t>World investment is driven by a small number of large investment funds at the “Top of the Pyramid” (TOP)</a:t>
            </a:r>
          </a:p>
          <a:p>
            <a:r>
              <a:rPr lang="en-US" sz="1800" dirty="0" smtClean="0">
                <a:ea typeface="ＭＳ Ｐゴシック" charset="-128"/>
              </a:rPr>
              <a:t>TOP funds invest in smaller funds that dominate the public investment markets, as well as large private investment funds, or vehicles.</a:t>
            </a:r>
          </a:p>
          <a:p>
            <a:r>
              <a:rPr lang="en-US" sz="1800" dirty="0" smtClean="0">
                <a:ea typeface="ＭＳ Ｐゴシック" charset="-128"/>
              </a:rPr>
              <a:t>Perpetual Life Funds represent the tip of that investment pyramid.  </a:t>
            </a:r>
          </a:p>
        </p:txBody>
      </p:sp>
      <p:sp>
        <p:nvSpPr>
          <p:cNvPr id="13" name="Content Placeholder 2"/>
          <p:cNvSpPr txBox="1">
            <a:spLocks/>
          </p:cNvSpPr>
          <p:nvPr/>
        </p:nvSpPr>
        <p:spPr bwMode="auto">
          <a:xfrm>
            <a:off x="685800" y="5715000"/>
            <a:ext cx="7010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dirty="0" smtClean="0"/>
          </a:p>
          <a:p>
            <a:r>
              <a:rPr lang="en-US" sz="1800" b="1" dirty="0" smtClean="0"/>
              <a:t>In 2012, the world’s top 36 </a:t>
            </a:r>
            <a:r>
              <a:rPr lang="en-US" sz="1800" b="1" dirty="0" err="1" smtClean="0"/>
              <a:t>SWFs</a:t>
            </a:r>
            <a:r>
              <a:rPr lang="en-US" sz="1800" b="1" dirty="0" smtClean="0"/>
              <a:t> totaled nearly $5 trillion.</a:t>
            </a:r>
            <a:r>
              <a:rPr lang="en-US" sz="1800" dirty="0" smtClean="0"/>
              <a:t> </a:t>
            </a:r>
          </a:p>
          <a:p>
            <a:pPr marL="228600" marR="0" lvl="0" indent="-228600" algn="l" defTabSz="914400" rtl="0" eaLnBrk="0" fontAlgn="base" latinLnBrk="0" hangingPunct="0">
              <a:lnSpc>
                <a:spcPct val="115000"/>
              </a:lnSpc>
              <a:spcBef>
                <a:spcPct val="20000"/>
              </a:spcBef>
              <a:spcAft>
                <a:spcPct val="0"/>
              </a:spcAft>
              <a:buClrTx/>
              <a:buSzPct val="80000"/>
              <a:buFontTx/>
              <a:buBlip>
                <a:blip r:embed="rId8"/>
              </a:buBlip>
              <a:tabLst/>
              <a:defRPr/>
            </a:pPr>
            <a:endParaRPr kumimoji="0" lang="en-US" sz="1800" b="0" i="0" u="none" strike="noStrike" kern="0" cap="none" spc="0" normalizeH="0" baseline="0" noProof="0" dirty="0">
              <a:ln>
                <a:noFill/>
              </a:ln>
              <a:solidFill>
                <a:schemeClr val="tx1"/>
              </a:solidFill>
              <a:effectLst/>
              <a:uLnTx/>
              <a:uFillTx/>
              <a:latin typeface="Arial"/>
              <a:ea typeface="ＭＳ Ｐゴシック" pitchFamily="-112" charset="-128"/>
              <a:cs typeface="Arial"/>
            </a:endParaRPr>
          </a:p>
        </p:txBody>
      </p:sp>
      <p:sp>
        <p:nvSpPr>
          <p:cNvPr id="15" name="Footer Placeholder 4"/>
          <p:cNvSpPr>
            <a:spLocks noGrp="1"/>
          </p:cNvSpPr>
          <p:nvPr>
            <p:ph type="ftr" sz="quarter" idx="4294967295"/>
          </p:nvPr>
        </p:nvSpPr>
        <p:spPr>
          <a:xfrm>
            <a:off x="533400" y="6324601"/>
            <a:ext cx="7620000" cy="533399"/>
          </a:xfrm>
          <a:prstGeom prst="rect">
            <a:avLst/>
          </a:prstGeom>
        </p:spPr>
        <p:txBody>
          <a:bodyPr/>
          <a:lstStyle/>
          <a:p>
            <a:pPr>
              <a:defRPr/>
            </a:pPr>
            <a:endParaRPr lang="en-US" dirty="0" smtClean="0">
              <a:cs typeface="Arial" charset="0"/>
            </a:endParaRPr>
          </a:p>
          <a:p>
            <a:pPr>
              <a:defRPr/>
            </a:pPr>
            <a:fld id="{FB86F50D-1673-DC40-8AEE-A85DD0FC78D0}" type="slidenum">
              <a:rPr lang="en-US" smtClean="0">
                <a:cs typeface="Arial" charset="0"/>
              </a:rPr>
              <a:pPr>
                <a:defRPr/>
              </a:pPr>
              <a:t>7</a:t>
            </a:fld>
            <a:r>
              <a:rPr lang="en-US" dirty="0" smtClean="0">
                <a:cs typeface="Arial" charset="0"/>
              </a:rPr>
              <a:t>				</a:t>
            </a:r>
            <a:r>
              <a:rPr lang="en-US" dirty="0" smtClean="0"/>
              <a:t>The Artemis Project-Proprietary			</a:t>
            </a:r>
            <a:fld id="{E1AD3154-9C82-5F40-9960-0C9260ED0807}" type="datetime1">
              <a:rPr lang="en-US" smtClean="0"/>
              <a:pPr>
                <a:defRPr/>
              </a:pPr>
              <a:t>9/9/13</a:t>
            </a:fld>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latin typeface="Arial" charset="0"/>
                <a:ea typeface="ＭＳ Ｐゴシック" charset="-128"/>
              </a:rPr>
              <a:t>A View from the Top of the Investment Pyramid</a:t>
            </a:r>
          </a:p>
        </p:txBody>
      </p:sp>
      <p:sp>
        <p:nvSpPr>
          <p:cNvPr id="49155" name="Content Placeholder 2"/>
          <p:cNvSpPr>
            <a:spLocks noGrp="1"/>
          </p:cNvSpPr>
          <p:nvPr>
            <p:ph idx="1"/>
          </p:nvPr>
        </p:nvSpPr>
        <p:spPr>
          <a:xfrm>
            <a:off x="685800" y="1981200"/>
            <a:ext cx="7467600" cy="4267200"/>
          </a:xfrm>
        </p:spPr>
        <p:txBody>
          <a:bodyPr/>
          <a:lstStyle/>
          <a:p>
            <a:pPr>
              <a:lnSpc>
                <a:spcPct val="100000"/>
              </a:lnSpc>
              <a:buFontTx/>
              <a:buNone/>
            </a:pPr>
            <a:r>
              <a:rPr lang="en-US" sz="1800" dirty="0" smtClean="0">
                <a:latin typeface="Arial" charset="0"/>
                <a:ea typeface="ＭＳ Ｐゴシック" charset="-128"/>
              </a:rPr>
              <a:t>New investment approaches have generated dramatic returns and high profile leadership– maintaining high returns require aggressive development of new investment opportunities</a:t>
            </a:r>
          </a:p>
          <a:p>
            <a:pPr lvl="1">
              <a:lnSpc>
                <a:spcPct val="100000"/>
              </a:lnSpc>
            </a:pPr>
            <a:r>
              <a:rPr lang="en-US" sz="1800" dirty="0" smtClean="0">
                <a:latin typeface="Arial" charset="0"/>
                <a:ea typeface="ＭＳ Ｐゴシック" charset="-128"/>
              </a:rPr>
              <a:t>Investment allocation based on risk of different economic forces</a:t>
            </a:r>
          </a:p>
          <a:p>
            <a:pPr lvl="1">
              <a:lnSpc>
                <a:spcPct val="100000"/>
              </a:lnSpc>
            </a:pPr>
            <a:r>
              <a:rPr lang="en-US" sz="1800" dirty="0" smtClean="0">
                <a:latin typeface="Arial" charset="0"/>
                <a:ea typeface="ＭＳ Ｐゴシック" charset="-128"/>
              </a:rPr>
              <a:t>Diversifying investments into new financial instruments </a:t>
            </a:r>
          </a:p>
          <a:p>
            <a:pPr lvl="1">
              <a:lnSpc>
                <a:spcPct val="100000"/>
              </a:lnSpc>
            </a:pPr>
            <a:r>
              <a:rPr lang="en-US" sz="1800" dirty="0" smtClean="0">
                <a:latin typeface="Arial" charset="0"/>
                <a:ea typeface="ＭＳ Ｐゴシック" charset="-128"/>
              </a:rPr>
              <a:t>Balancing risk, rather than choosing stocks and bonds becomes the primary focus</a:t>
            </a:r>
          </a:p>
          <a:p>
            <a:pPr lvl="1">
              <a:lnSpc>
                <a:spcPct val="100000"/>
              </a:lnSpc>
            </a:pPr>
            <a:r>
              <a:rPr lang="en-US" sz="1800" dirty="0" smtClean="0">
                <a:latin typeface="Arial" charset="0"/>
                <a:ea typeface="ＭＳ Ｐゴシック" charset="-128"/>
              </a:rPr>
              <a:t>International investment focus</a:t>
            </a:r>
          </a:p>
          <a:p>
            <a:pPr lvl="1">
              <a:lnSpc>
                <a:spcPct val="100000"/>
              </a:lnSpc>
              <a:buFontTx/>
              <a:buNone/>
            </a:pPr>
            <a:endParaRPr lang="en-US" sz="1800" dirty="0" smtClean="0">
              <a:latin typeface="Arial" charset="0"/>
              <a:ea typeface="ＭＳ Ｐゴシック" charset="-128"/>
            </a:endParaRPr>
          </a:p>
        </p:txBody>
      </p:sp>
      <p:sp>
        <p:nvSpPr>
          <p:cNvPr id="8" name="Rectangle 7"/>
          <p:cNvSpPr/>
          <p:nvPr>
            <p:custDataLst>
              <p:tags r:id="rId1"/>
            </p:custDataLst>
          </p:nvPr>
        </p:nvSpPr>
        <p:spPr>
          <a:xfrm>
            <a:off x="609600" y="5181600"/>
            <a:ext cx="7467600" cy="10668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12" name="Footer Placeholder 4"/>
          <p:cNvSpPr>
            <a:spLocks noGrp="1"/>
          </p:cNvSpPr>
          <p:nvPr>
            <p:ph type="ftr" sz="quarter" idx="4294967295"/>
          </p:nvPr>
        </p:nvSpPr>
        <p:spPr>
          <a:xfrm>
            <a:off x="609600" y="6172201"/>
            <a:ext cx="7620000" cy="533399"/>
          </a:xfrm>
          <a:prstGeom prst="rect">
            <a:avLst/>
          </a:prstGeom>
        </p:spPr>
        <p:txBody>
          <a:bodyPr/>
          <a:lstStyle/>
          <a:p>
            <a:pPr>
              <a:defRPr/>
            </a:pPr>
            <a:endParaRPr lang="en-US" dirty="0" smtClean="0">
              <a:cs typeface="Arial" charset="0"/>
            </a:endParaRPr>
          </a:p>
          <a:p>
            <a:pPr>
              <a:defRPr/>
            </a:pPr>
            <a:fld id="{FB86F50D-1673-DC40-8AEE-A85DD0FC78D0}" type="slidenum">
              <a:rPr lang="en-US" smtClean="0">
                <a:cs typeface="Arial" charset="0"/>
              </a:rPr>
              <a:pPr>
                <a:defRPr/>
              </a:pPr>
              <a:t>8</a:t>
            </a:fld>
            <a:r>
              <a:rPr lang="en-US" dirty="0" smtClean="0">
                <a:cs typeface="Arial" charset="0"/>
              </a:rPr>
              <a:t>				</a:t>
            </a:r>
            <a:r>
              <a:rPr lang="en-US" dirty="0" smtClean="0"/>
              <a:t>The Artemis Project-Proprietary			</a:t>
            </a:r>
            <a:fld id="{E1AD3154-9C82-5F40-9960-0C9260ED0807}" type="datetime1">
              <a:rPr lang="en-US" smtClean="0"/>
              <a:pPr>
                <a:defRPr/>
              </a:pPr>
              <a:t>9/9/13</a:t>
            </a:fld>
            <a:endParaRPr lang="en-US" dirty="0" smtClean="0"/>
          </a:p>
          <a:p>
            <a:pPr>
              <a:defRPr/>
            </a:pPr>
            <a:endParaRPr lang="en-US" dirty="0"/>
          </a:p>
        </p:txBody>
      </p:sp>
      <p:sp>
        <p:nvSpPr>
          <p:cNvPr id="6" name="TextBox 5"/>
          <p:cNvSpPr txBox="1"/>
          <p:nvPr/>
        </p:nvSpPr>
        <p:spPr>
          <a:xfrm>
            <a:off x="1143000" y="5257800"/>
            <a:ext cx="6477000" cy="1015663"/>
          </a:xfrm>
          <a:prstGeom prst="rect">
            <a:avLst/>
          </a:prstGeom>
          <a:noFill/>
        </p:spPr>
        <p:txBody>
          <a:bodyPr wrap="square" rtlCol="0">
            <a:spAutoFit/>
          </a:bodyPr>
          <a:lstStyle/>
          <a:p>
            <a:r>
              <a:rPr lang="en-US" sz="2000" b="1" dirty="0" smtClean="0"/>
              <a:t>Water investments will define the success of TOP funds during the next </a:t>
            </a:r>
            <a:r>
              <a:rPr lang="en-US" sz="2000" b="1" dirty="0" smtClean="0"/>
              <a:t>decade. </a:t>
            </a:r>
            <a:r>
              <a:rPr lang="en-US" sz="2000" b="1" dirty="0" smtClean="0"/>
              <a:t>TOP funds will drive a dramatic increase in water investment.</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2819400" y="457200"/>
            <a:ext cx="5867400" cy="1162050"/>
          </a:xfrm>
        </p:spPr>
        <p:txBody>
          <a:bodyPr/>
          <a:lstStyle/>
          <a:p>
            <a:r>
              <a:rPr lang="en-US" smtClean="0">
                <a:latin typeface="Arial" charset="0"/>
                <a:ea typeface="ＭＳ Ｐゴシック" charset="-128"/>
              </a:rPr>
              <a:t>Agenda</a:t>
            </a:r>
          </a:p>
        </p:txBody>
      </p:sp>
      <p:sp>
        <p:nvSpPr>
          <p:cNvPr id="45059" name="Content Placeholder 2"/>
          <p:cNvSpPr>
            <a:spLocks noGrp="1"/>
          </p:cNvSpPr>
          <p:nvPr>
            <p:ph idx="1"/>
          </p:nvPr>
        </p:nvSpPr>
        <p:spPr>
          <a:xfrm>
            <a:off x="685800" y="2743200"/>
            <a:ext cx="7543800" cy="3733800"/>
          </a:xfrm>
        </p:spPr>
        <p:txBody>
          <a:bodyPr/>
          <a:lstStyle/>
          <a:p>
            <a:r>
              <a:rPr lang="en-US" dirty="0" smtClean="0">
                <a:latin typeface="Arial" charset="0"/>
                <a:ea typeface="ＭＳ Ｐゴシック" charset="-128"/>
              </a:rPr>
              <a:t>Introduction to Artemis, Artemis Top 50</a:t>
            </a:r>
          </a:p>
          <a:p>
            <a:r>
              <a:rPr lang="en-US" dirty="0" smtClean="0">
                <a:latin typeface="Arial" charset="0"/>
                <a:ea typeface="ＭＳ Ｐゴシック" charset="-128"/>
              </a:rPr>
              <a:t>The Water Challenge from an Investor’s Eye</a:t>
            </a:r>
          </a:p>
          <a:p>
            <a:r>
              <a:rPr lang="en-US" dirty="0" smtClean="0">
                <a:latin typeface="Arial" charset="0"/>
                <a:ea typeface="ＭＳ Ｐゴシック" charset="-128"/>
              </a:rPr>
              <a:t>Water Tech Today</a:t>
            </a:r>
          </a:p>
          <a:p>
            <a:r>
              <a:rPr lang="en-US" dirty="0" smtClean="0">
                <a:latin typeface="Arial" charset="0"/>
                <a:ea typeface="ＭＳ Ｐゴシック" charset="-128"/>
              </a:rPr>
              <a:t>Smart Water Investment in the Second Wave</a:t>
            </a:r>
          </a:p>
          <a:p>
            <a:endParaRPr lang="en-US" dirty="0" smtClean="0">
              <a:latin typeface="Arial" charset="0"/>
              <a:ea typeface="ＭＳ Ｐゴシック" charset="-128"/>
            </a:endParaRPr>
          </a:p>
        </p:txBody>
      </p:sp>
      <p:pic>
        <p:nvPicPr>
          <p:cNvPr id="45063" name="Picture 8"/>
          <p:cNvPicPr>
            <a:picLocks noChangeAspect="1"/>
          </p:cNvPicPr>
          <p:nvPr/>
        </p:nvPicPr>
        <p:blipFill>
          <a:blip r:embed="rId4"/>
          <a:srcRect/>
          <a:stretch>
            <a:fillRect/>
          </a:stretch>
        </p:blipFill>
        <p:spPr bwMode="auto">
          <a:xfrm>
            <a:off x="6324600" y="381000"/>
            <a:ext cx="2438400" cy="1371600"/>
          </a:xfrm>
          <a:prstGeom prst="rect">
            <a:avLst/>
          </a:prstGeom>
          <a:noFill/>
          <a:ln w="9525">
            <a:noFill/>
            <a:miter lim="800000"/>
            <a:headEnd/>
            <a:tailEnd/>
          </a:ln>
        </p:spPr>
      </p:pic>
      <p:sp>
        <p:nvSpPr>
          <p:cNvPr id="10" name="Rectangle 9"/>
          <p:cNvSpPr/>
          <p:nvPr>
            <p:custDataLst>
              <p:tags r:id="rId1"/>
            </p:custDataLst>
          </p:nvPr>
        </p:nvSpPr>
        <p:spPr>
          <a:xfrm>
            <a:off x="533400" y="3657600"/>
            <a:ext cx="7620000" cy="3810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11" name="Footer Placeholder 4"/>
          <p:cNvSpPr>
            <a:spLocks noGrp="1"/>
          </p:cNvSpPr>
          <p:nvPr>
            <p:ph type="ftr" sz="quarter" idx="4294967295"/>
          </p:nvPr>
        </p:nvSpPr>
        <p:spPr>
          <a:xfrm>
            <a:off x="533400" y="6324601"/>
            <a:ext cx="7620000" cy="533399"/>
          </a:xfrm>
          <a:prstGeom prst="rect">
            <a:avLst/>
          </a:prstGeom>
        </p:spPr>
        <p:txBody>
          <a:bodyPr/>
          <a:lstStyle/>
          <a:p>
            <a:pPr>
              <a:defRPr/>
            </a:pPr>
            <a:r>
              <a:rPr lang="en-US" dirty="0" smtClean="0">
                <a:cs typeface="Arial" charset="0"/>
              </a:rPr>
              <a:t>			</a:t>
            </a:r>
            <a:r>
              <a:rPr lang="en-US" dirty="0" smtClean="0"/>
              <a:t>The Artemis Project-Proprietary			</a:t>
            </a:r>
            <a:fld id="{E1AD3154-9C82-5F40-9960-0C9260ED0807}" type="datetime1">
              <a:rPr lang="en-US" smtClean="0"/>
              <a:pPr>
                <a:defRPr/>
              </a:pPr>
              <a:t>9/9/13</a:t>
            </a:fld>
            <a:endParaRPr lang="en-US" dirty="0" smtClean="0"/>
          </a:p>
          <a:p>
            <a:pPr>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UNDODONOTDELETE" val="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NisImiiNb02griBjNjj8gw"/>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NisImiiNb02griBjNjj8gw"/>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NisImiiNb02griBjNjj8gw"/>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NisImiiNb02griBjNjj8gw"/>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NisImiiNb02griBjNjj8gw"/>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NisImiiNb02griBjNjj8gw"/>
</p:tagLst>
</file>

<file path=ppt/theme/theme1.xml><?xml version="1.0" encoding="utf-8"?>
<a:theme xmlns:a="http://schemas.openxmlformats.org/drawingml/2006/main" name="Introduction for EPA NRMRL-- The Artemis Top 50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FFCB08"/>
      </a:accent1>
      <a:accent2>
        <a:srgbClr val="5F5F5F"/>
      </a:accent2>
      <a:accent3>
        <a:srgbClr val="FFFFFF"/>
      </a:accent3>
      <a:accent4>
        <a:srgbClr val="000000"/>
      </a:accent4>
      <a:accent5>
        <a:srgbClr val="FFE2AA"/>
      </a:accent5>
      <a:accent6>
        <a:srgbClr val="555555"/>
      </a:accent6>
      <a:hlink>
        <a:srgbClr val="003399"/>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CB08"/>
        </a:accent1>
        <a:accent2>
          <a:srgbClr val="5F5F5F"/>
        </a:accent2>
        <a:accent3>
          <a:srgbClr val="FFFFFF"/>
        </a:accent3>
        <a:accent4>
          <a:srgbClr val="000000"/>
        </a:accent4>
        <a:accent5>
          <a:srgbClr val="FFE2AA"/>
        </a:accent5>
        <a:accent6>
          <a:srgbClr val="555555"/>
        </a:accent6>
        <a:hlink>
          <a:srgbClr val="003399"/>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FFCB08"/>
      </a:accent1>
      <a:accent2>
        <a:srgbClr val="5F5F5F"/>
      </a:accent2>
      <a:accent3>
        <a:srgbClr val="FFFFFF"/>
      </a:accent3>
      <a:accent4>
        <a:srgbClr val="000000"/>
      </a:accent4>
      <a:accent5>
        <a:srgbClr val="FFE2AA"/>
      </a:accent5>
      <a:accent6>
        <a:srgbClr val="555555"/>
      </a:accent6>
      <a:hlink>
        <a:srgbClr val="003399"/>
      </a:hlink>
      <a:folHlink>
        <a:srgbClr val="66669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CB08"/>
        </a:accent1>
        <a:accent2>
          <a:srgbClr val="5F5F5F"/>
        </a:accent2>
        <a:accent3>
          <a:srgbClr val="FFFFFF"/>
        </a:accent3>
        <a:accent4>
          <a:srgbClr val="000000"/>
        </a:accent4>
        <a:accent5>
          <a:srgbClr val="FFE2AA"/>
        </a:accent5>
        <a:accent6>
          <a:srgbClr val="555555"/>
        </a:accent6>
        <a:hlink>
          <a:srgbClr val="003399"/>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Introduction for EPA NRMRL-- The Artemis Top 50 2010.pptx</Template>
  <TotalTime>107997</TotalTime>
  <Words>5251</Words>
  <Application>Microsoft Macintosh PowerPoint</Application>
  <PresentationFormat>On-screen Show (4:3)</PresentationFormat>
  <Paragraphs>361</Paragraphs>
  <Slides>17</Slides>
  <Notes>16</Notes>
  <HiddenSlides>0</HiddenSlides>
  <MMClips>0</MMClips>
  <ScaleCrop>false</ScaleCrop>
  <HeadingPairs>
    <vt:vector size="4" baseType="variant">
      <vt:variant>
        <vt:lpstr>Design Template</vt:lpstr>
      </vt:variant>
      <vt:variant>
        <vt:i4>3</vt:i4>
      </vt:variant>
      <vt:variant>
        <vt:lpstr>Slide Titles</vt:lpstr>
      </vt:variant>
      <vt:variant>
        <vt:i4>17</vt:i4>
      </vt:variant>
    </vt:vector>
  </HeadingPairs>
  <TitlesOfParts>
    <vt:vector size="20" baseType="lpstr">
      <vt:lpstr>Introduction for EPA NRMRL-- The Artemis Top 50 2010</vt:lpstr>
      <vt:lpstr>1_Default Design</vt:lpstr>
      <vt:lpstr>Default Design</vt:lpstr>
      <vt:lpstr>Slide 1</vt:lpstr>
      <vt:lpstr>Agenda</vt:lpstr>
      <vt:lpstr>Artemis: Driving Revenue in Water Through Innovation</vt:lpstr>
      <vt:lpstr>Introduction: Artemis’ Resources</vt:lpstr>
      <vt:lpstr>Closed-Door Forums</vt:lpstr>
      <vt:lpstr>Agenda</vt:lpstr>
      <vt:lpstr>Largest Funds Drive Water Investment</vt:lpstr>
      <vt:lpstr>A View from the Top of the Investment Pyramid</vt:lpstr>
      <vt:lpstr>Agenda</vt:lpstr>
      <vt:lpstr>Early Signs of  the New Age of Water</vt:lpstr>
      <vt:lpstr>Water Scarcity Drives Dramatic Changes</vt:lpstr>
      <vt:lpstr>The Velocity Challenge— Money in?  Money out?</vt:lpstr>
      <vt:lpstr>Agenda</vt:lpstr>
      <vt:lpstr>The Future of Water Investment</vt:lpstr>
      <vt:lpstr>What is the role of local communities in launching start-ups?</vt:lpstr>
      <vt:lpstr>The Artemis Quadrinity: Barriers to Entry for Water Tech Start-ups</vt:lpstr>
      <vt:lpstr>Defining Moment for a Start-Up: The First Blue Chip Customer</vt:lpstr>
    </vt:vector>
  </TitlesOfParts>
  <Company>The Artemis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Unobskey Shenkar</dc:creator>
  <cp:lastModifiedBy>Laura Shenkar</cp:lastModifiedBy>
  <cp:revision>506</cp:revision>
  <cp:lastPrinted>2013-08-08T02:42:10Z</cp:lastPrinted>
  <dcterms:created xsi:type="dcterms:W3CDTF">2013-09-09T19:34:59Z</dcterms:created>
  <dcterms:modified xsi:type="dcterms:W3CDTF">2013-09-11T14:13:08Z</dcterms:modified>
</cp:coreProperties>
</file>