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8" r:id="rId2"/>
    <p:sldMasterId id="2147483664" r:id="rId3"/>
  </p:sldMasterIdLst>
  <p:notesMasterIdLst>
    <p:notesMasterId r:id="rId29"/>
  </p:notesMasterIdLst>
  <p:sldIdLst>
    <p:sldId id="268" r:id="rId4"/>
    <p:sldId id="343" r:id="rId5"/>
    <p:sldId id="338" r:id="rId6"/>
    <p:sldId id="350" r:id="rId7"/>
    <p:sldId id="345" r:id="rId8"/>
    <p:sldId id="337" r:id="rId9"/>
    <p:sldId id="351" r:id="rId10"/>
    <p:sldId id="339" r:id="rId11"/>
    <p:sldId id="346" r:id="rId12"/>
    <p:sldId id="328" r:id="rId13"/>
    <p:sldId id="326" r:id="rId14"/>
    <p:sldId id="342" r:id="rId15"/>
    <p:sldId id="330" r:id="rId16"/>
    <p:sldId id="336" r:id="rId17"/>
    <p:sldId id="340" r:id="rId18"/>
    <p:sldId id="341" r:id="rId19"/>
    <p:sldId id="334" r:id="rId20"/>
    <p:sldId id="333" r:id="rId21"/>
    <p:sldId id="332" r:id="rId22"/>
    <p:sldId id="347" r:id="rId23"/>
    <p:sldId id="327" r:id="rId24"/>
    <p:sldId id="348" r:id="rId25"/>
    <p:sldId id="324" r:id="rId26"/>
    <p:sldId id="349" r:id="rId27"/>
    <p:sldId id="354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dmant" initials="t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5"/>
    <a:srgbClr val="EDEDED"/>
    <a:srgbClr val="054B85"/>
    <a:srgbClr val="054285"/>
    <a:srgbClr val="053F85"/>
    <a:srgbClr val="BDCBF9"/>
    <a:srgbClr val="A7BAF7"/>
    <a:srgbClr val="EFEFEF"/>
    <a:srgbClr val="000000"/>
    <a:srgbClr val="4F6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82714" autoAdjust="0"/>
  </p:normalViewPr>
  <p:slideViewPr>
    <p:cSldViewPr>
      <p:cViewPr>
        <p:scale>
          <a:sx n="100" d="100"/>
          <a:sy n="100" d="100"/>
        </p:scale>
        <p:origin x="-864" y="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091" y="-7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WA Fuel Consumption by Fuel Type, </a:t>
            </a:r>
            <a:r>
              <a:rPr lang="en-US" sz="1400" dirty="0" smtClean="0"/>
              <a:t>2011</a:t>
            </a:r>
          </a:p>
          <a:p>
            <a:pPr>
              <a:defRPr sz="1400"/>
            </a:pPr>
            <a:r>
              <a:rPr lang="en-US" sz="1400" b="0" dirty="0" smtClean="0"/>
              <a:t>Source: EIA SEDS</a:t>
            </a:r>
            <a:endParaRPr lang="en-US" sz="1400" b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 Fuel Consumption by Fuel Type, 2011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Petroleum</c:v>
                </c:pt>
                <c:pt idx="1">
                  <c:v>Natural Gas</c:v>
                </c:pt>
                <c:pt idx="2">
                  <c:v>Coal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0.69000000000000017</c:v>
                </c:pt>
                <c:pt idx="1">
                  <c:v>0.26</c:v>
                </c:pt>
                <c:pt idx="2">
                  <c:v>5.000000000000001E-2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5882352941176461"/>
          <c:y val="0.4725986812624034"/>
          <c:w val="0.41176470588235298"/>
          <c:h val="0.3579565968888036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92062246261261"/>
          <c:y val="9.8484848484848481E-2"/>
          <c:w val="0.8217410627455366"/>
          <c:h val="0.7352272727272727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Sheet3!$A$3:$A$7</c:f>
              <c:strCache>
                <c:ptCount val="5"/>
                <c:pt idx="0">
                  <c:v>ID</c:v>
                </c:pt>
                <c:pt idx="1">
                  <c:v>MT</c:v>
                </c:pt>
                <c:pt idx="2">
                  <c:v>WA</c:v>
                </c:pt>
                <c:pt idx="3">
                  <c:v>OR</c:v>
                </c:pt>
                <c:pt idx="4">
                  <c:v>CA</c:v>
                </c:pt>
              </c:strCache>
            </c:strRef>
          </c:cat>
          <c:val>
            <c:numRef>
              <c:f>Sheet3!$F$3:$F$7</c:f>
              <c:numCache>
                <c:formatCode>_(* #,##0.00_);_(* \(#,##0.00\);_(* "-"??_);_(@_)</c:formatCode>
                <c:ptCount val="5"/>
                <c:pt idx="0">
                  <c:v>0.67847597402105397</c:v>
                </c:pt>
                <c:pt idx="1">
                  <c:v>0.46064990222188368</c:v>
                </c:pt>
                <c:pt idx="2">
                  <c:v>0.22518122667631207</c:v>
                </c:pt>
                <c:pt idx="3">
                  <c:v>0.21320884130696502</c:v>
                </c:pt>
                <c:pt idx="4">
                  <c:v>0.17332165153780527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730880"/>
        <c:axId val="74744960"/>
      </c:barChart>
      <c:catAx>
        <c:axId val="74730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4744960"/>
        <c:crosses val="autoZero"/>
        <c:auto val="1"/>
        <c:lblAlgn val="ctr"/>
        <c:lblOffset val="100"/>
        <c:noMultiLvlLbl val="0"/>
      </c:catAx>
      <c:valAx>
        <c:axId val="74744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BBtu</a:t>
                </a:r>
                <a:r>
                  <a:rPr lang="en-US" baseline="0" dirty="0" smtClean="0"/>
                  <a:t> </a:t>
                </a:r>
                <a:r>
                  <a:rPr lang="en-US" baseline="0" dirty="0"/>
                  <a:t>per Capita</a:t>
                </a:r>
                <a:endParaRPr lang="en-US" dirty="0"/>
              </a:p>
            </c:rich>
          </c:tx>
          <c:layout/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74730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E6ADADD7-4712-4E99-8695-F8111FD5BE47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947ED426-D795-488B-B2A9-F58C6F8ED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3037" indent="-285783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133" indent="-228627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387" indent="-228627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639" indent="-228627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892" indent="-228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2145" indent="-228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399" indent="-228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652" indent="-228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eaLnBrk="1" hangingPunct="1"/>
            <a:fld id="{ADF3C396-AF2C-41D0-928B-BC50386D9436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0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0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0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0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0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0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35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99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9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6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0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0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6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6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7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D426-D795-488B-B2A9-F58C6F8ED20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6446520"/>
            <a:ext cx="528710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0" kern="900" spc="100" baseline="0" dirty="0" smtClean="0">
                <a:solidFill>
                  <a:schemeClr val="bg1">
                    <a:lumMod val="65000"/>
                  </a:schemeClr>
                </a:solidFill>
                <a:latin typeface="Franklin Gothic Medium Cond" pitchFamily="34" charset="0"/>
                <a:cs typeface="Arial" pitchFamily="34" charset="0"/>
              </a:rPr>
              <a:t>NATIONAL SECURITY  •  ENERGY &amp; ENVIRONMENT  •  HEALTH  •  CYBERSECURITY</a:t>
            </a:r>
            <a:endParaRPr lang="en-US" sz="700" b="0" kern="900" spc="100" baseline="0" dirty="0">
              <a:solidFill>
                <a:schemeClr val="bg1">
                  <a:lumMod val="6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6656832"/>
            <a:ext cx="25908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© SAIC.</a:t>
            </a:r>
            <a:r>
              <a:rPr lang="en-US" sz="600" baseline="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 All rights reserved.</a:t>
            </a:r>
            <a:endParaRPr lang="en-US" sz="600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6086415"/>
            <a:ext cx="1212688" cy="59178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228600"/>
            <a:ext cx="9143244" cy="3845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4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9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21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77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1600">
                <a:latin typeface="Franklin Gothic Medium" pitchFamily="34" charset="0"/>
              </a:defRPr>
            </a:lvl1pPr>
            <a:lvl2pPr>
              <a:defRPr sz="1400">
                <a:latin typeface="Franklin Gothic Medium" pitchFamily="34" charset="0"/>
              </a:defRPr>
            </a:lvl2pPr>
            <a:lvl3pPr>
              <a:defRPr sz="12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  <a:latin typeface="Franklin Gothic Medium" pitchFamily="34" charset="0"/>
              </a:defRPr>
            </a:lvl1pPr>
          </a:lstStyle>
          <a:p>
            <a:fld id="{43D5EF32-DDBC-4E8E-AB2C-5DBB99B37D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215834" y="6428254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Franklin Gothic Book" pitchFamily="34" charset="0"/>
              </a:rPr>
              <a:t>CONFIDENTIAL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44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0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0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8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9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0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urrent\ca-SAIC_Brand_Guide_2011\12-0623-Deliverable\12-0623-Working\12-0623-PPTs_Groups_BUs\12-0623-Images\12-0623-ppt_top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111860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70817"/>
            <a:ext cx="362857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43D5EF32-DDBC-4E8E-AB2C-5DBB99B37D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6477000"/>
            <a:ext cx="509755" cy="215444"/>
          </a:xfrm>
          <a:prstGeom prst="rect">
            <a:avLst/>
          </a:prstGeom>
        </p:spPr>
        <p:txBody>
          <a:bodyPr wrap="none" lIns="0" rIns="0" anchor="ctr" anchorCtr="0">
            <a:spAutoFit/>
          </a:bodyPr>
          <a:lstStyle/>
          <a:p>
            <a:r>
              <a:rPr lang="en-US" sz="800" b="1" kern="900" spc="100" baseline="0" dirty="0" smtClean="0">
                <a:solidFill>
                  <a:schemeClr val="bg1">
                    <a:lumMod val="65000"/>
                  </a:schemeClr>
                </a:solidFill>
                <a:latin typeface="Franklin Gothic Book" pitchFamily="34" charset="0"/>
                <a:cs typeface="Arial" pitchFamily="34" charset="0"/>
              </a:rPr>
              <a:t>SAIC.com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629400"/>
            <a:ext cx="25908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© SAIC.</a:t>
            </a:r>
            <a:r>
              <a:rPr lang="en-US" sz="600" baseline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All rights reserved.</a:t>
            </a:r>
            <a:endParaRPr lang="en-US" sz="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136488" cy="5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7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60D3-C620-409B-9201-0C6FF6797E6D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AE0F4-B64D-442A-86B7-B55047FBE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ngt\Desktop\12-0623-ppt_div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689295"/>
            <a:ext cx="4283060" cy="53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ctrTitle"/>
          </p:nvPr>
        </p:nvSpPr>
        <p:spPr>
          <a:xfrm>
            <a:off x="2286000" y="4897438"/>
            <a:ext cx="5638800" cy="512762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Franklin Gothic Demi" pitchFamily="34" charset="0"/>
                <a:cs typeface="Arial" charset="0"/>
              </a:rPr>
              <a:t>Task 1 Results  </a:t>
            </a:r>
            <a:br>
              <a:rPr lang="en-US" b="0" dirty="0" smtClean="0">
                <a:latin typeface="Franklin Gothic Demi" pitchFamily="34" charset="0"/>
                <a:cs typeface="Arial" charset="0"/>
              </a:rPr>
            </a:br>
            <a:r>
              <a:rPr lang="en-US" sz="2000" b="0" dirty="0" smtClean="0">
                <a:latin typeface="Franklin Gothic Demi" pitchFamily="34" charset="0"/>
                <a:cs typeface="Arial" charset="0"/>
              </a:rPr>
              <a:t>Evaluation of Approaches to Reduce Greenhouse Gas Emissions in Washington State</a:t>
            </a:r>
          </a:p>
        </p:txBody>
      </p:sp>
      <p:sp>
        <p:nvSpPr>
          <p:cNvPr id="5124" name="Subtitle 2"/>
          <p:cNvSpPr txBox="1">
            <a:spLocks/>
          </p:cNvSpPr>
          <p:nvPr/>
        </p:nvSpPr>
        <p:spPr bwMode="auto">
          <a:xfrm>
            <a:off x="0" y="4097338"/>
            <a:ext cx="20462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endParaRPr lang="en-US" sz="1000" b="1" dirty="0">
              <a:solidFill>
                <a:schemeClr val="tx2"/>
              </a:solidFill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4470" y="5736336"/>
            <a:ext cx="5809593" cy="283464"/>
          </a:xfrm>
        </p:spPr>
        <p:txBody>
          <a:bodyPr/>
          <a:lstStyle/>
          <a:p>
            <a:r>
              <a:rPr lang="en-US" dirty="0" smtClean="0"/>
              <a:t>September 11, 2013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840037"/>
            <a:ext cx="6858000" cy="1352551"/>
          </a:xfrm>
          <a:prstGeom prst="rect">
            <a:avLst/>
          </a:prstGeom>
          <a:solidFill>
            <a:srgbClr val="05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911576"/>
            <a:ext cx="1561254" cy="1201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17854"/>
            <a:ext cx="1590674" cy="1195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11576"/>
            <a:ext cx="1685926" cy="1201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17854"/>
            <a:ext cx="1600200" cy="12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Task 1b – Evaluation of Existing Policies That Will Contribute </a:t>
            </a:r>
            <a:r>
              <a:rPr lang="en-US" dirty="0"/>
              <a:t>to </a:t>
            </a:r>
            <a:r>
              <a:rPr lang="en-US" dirty="0" smtClean="0"/>
              <a:t>GHG Targets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321016"/>
              </p:ext>
            </p:extLst>
          </p:nvPr>
        </p:nvGraphicFramePr>
        <p:xfrm>
          <a:off x="457200" y="1905000"/>
          <a:ext cx="8229600" cy="3538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22"/>
                <a:gridCol w="1387511"/>
                <a:gridCol w="1387511"/>
                <a:gridCol w="1389156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 Reductions in Target Years (</a:t>
                      </a:r>
                      <a:r>
                        <a:rPr lang="en-US" sz="1000" dirty="0" smtClean="0">
                          <a:effectLst/>
                        </a:rPr>
                        <a:t>Million Metric Tons CO</a:t>
                      </a:r>
                      <a:r>
                        <a:rPr lang="en-US" sz="1000" baseline="-25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Policy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Renewable Fuel Standard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Washington State Energy Code 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4.5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4.1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Emissions Performance Standards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2.9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Appliance Standards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9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Energy Independence Act (I-937)</a:t>
                      </a:r>
                      <a:r>
                        <a:rPr lang="en-US" sz="1000" baseline="300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Energy Efficiency and Energy Consumption Programs for Public Buildings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Conversion of Public Fleet to Clean Fuels 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Purchasing of Clean Cars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5.0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10.0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Growth Management Act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1.6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2.4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2.6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11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Reductions for each policy are not additive because interactions are not accounted for in these values.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29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 b - Renewable Fuels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971800"/>
          </a:xfrm>
        </p:spPr>
        <p:txBody>
          <a:bodyPr/>
          <a:lstStyle/>
          <a:p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Policy 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defined - starting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in 2008, at 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least: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2%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total gasoline sold in 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WA must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be 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ethanol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2%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total diesel fuel sold in 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WA must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be biodiesel or renewable 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diesel 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Results presented are associated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with an RFS of 5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%, biodiesel only.  </a:t>
            </a:r>
          </a:p>
          <a:p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Key data sources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Office of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Financial Management Transportation Revenue Forecast 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Council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Carbon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intensities for 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fuels - </a:t>
            </a:r>
            <a:r>
              <a:rPr lang="en-US" i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i="1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Low Carbon Fuel Standard in Washington: Informing the </a:t>
            </a:r>
            <a:r>
              <a:rPr lang="en-US" i="1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Decision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 and California ARB - LCFS</a:t>
            </a:r>
          </a:p>
          <a:p>
            <a:r>
              <a:rPr lang="en-US" dirty="0" smtClean="0" bmk="">
                <a:latin typeface="Arial" pitchFamily="34" charset="0"/>
                <a:cs typeface="Times New Roman" pitchFamily="18" charset="0"/>
              </a:rPr>
              <a:t>Assumptions</a:t>
            </a:r>
          </a:p>
          <a:p>
            <a:pPr lvl="1"/>
            <a:r>
              <a:rPr lang="en-US" dirty="0" err="1" smtClean="0">
                <a:latin typeface="Arial" pitchFamily="34" charset="0"/>
              </a:rPr>
              <a:t>Feedstocks</a:t>
            </a:r>
            <a:endParaRPr lang="en-US" dirty="0" smtClean="0">
              <a:latin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</a:rPr>
              <a:t>Policy modification allows for successful implementation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69654"/>
              </p:ext>
            </p:extLst>
          </p:nvPr>
        </p:nvGraphicFramePr>
        <p:xfrm>
          <a:off x="457200" y="1676400"/>
          <a:ext cx="8229600" cy="97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22"/>
                <a:gridCol w="1387511"/>
                <a:gridCol w="1387511"/>
                <a:gridCol w="1389156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 Reductions in Target Years (MMTCO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Policy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Renewable Fuel Standard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91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 b – Washington State Energy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3733800" cy="3733800"/>
          </a:xfrm>
        </p:spPr>
        <p:txBody>
          <a:bodyPr/>
          <a:lstStyle/>
          <a:p>
            <a:r>
              <a:rPr lang="en-US" sz="1400" dirty="0" smtClean="0" bmk="">
                <a:latin typeface="Arial" pitchFamily="34" charset="0"/>
                <a:ea typeface="Times New Roman" pitchFamily="18" charset="0"/>
              </a:rPr>
              <a:t>Policy defined</a:t>
            </a:r>
          </a:p>
          <a:p>
            <a:pPr lvl="1"/>
            <a:r>
              <a:rPr lang="en-US" sz="1200" dirty="0" smtClean="0">
                <a:latin typeface="Arial" pitchFamily="34" charset="0"/>
              </a:rPr>
              <a:t>Building energy codes must achieve a 70% reduction in annual net energy for new </a:t>
            </a:r>
            <a:r>
              <a:rPr lang="en-US" sz="1200" dirty="0" err="1" smtClean="0">
                <a:latin typeface="Arial" pitchFamily="34" charset="0"/>
              </a:rPr>
              <a:t>bldgs</a:t>
            </a:r>
            <a:endParaRPr lang="en-US" sz="1200" dirty="0" smtClean="0">
              <a:latin typeface="Arial" pitchFamily="34" charset="0"/>
            </a:endParaRPr>
          </a:p>
          <a:p>
            <a:r>
              <a:rPr lang="en-US" sz="1400" dirty="0" smtClean="0" bmk="">
                <a:latin typeface="Arial" pitchFamily="34" charset="0"/>
                <a:ea typeface="Times New Roman" pitchFamily="18" charset="0"/>
              </a:rPr>
              <a:t>Key data sources</a:t>
            </a:r>
          </a:p>
          <a:p>
            <a:pPr lvl="1"/>
            <a:r>
              <a:rPr lang="en-US" sz="1200" dirty="0" smtClean="0">
                <a:latin typeface="Arial" pitchFamily="34" charset="0"/>
              </a:rPr>
              <a:t>Baseline energy use data from NEEA reports</a:t>
            </a:r>
          </a:p>
          <a:p>
            <a:pPr lvl="1"/>
            <a:r>
              <a:rPr lang="en-US" sz="1200" dirty="0" smtClean="0">
                <a:latin typeface="Arial" pitchFamily="34" charset="0"/>
              </a:rPr>
              <a:t>Residential new </a:t>
            </a:r>
            <a:r>
              <a:rPr lang="en-US" sz="1200" dirty="0">
                <a:latin typeface="Arial" pitchFamily="34" charset="0"/>
              </a:rPr>
              <a:t>construction </a:t>
            </a:r>
            <a:r>
              <a:rPr lang="en-US" sz="1200" dirty="0" smtClean="0">
                <a:latin typeface="Arial" pitchFamily="34" charset="0"/>
              </a:rPr>
              <a:t>forecast based on U.S. Dept. of Commerce data</a:t>
            </a:r>
          </a:p>
          <a:p>
            <a:pPr lvl="1"/>
            <a:r>
              <a:rPr lang="en-US" sz="1200" dirty="0" smtClean="0">
                <a:latin typeface="Arial" pitchFamily="34" charset="0"/>
              </a:rPr>
              <a:t>Commercial new </a:t>
            </a:r>
            <a:r>
              <a:rPr lang="en-US" sz="1200" dirty="0">
                <a:latin typeface="Arial" pitchFamily="34" charset="0"/>
              </a:rPr>
              <a:t>construction forecast </a:t>
            </a:r>
            <a:r>
              <a:rPr lang="en-US" sz="1200" dirty="0" smtClean="0">
                <a:latin typeface="Arial" pitchFamily="34" charset="0"/>
              </a:rPr>
              <a:t>based on Sixth Power Plan (adjusted for recession)</a:t>
            </a:r>
          </a:p>
          <a:p>
            <a:r>
              <a:rPr lang="en-US" sz="1400" dirty="0" smtClean="0" bmk="">
                <a:latin typeface="Arial" pitchFamily="34" charset="0"/>
              </a:rPr>
              <a:t>Assumptions</a:t>
            </a:r>
          </a:p>
          <a:p>
            <a:pPr lvl="1"/>
            <a:r>
              <a:rPr lang="en-US" sz="1200" dirty="0" bmk="">
                <a:latin typeface="Arial" pitchFamily="34" charset="0"/>
              </a:rPr>
              <a:t>Policy only impacts buildings constructed through 2033 but reductions persist at flat rate 2034-2050</a:t>
            </a:r>
            <a:endParaRPr lang="en-US" sz="1200" dirty="0">
              <a:latin typeface="Arial" pitchFamily="34" charset="0"/>
            </a:endParaRPr>
          </a:p>
          <a:p>
            <a:pPr lvl="1"/>
            <a:r>
              <a:rPr lang="en-US" sz="1200" dirty="0" smtClean="0" bmk="">
                <a:latin typeface="Arial" pitchFamily="34" charset="0"/>
              </a:rPr>
              <a:t>Only savings for new construction considered</a:t>
            </a:r>
          </a:p>
          <a:p>
            <a:pPr lvl="1"/>
            <a:r>
              <a:rPr lang="en-US" sz="1200" dirty="0" smtClean="0" bmk="">
                <a:latin typeface="Arial" pitchFamily="34" charset="0"/>
              </a:rPr>
              <a:t>New construction rates recover from recession by about 2018</a:t>
            </a:r>
          </a:p>
          <a:p>
            <a:pPr lvl="1"/>
            <a:r>
              <a:rPr lang="en-US" sz="1200" dirty="0" smtClean="0" bmk="">
                <a:latin typeface="Arial" pitchFamily="34" charset="0"/>
              </a:rPr>
              <a:t>Electricity EFs continually improve over time</a:t>
            </a:r>
          </a:p>
          <a:p>
            <a:pPr lvl="1"/>
            <a:endParaRPr lang="en-US" sz="1200" dirty="0" smtClean="0" bmk="">
              <a:latin typeface="Arial" pitchFamily="34" charset="0"/>
            </a:endParaRPr>
          </a:p>
          <a:p>
            <a:pPr lvl="1"/>
            <a:endParaRPr lang="en-US" sz="1200" dirty="0" smtClean="0">
              <a:latin typeface="Arial" pitchFamily="34" charset="0"/>
            </a:endParaRPr>
          </a:p>
          <a:p>
            <a:pPr lvl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59015"/>
              </p:ext>
            </p:extLst>
          </p:nvPr>
        </p:nvGraphicFramePr>
        <p:xfrm>
          <a:off x="457200" y="1676400"/>
          <a:ext cx="8229600" cy="97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22"/>
                <a:gridCol w="1387511"/>
                <a:gridCol w="1387511"/>
                <a:gridCol w="1389156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 Reductions in Target Years (MMTCO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Policy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Washington State Energy Code  </a:t>
                      </a:r>
                      <a:r>
                        <a:rPr lang="en-US" sz="1000" dirty="0" smtClean="0">
                          <a:effectLst/>
                        </a:rPr>
                        <a:t>(WSEC)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4.5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4.1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2819400"/>
            <a:ext cx="476504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2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629400" cy="810846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/>
              <a:t>Task 1 b – </a:t>
            </a:r>
            <a:r>
              <a:rPr lang="en-US" dirty="0"/>
              <a:t>GHG Emissions Performance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352800"/>
          </a:xfrm>
        </p:spPr>
        <p:txBody>
          <a:bodyPr/>
          <a:lstStyle/>
          <a:p>
            <a:r>
              <a:rPr lang="en-US" dirty="0" smtClean="0" bmk="">
                <a:latin typeface="Arial" pitchFamily="34" charset="0"/>
                <a:cs typeface="Times New Roman" pitchFamily="18" charset="0"/>
              </a:rPr>
              <a:t>Policy defined</a:t>
            </a:r>
          </a:p>
          <a:p>
            <a:pPr lvl="1"/>
            <a:r>
              <a:rPr lang="en-US" dirty="0" err="1" smtClean="0" bmk="">
                <a:latin typeface="Arial" pitchFamily="34" charset="0"/>
                <a:cs typeface="Times New Roman" pitchFamily="18" charset="0"/>
              </a:rPr>
              <a:t>Baseload</a:t>
            </a:r>
            <a:r>
              <a:rPr lang="en-US" dirty="0" smtClean="0" bmk="">
                <a:latin typeface="Arial" pitchFamily="34" charset="0"/>
                <a:cs typeface="Times New Roman" pitchFamily="18" charset="0"/>
              </a:rPr>
              <a:t> electricity generation – the lower of 1,100 </a:t>
            </a:r>
            <a:r>
              <a:rPr lang="en-US" dirty="0" err="1" smtClean="0" bmk="">
                <a:latin typeface="Arial" pitchFamily="34" charset="0"/>
                <a:cs typeface="Times New Roman" pitchFamily="18" charset="0"/>
              </a:rPr>
              <a:t>lb</a:t>
            </a:r>
            <a:r>
              <a:rPr lang="en-US" dirty="0" smtClean="0" bmk="">
                <a:latin typeface="Arial" pitchFamily="34" charset="0"/>
                <a:cs typeface="Times New Roman" pitchFamily="18" charset="0"/>
              </a:rPr>
              <a:t>/</a:t>
            </a:r>
            <a:r>
              <a:rPr lang="en-US" dirty="0" err="1" smtClean="0" bmk="">
                <a:latin typeface="Arial" pitchFamily="34" charset="0"/>
                <a:cs typeface="Times New Roman" pitchFamily="18" charset="0"/>
              </a:rPr>
              <a:t>MWh</a:t>
            </a:r>
            <a:r>
              <a:rPr lang="en-US" dirty="0" smtClean="0" bmk="">
                <a:latin typeface="Arial" pitchFamily="34" charset="0"/>
                <a:cs typeface="Times New Roman" pitchFamily="18" charset="0"/>
              </a:rPr>
              <a:t> or average output of a Combined Cycle Combustion Turbine (CCCT)</a:t>
            </a:r>
          </a:p>
          <a:p>
            <a:pPr lvl="1"/>
            <a:r>
              <a:rPr lang="en-US" dirty="0" smtClean="0" bmk="">
                <a:latin typeface="Arial" pitchFamily="34" charset="0"/>
                <a:cs typeface="Times New Roman" pitchFamily="18" charset="0"/>
              </a:rPr>
              <a:t>Quantification reflects reductions </a:t>
            </a:r>
            <a:r>
              <a:rPr lang="en-US" dirty="0" bmk="">
                <a:latin typeface="Arial" pitchFamily="34" charset="0"/>
                <a:cs typeface="Times New Roman" pitchFamily="18" charset="0"/>
              </a:rPr>
              <a:t>associated with Centralia’s compliance with </a:t>
            </a:r>
            <a:r>
              <a:rPr lang="en-US" dirty="0" smtClean="0" bmk="">
                <a:latin typeface="Arial" pitchFamily="34" charset="0"/>
                <a:cs typeface="Times New Roman" pitchFamily="18" charset="0"/>
              </a:rPr>
              <a:t>EPS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Developed in consultation with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WA State Energy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Office</a:t>
            </a:r>
            <a:endParaRPr lang="en-US" dirty="0" bmk="">
              <a:latin typeface="Arial" pitchFamily="34" charset="0"/>
              <a:ea typeface="Times New Roman" pitchFamily="18" charset="0"/>
            </a:endParaRPr>
          </a:p>
          <a:p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Key data sources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Power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purchase agreement through 2025 between </a:t>
            </a:r>
            <a:r>
              <a:rPr lang="en-US" dirty="0" err="1" bmk="">
                <a:latin typeface="Arial" pitchFamily="34" charset="0"/>
                <a:ea typeface="Times New Roman" pitchFamily="18" charset="0"/>
              </a:rPr>
              <a:t>TransAlta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 and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PSE</a:t>
            </a:r>
          </a:p>
          <a:p>
            <a:pPr lvl="1"/>
            <a:r>
              <a:rPr lang="en-US" dirty="0" smtClean="0">
                <a:latin typeface="Arial" pitchFamily="34" charset="0"/>
              </a:rPr>
              <a:t>Fuel </a:t>
            </a:r>
            <a:r>
              <a:rPr lang="en-US" dirty="0">
                <a:latin typeface="Arial" pitchFamily="34" charset="0"/>
              </a:rPr>
              <a:t>Mix Disclosure </a:t>
            </a:r>
            <a:r>
              <a:rPr lang="en-US" dirty="0" smtClean="0">
                <a:latin typeface="Arial" pitchFamily="34" charset="0"/>
              </a:rPr>
              <a:t>data, PSE purchases, total </a:t>
            </a:r>
            <a:r>
              <a:rPr lang="en-US" dirty="0">
                <a:latin typeface="Arial" pitchFamily="34" charset="0"/>
              </a:rPr>
              <a:t>coal power market </a:t>
            </a:r>
            <a:r>
              <a:rPr lang="en-US" dirty="0" smtClean="0">
                <a:latin typeface="Arial" pitchFamily="34" charset="0"/>
              </a:rPr>
              <a:t>purchases</a:t>
            </a:r>
          </a:p>
          <a:p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Assumptions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Electricity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generated at Centralia that is ultimately consumed in Washington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includes:</a:t>
            </a:r>
          </a:p>
          <a:p>
            <a:pPr lvl="2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power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purchases from PSE and </a:t>
            </a:r>
            <a:endParaRPr lang="en-US" dirty="0" smtClean="0" bmk="">
              <a:latin typeface="Arial" pitchFamily="34" charset="0"/>
              <a:ea typeface="Times New Roman" pitchFamily="18" charset="0"/>
            </a:endParaRPr>
          </a:p>
          <a:p>
            <a:pPr lvl="2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50%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of additional market purchases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Replaced with electricity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from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90% natural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gas CCCT and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10% renewable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resources.</a:t>
            </a:r>
          </a:p>
          <a:p>
            <a:pPr lvl="1"/>
            <a:endParaRPr lang="en-US" dirty="0" bmk="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80487"/>
              </p:ext>
            </p:extLst>
          </p:nvPr>
        </p:nvGraphicFramePr>
        <p:xfrm>
          <a:off x="457200" y="1676400"/>
          <a:ext cx="8229600" cy="97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22"/>
                <a:gridCol w="1387511"/>
                <a:gridCol w="1387511"/>
                <a:gridCol w="1389156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 Reductions in Target Years (MMTCO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Policy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Emissions Performance Standards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2.9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12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477000" cy="810846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/>
              <a:t>Task 1 b – Appliance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971800"/>
          </a:xfrm>
        </p:spPr>
        <p:txBody>
          <a:bodyPr/>
          <a:lstStyle/>
          <a:p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Policy defined as efficiency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standards for 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products </a:t>
            </a:r>
            <a:r>
              <a:rPr lang="en-US" i="1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 yet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superseded by 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Federal standards</a:t>
            </a:r>
            <a:endParaRPr lang="en-US" dirty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Wine chillers designed and sold for use by an individual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Hot water dispensers and mini-tank electric water heaters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Bottle-type water dispensers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Pool heaters, residential pool pumps, and portable electric spas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Commercial hot food holding cabinets</a:t>
            </a:r>
          </a:p>
          <a:p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Key data sources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American </a:t>
            </a:r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Council for an Energy Efficient Economy (ACEEE</a:t>
            </a:r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Appliance Standards Awareness Project (ASAP)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Personal communication with Washington State Department of Commerce staff </a:t>
            </a:r>
            <a:endParaRPr lang="en-US" dirty="0" smtClean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dirty="0" smtClean="0" bmk="">
                <a:latin typeface="Arial" pitchFamily="34" charset="0"/>
                <a:cs typeface="Times New Roman" pitchFamily="18" charset="0"/>
              </a:rPr>
              <a:t>Assumptions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A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national study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(with adjustments) applies to WA</a:t>
            </a:r>
            <a:endParaRPr lang="en-US" dirty="0" bmk="">
              <a:latin typeface="Arial" pitchFamily="34" charset="0"/>
              <a:ea typeface="Times New Roman" pitchFamily="18" charset="0"/>
            </a:endParaRPr>
          </a:p>
          <a:p>
            <a:pPr lvl="1"/>
            <a:endParaRPr lang="en-US" dirty="0" smtClean="0">
              <a:latin typeface="Arial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67748"/>
              </p:ext>
            </p:extLst>
          </p:nvPr>
        </p:nvGraphicFramePr>
        <p:xfrm>
          <a:off x="457200" y="1676400"/>
          <a:ext cx="8229600" cy="97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22"/>
                <a:gridCol w="1387511"/>
                <a:gridCol w="1387511"/>
                <a:gridCol w="1389156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 Reductions in Target Years (MMTCO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Policy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Appliance </a:t>
                      </a:r>
                      <a:r>
                        <a:rPr lang="en-US" sz="1000" dirty="0" smtClean="0">
                          <a:effectLst/>
                        </a:rPr>
                        <a:t>Standards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27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477000" cy="810846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/>
              <a:t>Task 1 </a:t>
            </a:r>
            <a:r>
              <a:rPr lang="en-US" dirty="0"/>
              <a:t>b – Energy Independence Act (I-937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657600"/>
          </a:xfrm>
        </p:spPr>
        <p:txBody>
          <a:bodyPr/>
          <a:lstStyle/>
          <a:p>
            <a:r>
              <a:rPr lang="en-US" sz="14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Policy defined </a:t>
            </a:r>
          </a:p>
          <a:p>
            <a:pPr lvl="1"/>
            <a:r>
              <a:rPr lang="en-US" sz="1200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en-US" sz="12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arge utilities </a:t>
            </a:r>
            <a:r>
              <a:rPr lang="en-US" sz="1200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obtain </a:t>
            </a:r>
            <a:r>
              <a:rPr lang="en-US" sz="12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15% of </a:t>
            </a:r>
            <a:r>
              <a:rPr lang="en-US" sz="1200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their electricity from new </a:t>
            </a:r>
            <a:r>
              <a:rPr lang="en-US" sz="12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renewables by </a:t>
            </a:r>
            <a:r>
              <a:rPr lang="en-US" sz="1200" dirty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2020 and to undertake cost-effective energy </a:t>
            </a:r>
            <a:r>
              <a:rPr lang="en-US" sz="12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conservation</a:t>
            </a:r>
          </a:p>
          <a:p>
            <a:r>
              <a:rPr lang="en-US" sz="14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Key data sources</a:t>
            </a:r>
          </a:p>
          <a:p>
            <a:pPr lvl="1"/>
            <a:r>
              <a:rPr lang="en-US" sz="1200" dirty="0">
                <a:latin typeface="Arial" pitchFamily="34" charset="0"/>
              </a:rPr>
              <a:t>Fuel Mix Disclosure data</a:t>
            </a:r>
            <a:endParaRPr lang="en-US" sz="1200" dirty="0" smtClean="0" bmk="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200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NPCC Sixth Power Plan for historic and forecast load growth</a:t>
            </a:r>
          </a:p>
          <a:p>
            <a:pPr lvl="1"/>
            <a:r>
              <a:rPr lang="en-US" sz="1200" dirty="0" smtClean="0">
                <a:latin typeface="Arial" pitchFamily="34" charset="0"/>
              </a:rPr>
              <a:t>Washington </a:t>
            </a:r>
            <a:r>
              <a:rPr lang="en-US" sz="1200" dirty="0">
                <a:latin typeface="Arial" pitchFamily="34" charset="0"/>
              </a:rPr>
              <a:t>CAT 2007 policy </a:t>
            </a:r>
            <a:r>
              <a:rPr lang="en-US" sz="1200" dirty="0" smtClean="0">
                <a:latin typeface="Arial" pitchFamily="34" charset="0"/>
              </a:rPr>
              <a:t>analysis </a:t>
            </a:r>
            <a:r>
              <a:rPr lang="en-US" sz="1200" i="1" dirty="0" smtClean="0">
                <a:latin typeface="Arial" pitchFamily="34" charset="0"/>
              </a:rPr>
              <a:t>for non-fossil </a:t>
            </a:r>
            <a:r>
              <a:rPr lang="en-US" sz="1200" dirty="0" smtClean="0">
                <a:latin typeface="Arial" pitchFamily="34" charset="0"/>
              </a:rPr>
              <a:t>mix </a:t>
            </a:r>
            <a:r>
              <a:rPr lang="en-US" sz="1200" dirty="0">
                <a:latin typeface="Arial" pitchFamily="34" charset="0"/>
              </a:rPr>
              <a:t>of resources for new electricity </a:t>
            </a:r>
            <a:r>
              <a:rPr lang="en-US" sz="1200" dirty="0" smtClean="0">
                <a:latin typeface="Arial" pitchFamily="34" charset="0"/>
              </a:rPr>
              <a:t>demand</a:t>
            </a:r>
          </a:p>
          <a:p>
            <a:pPr lvl="1"/>
            <a:r>
              <a:rPr lang="en-US" sz="1200" dirty="0">
                <a:latin typeface="Arial" pitchFamily="34" charset="0"/>
              </a:rPr>
              <a:t>U.S. EIA Annual Energy Outlook for Electric Power Projection for additions to future </a:t>
            </a:r>
            <a:r>
              <a:rPr lang="en-US" sz="1200" i="1" dirty="0">
                <a:latin typeface="Arial" pitchFamily="34" charset="0"/>
              </a:rPr>
              <a:t>fossil </a:t>
            </a:r>
            <a:r>
              <a:rPr lang="en-US" sz="1200" dirty="0">
                <a:latin typeface="Arial" pitchFamily="34" charset="0"/>
              </a:rPr>
              <a:t>fuel </a:t>
            </a:r>
            <a:r>
              <a:rPr lang="en-US" sz="1200" dirty="0" smtClean="0">
                <a:latin typeface="Arial" pitchFamily="34" charset="0"/>
              </a:rPr>
              <a:t>mix</a:t>
            </a:r>
          </a:p>
          <a:p>
            <a:pPr lvl="1"/>
            <a:r>
              <a:rPr lang="en-US" sz="1200" dirty="0">
                <a:latin typeface="Arial" pitchFamily="34" charset="0"/>
              </a:rPr>
              <a:t>NWPCC Conservation Target Calculator </a:t>
            </a:r>
          </a:p>
          <a:p>
            <a:r>
              <a:rPr lang="en-US" sz="1400" dirty="0" smtClean="0" bmk="">
                <a:latin typeface="Arial" pitchFamily="34" charset="0"/>
              </a:rPr>
              <a:t>Assumptions</a:t>
            </a:r>
          </a:p>
          <a:p>
            <a:pPr lvl="1"/>
            <a:r>
              <a:rPr lang="en-US" sz="1200" dirty="0">
                <a:latin typeface="Arial" pitchFamily="34" charset="0"/>
              </a:rPr>
              <a:t>2007 </a:t>
            </a:r>
            <a:r>
              <a:rPr lang="en-US" sz="1200" dirty="0" smtClean="0">
                <a:latin typeface="Arial" pitchFamily="34" charset="0"/>
              </a:rPr>
              <a:t>represents BAU baseline </a:t>
            </a:r>
            <a:r>
              <a:rPr lang="en-US" sz="1200" dirty="0">
                <a:latin typeface="Arial" pitchFamily="34" charset="0"/>
              </a:rPr>
              <a:t>consumption and fuel </a:t>
            </a:r>
            <a:r>
              <a:rPr lang="en-US" sz="1200" dirty="0" smtClean="0">
                <a:latin typeface="Arial" pitchFamily="34" charset="0"/>
              </a:rPr>
              <a:t>mix</a:t>
            </a:r>
          </a:p>
          <a:p>
            <a:pPr lvl="1"/>
            <a:r>
              <a:rPr lang="en-US" sz="1200" dirty="0" smtClean="0">
                <a:latin typeface="Arial" pitchFamily="34" charset="0"/>
              </a:rPr>
              <a:t>Regional </a:t>
            </a:r>
            <a:r>
              <a:rPr lang="en-US" sz="1200" dirty="0">
                <a:latin typeface="Arial" pitchFamily="34" charset="0"/>
              </a:rPr>
              <a:t>load growth data between 2007 and 2010 (total 3 year growth of 0.8%)</a:t>
            </a:r>
            <a:endParaRPr lang="en-US" sz="1200" dirty="0" smtClean="0">
              <a:latin typeface="Arial" pitchFamily="34" charset="0"/>
            </a:endParaRPr>
          </a:p>
          <a:p>
            <a:pPr lvl="1"/>
            <a:r>
              <a:rPr lang="en-US" sz="1200" dirty="0" smtClean="0">
                <a:latin typeface="Arial" pitchFamily="34" charset="0"/>
              </a:rPr>
              <a:t>After </a:t>
            </a:r>
            <a:r>
              <a:rPr lang="en-US" sz="1200" dirty="0">
                <a:latin typeface="Arial" pitchFamily="34" charset="0"/>
              </a:rPr>
              <a:t>2010, forecast energy load through 2030 based on annual load growth </a:t>
            </a:r>
            <a:r>
              <a:rPr lang="en-US" sz="1200" dirty="0" smtClean="0">
                <a:latin typeface="Arial" pitchFamily="34" charset="0"/>
              </a:rPr>
              <a:t>of 1.4%, </a:t>
            </a:r>
            <a:r>
              <a:rPr lang="en-US" sz="1200" dirty="0">
                <a:latin typeface="Arial" pitchFamily="34" charset="0"/>
              </a:rPr>
              <a:t>as forecasted in </a:t>
            </a:r>
            <a:r>
              <a:rPr lang="en-US" sz="1200" dirty="0" smtClean="0">
                <a:latin typeface="Arial" pitchFamily="34" charset="0"/>
              </a:rPr>
              <a:t>Power Plan</a:t>
            </a:r>
          </a:p>
          <a:p>
            <a:pPr lvl="1"/>
            <a:r>
              <a:rPr lang="en-US" sz="1200" dirty="0" smtClean="0">
                <a:latin typeface="Arial" pitchFamily="34" charset="0"/>
              </a:rPr>
              <a:t>Utilities will meet RPS in 2012, 2016; however we assume that not all will in 2020, only getting to 12% by 2020 before hitting cost caps</a:t>
            </a:r>
          </a:p>
          <a:p>
            <a:pPr lvl="1"/>
            <a:endParaRPr lang="en-US" sz="1200" dirty="0" smtClean="0">
              <a:latin typeface="Arial" pitchFamily="34" charset="0"/>
            </a:endParaRPr>
          </a:p>
          <a:p>
            <a:pPr lvl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93519"/>
              </p:ext>
            </p:extLst>
          </p:nvPr>
        </p:nvGraphicFramePr>
        <p:xfrm>
          <a:off x="457200" y="1676400"/>
          <a:ext cx="8229600" cy="97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22"/>
                <a:gridCol w="1387511"/>
                <a:gridCol w="1387511"/>
                <a:gridCol w="1389156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 Reductions in Target Years (MMTCO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Policy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Energy Independence Act (I-937)</a:t>
                      </a:r>
                      <a:r>
                        <a:rPr lang="en-US" sz="1000" baseline="300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3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934200" cy="810846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/>
              <a:t>Task 1 b </a:t>
            </a:r>
            <a:r>
              <a:rPr lang="en-US" dirty="0"/>
              <a:t>– </a:t>
            </a:r>
            <a:r>
              <a:rPr lang="en-US" dirty="0" smtClean="0"/>
              <a:t>Energy </a:t>
            </a:r>
            <a:r>
              <a:rPr lang="en-US" dirty="0"/>
              <a:t>Efficiency and Energy Consumption Programs for Public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Policy defined 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Certain state-funded “major facility projects” must meet high performance building requirements – LEED Silver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</a:rPr>
              <a:t>S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tate agencies, higher </a:t>
            </a:r>
            <a:r>
              <a:rPr lang="en-US" dirty="0" err="1" smtClean="0" bmk="">
                <a:latin typeface="Arial" pitchFamily="34" charset="0"/>
                <a:ea typeface="Times New Roman" pitchFamily="18" charset="0"/>
              </a:rPr>
              <a:t>ed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, and public schools 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Qualifying “major facility projects” of new construction and renovation</a:t>
            </a:r>
          </a:p>
          <a:p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Key data sources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Baseline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Energy Use Index Of The 2002-2004 Nonresidential Sector: Idaho, Montana, Oregon, And Washington </a:t>
            </a:r>
            <a:endParaRPr lang="en-US" dirty="0" smtClean="0" bmk="">
              <a:latin typeface="Arial" pitchFamily="34" charset="0"/>
              <a:ea typeface="Times New Roman" pitchFamily="18" charset="0"/>
            </a:endParaRP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2012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Facilities Inventory System (FIS) 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and System Report  - data for State-owned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buildings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.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NPCC Sixth Power Plan – K-12 floor space forecast including floor space retirement rate</a:t>
            </a:r>
          </a:p>
          <a:p>
            <a:r>
              <a:rPr lang="en-US" dirty="0" smtClean="0" bmk="">
                <a:latin typeface="Arial" pitchFamily="34" charset="0"/>
                <a:cs typeface="Times New Roman" pitchFamily="18" charset="0"/>
              </a:rPr>
              <a:t>Assumptions</a:t>
            </a:r>
          </a:p>
          <a:p>
            <a:pPr lvl="1"/>
            <a:r>
              <a:rPr lang="en-US" dirty="0">
                <a:latin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</a:rPr>
              <a:t>ewly </a:t>
            </a:r>
            <a:r>
              <a:rPr lang="en-US" dirty="0">
                <a:latin typeface="Arial" pitchFamily="34" charset="0"/>
              </a:rPr>
              <a:t>constructed high-performance State-owned buildings are </a:t>
            </a:r>
            <a:r>
              <a:rPr lang="en-US" dirty="0" smtClean="0">
                <a:latin typeface="Arial" pitchFamily="34" charset="0"/>
              </a:rPr>
              <a:t>10% more </a:t>
            </a:r>
            <a:r>
              <a:rPr lang="en-US" dirty="0">
                <a:latin typeface="Arial" pitchFamily="34" charset="0"/>
              </a:rPr>
              <a:t>efficient, on average, than facilities built according to the minimum effective energy code requirements. </a:t>
            </a:r>
            <a:endParaRPr lang="en-US" dirty="0" smtClean="0">
              <a:latin typeface="Arial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19095"/>
              </p:ext>
            </p:extLst>
          </p:nvPr>
        </p:nvGraphicFramePr>
        <p:xfrm>
          <a:off x="457200" y="1676400"/>
          <a:ext cx="8229600" cy="97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22"/>
                <a:gridCol w="1387511"/>
                <a:gridCol w="1387511"/>
                <a:gridCol w="1389156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 Reductions in Target Years (MMTCO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Policy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Energy Efficiency and Energy Consumption Programs for Public Buildings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12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477000" cy="810846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/>
              <a:t>Task 1 b – </a:t>
            </a:r>
            <a:r>
              <a:rPr lang="en-US" dirty="0"/>
              <a:t>Conversion of Public Fleet to Clean Fuels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305800" cy="3352800"/>
          </a:xfrm>
        </p:spPr>
        <p:txBody>
          <a:bodyPr/>
          <a:lstStyle/>
          <a:p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Policy defined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State &amp; local governments must satisfy vehicle &amp; vessel fuel usage with electricity or biofuel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40% by June 1, 2013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100% by June 1, 2015</a:t>
            </a:r>
          </a:p>
          <a:p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Key data sources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State agency biannual diesel and biodiesel consumption data submitted to Dept. of Commerce</a:t>
            </a:r>
          </a:p>
          <a:p>
            <a:r>
              <a:rPr lang="en-US" dirty="0" smtClean="0" bmk="">
                <a:latin typeface="Arial" pitchFamily="34" charset="0"/>
              </a:rPr>
              <a:t>Assumptions</a:t>
            </a:r>
          </a:p>
          <a:p>
            <a:pPr lvl="1"/>
            <a:r>
              <a:rPr lang="en-US" dirty="0" smtClean="0">
                <a:latin typeface="Arial" pitchFamily="34" charset="0"/>
              </a:rPr>
              <a:t>Annual diesel and gasoline </a:t>
            </a:r>
            <a:r>
              <a:rPr lang="en-US" dirty="0">
                <a:latin typeface="Arial" pitchFamily="34" charset="0"/>
              </a:rPr>
              <a:t>consumption will </a:t>
            </a:r>
            <a:r>
              <a:rPr lang="en-US" dirty="0" smtClean="0">
                <a:latin typeface="Arial" pitchFamily="34" charset="0"/>
              </a:rPr>
              <a:t>remain flat, equivalent </a:t>
            </a:r>
            <a:r>
              <a:rPr lang="en-US" dirty="0">
                <a:latin typeface="Arial" pitchFamily="34" charset="0"/>
              </a:rPr>
              <a:t>to </a:t>
            </a:r>
            <a:r>
              <a:rPr lang="en-US" dirty="0" smtClean="0">
                <a:latin typeface="Arial" pitchFamily="34" charset="0"/>
              </a:rPr>
              <a:t>avg. consumption in recent years’ data, with increases to be offset by efficiency gains</a:t>
            </a:r>
          </a:p>
          <a:p>
            <a:pPr lvl="1"/>
            <a:r>
              <a:rPr lang="en-US" dirty="0" smtClean="0">
                <a:latin typeface="Arial" pitchFamily="34" charset="0"/>
              </a:rPr>
              <a:t>Diesel vehicles and WSF fleet meet </a:t>
            </a:r>
            <a:r>
              <a:rPr lang="en-US" dirty="0">
                <a:latin typeface="Arial" pitchFamily="34" charset="0"/>
              </a:rPr>
              <a:t>but do not exceed </a:t>
            </a:r>
            <a:r>
              <a:rPr lang="en-US" dirty="0" smtClean="0">
                <a:latin typeface="Arial" pitchFamily="34" charset="0"/>
              </a:rPr>
              <a:t>B20 </a:t>
            </a:r>
            <a:r>
              <a:rPr lang="en-US" dirty="0">
                <a:latin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</a:rPr>
              <a:t>2020; maintain through target years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</a:rPr>
              <a:t>Future shares of biodiesel </a:t>
            </a:r>
            <a:r>
              <a:rPr lang="en-US" dirty="0" err="1" bmk="">
                <a:latin typeface="Arial" pitchFamily="34" charset="0"/>
                <a:ea typeface="Times New Roman" pitchFamily="18" charset="0"/>
              </a:rPr>
              <a:t>feedstocks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 developed with </a:t>
            </a:r>
            <a:r>
              <a:rPr lang="en-US" dirty="0">
                <a:latin typeface="Arial" pitchFamily="34" charset="0"/>
              </a:rPr>
              <a:t>Department of Commerce </a:t>
            </a:r>
            <a:r>
              <a:rPr lang="en-US" dirty="0" smtClean="0">
                <a:latin typeface="Arial" pitchFamily="34" charset="0"/>
              </a:rPr>
              <a:t>staff</a:t>
            </a:r>
          </a:p>
          <a:p>
            <a:pPr lvl="1"/>
            <a:r>
              <a:rPr lang="en-US" dirty="0" smtClean="0">
                <a:latin typeface="Arial" pitchFamily="34" charset="0"/>
              </a:rPr>
              <a:t>EVs are </a:t>
            </a:r>
            <a:r>
              <a:rPr lang="en-US" dirty="0">
                <a:latin typeface="Arial" pitchFamily="34" charset="0"/>
              </a:rPr>
              <a:t>assumed to replace </a:t>
            </a:r>
            <a:r>
              <a:rPr lang="en-US" dirty="0" smtClean="0">
                <a:latin typeface="Arial" pitchFamily="34" charset="0"/>
              </a:rPr>
              <a:t>60% of </a:t>
            </a:r>
            <a:r>
              <a:rPr lang="en-US" dirty="0">
                <a:latin typeface="Arial" pitchFamily="34" charset="0"/>
              </a:rPr>
              <a:t>agency </a:t>
            </a:r>
            <a:r>
              <a:rPr lang="en-US" dirty="0" smtClean="0">
                <a:latin typeface="Arial" pitchFamily="34" charset="0"/>
              </a:rPr>
              <a:t>gas vehicles </a:t>
            </a:r>
            <a:r>
              <a:rPr lang="en-US" dirty="0">
                <a:latin typeface="Arial" pitchFamily="34" charset="0"/>
              </a:rPr>
              <a:t>in 2020, </a:t>
            </a:r>
            <a:r>
              <a:rPr lang="en-US" dirty="0" smtClean="0">
                <a:latin typeface="Arial" pitchFamily="34" charset="0"/>
              </a:rPr>
              <a:t>75% in </a:t>
            </a:r>
            <a:r>
              <a:rPr lang="en-US" dirty="0">
                <a:latin typeface="Arial" pitchFamily="34" charset="0"/>
              </a:rPr>
              <a:t>2035, and </a:t>
            </a:r>
            <a:r>
              <a:rPr lang="en-US" dirty="0" smtClean="0">
                <a:latin typeface="Arial" pitchFamily="34" charset="0"/>
              </a:rPr>
              <a:t>85% in </a:t>
            </a:r>
            <a:r>
              <a:rPr lang="en-US" dirty="0">
                <a:latin typeface="Arial" pitchFamily="34" charset="0"/>
              </a:rPr>
              <a:t>2050 </a:t>
            </a:r>
            <a:endParaRPr lang="en-US" dirty="0" smtClean="0">
              <a:latin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</a:rPr>
              <a:t>CNG </a:t>
            </a:r>
            <a:r>
              <a:rPr lang="en-US" dirty="0">
                <a:latin typeface="Arial" pitchFamily="34" charset="0"/>
              </a:rPr>
              <a:t>displaces </a:t>
            </a:r>
            <a:r>
              <a:rPr lang="en-US" dirty="0" smtClean="0">
                <a:latin typeface="Arial" pitchFamily="34" charset="0"/>
              </a:rPr>
              <a:t>10% of </a:t>
            </a:r>
            <a:r>
              <a:rPr lang="en-US" dirty="0">
                <a:latin typeface="Arial" pitchFamily="34" charset="0"/>
              </a:rPr>
              <a:t>gasoline consumption after </a:t>
            </a:r>
            <a:r>
              <a:rPr lang="en-US" dirty="0" smtClean="0">
                <a:latin typeface="Arial" pitchFamily="34" charset="0"/>
              </a:rPr>
              <a:t>2020</a:t>
            </a:r>
            <a:endParaRPr lang="en-US" dirty="0">
              <a:latin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74970"/>
              </p:ext>
            </p:extLst>
          </p:nvPr>
        </p:nvGraphicFramePr>
        <p:xfrm>
          <a:off x="457200" y="1676400"/>
          <a:ext cx="8229600" cy="97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22"/>
                <a:gridCol w="1387511"/>
                <a:gridCol w="1387511"/>
                <a:gridCol w="1389156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 Reductions in Target Years (MMTCO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Policy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Conversion of Public Fleet to Clean Fuels 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0.05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27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477000" cy="810846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/>
              <a:t>Task 1 b – Purchasing of Clean Cars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971800"/>
          </a:xfrm>
        </p:spPr>
        <p:txBody>
          <a:bodyPr/>
          <a:lstStyle/>
          <a:p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Policy defined 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California </a:t>
            </a:r>
            <a:r>
              <a:rPr lang="en-US" dirty="0" err="1" smtClean="0" bmk="">
                <a:latin typeface="Arial" pitchFamily="34" charset="0"/>
                <a:ea typeface="Times New Roman" pitchFamily="18" charset="0"/>
              </a:rPr>
              <a:t>Pavley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 Standards for vehicle </a:t>
            </a:r>
            <a:r>
              <a:rPr lang="en-US" dirty="0" smtClean="0">
                <a:latin typeface="Arial" pitchFamily="34" charset="0"/>
              </a:rPr>
              <a:t>model </a:t>
            </a:r>
            <a:r>
              <a:rPr lang="en-US" dirty="0">
                <a:latin typeface="Arial" pitchFamily="34" charset="0"/>
              </a:rPr>
              <a:t>year </a:t>
            </a:r>
            <a:r>
              <a:rPr lang="en-US" dirty="0" smtClean="0">
                <a:latin typeface="Arial" pitchFamily="34" charset="0"/>
              </a:rPr>
              <a:t>2009-2016 and California LEV III GHG </a:t>
            </a:r>
            <a:r>
              <a:rPr lang="en-US" dirty="0">
                <a:latin typeface="Arial" pitchFamily="34" charset="0"/>
              </a:rPr>
              <a:t>emission standards for vehicle model years </a:t>
            </a:r>
            <a:r>
              <a:rPr lang="en-US" dirty="0" smtClean="0">
                <a:latin typeface="Arial" pitchFamily="34" charset="0"/>
              </a:rPr>
              <a:t>2017-2025</a:t>
            </a:r>
            <a:endParaRPr lang="en-US" dirty="0" smtClean="0" bmk="">
              <a:latin typeface="Arial" pitchFamily="34" charset="0"/>
              <a:ea typeface="Times New Roman" pitchFamily="18" charset="0"/>
            </a:endParaRPr>
          </a:p>
          <a:p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Key data sources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ARB assessments and reports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associated with </a:t>
            </a:r>
            <a:r>
              <a:rPr lang="en-US" dirty="0" err="1" smtClean="0" bmk="">
                <a:latin typeface="Arial" pitchFamily="34" charset="0"/>
                <a:ea typeface="Times New Roman" pitchFamily="18" charset="0"/>
              </a:rPr>
              <a:t>Pavley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Standards and LEV III</a:t>
            </a:r>
          </a:p>
          <a:p>
            <a:r>
              <a:rPr lang="en-US" dirty="0" bmk="">
                <a:latin typeface="Arial" pitchFamily="34" charset="0"/>
                <a:ea typeface="Times New Roman" pitchFamily="18" charset="0"/>
              </a:rPr>
              <a:t>Assumptions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</a:rPr>
              <a:t>5 MMtCO</a:t>
            </a:r>
            <a:r>
              <a:rPr lang="en-US" baseline="-25000" dirty="0" bmk="">
                <a:latin typeface="Arial" pitchFamily="34" charset="0"/>
                <a:ea typeface="Times New Roman" pitchFamily="18" charset="0"/>
              </a:rPr>
              <a:t>2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e/year achieved by </a:t>
            </a:r>
            <a:r>
              <a:rPr lang="en-US" dirty="0" err="1" smtClean="0" bmk="">
                <a:latin typeface="Arial" pitchFamily="34" charset="0"/>
                <a:ea typeface="Times New Roman" pitchFamily="18" charset="0"/>
              </a:rPr>
              <a:t>Pavley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is constant for each year and therefore added to the LEV III Reductions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03590"/>
              </p:ext>
            </p:extLst>
          </p:nvPr>
        </p:nvGraphicFramePr>
        <p:xfrm>
          <a:off x="457200" y="1676400"/>
          <a:ext cx="8229600" cy="97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22"/>
                <a:gridCol w="1387511"/>
                <a:gridCol w="1387511"/>
                <a:gridCol w="1389156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 Reductions in Target Years (MMTCO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Policy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Purchasing of Clean Cars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5.0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10.0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27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172200" cy="810846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/>
              <a:t>Task 1 b –Growth Management 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3954780" cy="2971800"/>
          </a:xfrm>
        </p:spPr>
        <p:txBody>
          <a:bodyPr/>
          <a:lstStyle/>
          <a:p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Policy defined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1990 framework for land-use planning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It enables but does not require local government planning to encourage Compact Transit-Oriented Development</a:t>
            </a:r>
            <a:endParaRPr lang="en-US" dirty="0" bmk="">
              <a:latin typeface="Arial" pitchFamily="34" charset="0"/>
              <a:ea typeface="Times New Roman" pitchFamily="18" charset="0"/>
            </a:endParaRPr>
          </a:p>
          <a:p>
            <a:r>
              <a:rPr lang="en-US" dirty="0" smtClean="0" bmk="">
                <a:latin typeface="Arial" pitchFamily="34" charset="0"/>
                <a:ea typeface="Times New Roman" pitchFamily="18" charset="0"/>
                <a:cs typeface="Times New Roman" pitchFamily="18" charset="0"/>
              </a:rPr>
              <a:t>Key data sources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</a:rPr>
              <a:t>Washington 2008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CAT,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Transportation Implementation Working Group, </a:t>
            </a:r>
            <a:r>
              <a:rPr lang="en-US" dirty="0" err="1" smtClean="0" bmk="">
                <a:latin typeface="Arial" pitchFamily="34" charset="0"/>
                <a:ea typeface="Times New Roman" pitchFamily="18" charset="0"/>
              </a:rPr>
              <a:t>Appx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.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4</a:t>
            </a:r>
          </a:p>
          <a:p>
            <a:r>
              <a:rPr lang="en-US" dirty="0" smtClean="0" bmk="">
                <a:latin typeface="Arial" pitchFamily="34" charset="0"/>
                <a:cs typeface="Times New Roman" pitchFamily="18" charset="0"/>
              </a:rPr>
              <a:t>Assumptions</a:t>
            </a:r>
          </a:p>
          <a:p>
            <a:pPr lvl="1"/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CTOD Strategy and estimate prepared by the CAT for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2020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is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assumed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most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representative of the GMA policy</a:t>
            </a:r>
          </a:p>
          <a:p>
            <a:pPr lvl="1"/>
            <a:r>
              <a:rPr lang="en-US" dirty="0" bmk="">
                <a:latin typeface="Arial" pitchFamily="34" charset="0"/>
                <a:ea typeface="Times New Roman" pitchFamily="18" charset="0"/>
              </a:rPr>
              <a:t>Assumed growth rate </a:t>
            </a:r>
            <a:r>
              <a:rPr lang="en-US" dirty="0" smtClean="0" bmk="">
                <a:latin typeface="Arial" pitchFamily="34" charset="0"/>
                <a:ea typeface="Times New Roman" pitchFamily="18" charset="0"/>
              </a:rPr>
              <a:t>gradually decreases </a:t>
            </a:r>
            <a:r>
              <a:rPr lang="en-US" dirty="0" bmk="">
                <a:latin typeface="Arial" pitchFamily="34" charset="0"/>
                <a:ea typeface="Times New Roman" pitchFamily="18" charset="0"/>
              </a:rPr>
              <a:t>from </a:t>
            </a:r>
            <a:r>
              <a:rPr lang="en-US" dirty="0" smtClean="0">
                <a:latin typeface="Arial" pitchFamily="34" charset="0"/>
              </a:rPr>
              <a:t>3% to 1% per </a:t>
            </a:r>
            <a:r>
              <a:rPr lang="en-US" dirty="0">
                <a:latin typeface="Arial" pitchFamily="34" charset="0"/>
              </a:rPr>
              <a:t>year </a:t>
            </a:r>
            <a:r>
              <a:rPr lang="en-US" dirty="0" smtClean="0">
                <a:latin typeface="Arial" pitchFamily="34" charset="0"/>
              </a:rPr>
              <a:t>2020- 2050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15808"/>
              </p:ext>
            </p:extLst>
          </p:nvPr>
        </p:nvGraphicFramePr>
        <p:xfrm>
          <a:off x="457200" y="1676400"/>
          <a:ext cx="8229600" cy="97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22"/>
                <a:gridCol w="1387511"/>
                <a:gridCol w="1387511"/>
                <a:gridCol w="1389156"/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GHG Emission Reductions in Target Years (MMTCO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Policy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Growth Management Act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1.6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2.4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2.6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048000"/>
            <a:ext cx="412242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27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 Scope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</a:rPr>
              <a:t>Analyze </a:t>
            </a:r>
            <a:r>
              <a:rPr lang="en-US" b="1" dirty="0" smtClean="0">
                <a:latin typeface="Arial" pitchFamily="34" charset="0"/>
              </a:rPr>
              <a:t>WA State’s </a:t>
            </a:r>
            <a:r>
              <a:rPr lang="en-US" b="1" dirty="0">
                <a:latin typeface="Arial" pitchFamily="34" charset="0"/>
              </a:rPr>
              <a:t>total consumption and expenditures for energy </a:t>
            </a:r>
            <a:r>
              <a:rPr lang="en-US" dirty="0">
                <a:latin typeface="Arial" pitchFamily="34" charset="0"/>
              </a:rPr>
              <a:t>by fuel category and sources of the fuels, including imports of foreign oil and other fossil fuels; and analyze the trends in price and consumption since </a:t>
            </a:r>
            <a:r>
              <a:rPr lang="en-US" dirty="0" smtClean="0">
                <a:latin typeface="Arial" pitchFamily="34" charset="0"/>
              </a:rPr>
              <a:t>1990</a:t>
            </a:r>
            <a:endParaRPr lang="en-US" dirty="0">
              <a:latin typeface="Arial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US" dirty="0">
              <a:latin typeface="Arial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</a:rPr>
              <a:t>Evaluate </a:t>
            </a:r>
            <a:r>
              <a:rPr lang="en-US" dirty="0">
                <a:latin typeface="Arial" pitchFamily="34" charset="0"/>
              </a:rPr>
              <a:t>the </a:t>
            </a:r>
            <a:r>
              <a:rPr lang="en-US" b="1" dirty="0" smtClean="0">
                <a:latin typeface="Arial" pitchFamily="34" charset="0"/>
              </a:rPr>
              <a:t>existing state level GHG emissions </a:t>
            </a:r>
            <a:r>
              <a:rPr lang="en-US" b="1" dirty="0">
                <a:latin typeface="Arial" pitchFamily="34" charset="0"/>
              </a:rPr>
              <a:t>reduction </a:t>
            </a:r>
            <a:r>
              <a:rPr lang="en-US" b="1" dirty="0" smtClean="0">
                <a:latin typeface="Arial" pitchFamily="34" charset="0"/>
              </a:rPr>
              <a:t>policies </a:t>
            </a:r>
            <a:r>
              <a:rPr lang="en-US" dirty="0" smtClean="0">
                <a:latin typeface="Arial" pitchFamily="34" charset="0"/>
              </a:rPr>
              <a:t>that will contribute to meeting the targets</a:t>
            </a:r>
          </a:p>
          <a:p>
            <a:pPr marL="342900" indent="-342900">
              <a:buFont typeface="+mj-lt"/>
              <a:buAutoNum type="alphaLcParenR"/>
            </a:pPr>
            <a:endParaRPr lang="en-US" dirty="0" smtClean="0">
              <a:latin typeface="Arial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</a:rPr>
              <a:t>Analyze the state’s </a:t>
            </a:r>
            <a:r>
              <a:rPr lang="en-US" b="1" dirty="0" smtClean="0">
                <a:latin typeface="Arial" pitchFamily="34" charset="0"/>
              </a:rPr>
              <a:t>non-energy sources of GHG emissions</a:t>
            </a:r>
            <a:r>
              <a:rPr lang="en-US" dirty="0" smtClean="0">
                <a:latin typeface="Arial" pitchFamily="34" charset="0"/>
              </a:rPr>
              <a:t>, such as cement production and agricultural sources</a:t>
            </a:r>
          </a:p>
          <a:p>
            <a:pPr marL="342900" lvl="0" indent="-342900">
              <a:buFont typeface="+mj-lt"/>
              <a:buAutoNum type="alphaLcParenR"/>
            </a:pPr>
            <a:endParaRPr lang="en-US" dirty="0" smtClean="0">
              <a:latin typeface="Arial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</a:rPr>
              <a:t>Evaluate </a:t>
            </a:r>
            <a:r>
              <a:rPr lang="en-US" dirty="0">
                <a:latin typeface="Arial" pitchFamily="34" charset="0"/>
              </a:rPr>
              <a:t>significant </a:t>
            </a:r>
            <a:r>
              <a:rPr lang="en-US" dirty="0" smtClean="0">
                <a:latin typeface="Arial" pitchFamily="34" charset="0"/>
              </a:rPr>
              <a:t>GHG emissions </a:t>
            </a:r>
            <a:r>
              <a:rPr lang="en-US" dirty="0">
                <a:latin typeface="Arial" pitchFamily="34" charset="0"/>
              </a:rPr>
              <a:t>reduction </a:t>
            </a:r>
            <a:r>
              <a:rPr lang="en-US" b="1" dirty="0">
                <a:latin typeface="Arial" pitchFamily="34" charset="0"/>
              </a:rPr>
              <a:t>initiatives undertaken by local governments </a:t>
            </a:r>
            <a:r>
              <a:rPr lang="en-US" dirty="0">
                <a:latin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</a:rPr>
              <a:t>WA.</a:t>
            </a:r>
            <a:endParaRPr lang="en-US" dirty="0">
              <a:latin typeface="Arial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endParaRPr lang="en-US" dirty="0" smtClean="0">
              <a:latin typeface="Arial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</a:rPr>
              <a:t>Analyze </a:t>
            </a:r>
            <a:r>
              <a:rPr lang="en-US" dirty="0">
                <a:latin typeface="Arial" pitchFamily="34" charset="0"/>
              </a:rPr>
              <a:t>the </a:t>
            </a:r>
            <a:r>
              <a:rPr lang="en-US" b="1" dirty="0">
                <a:latin typeface="Arial" pitchFamily="34" charset="0"/>
              </a:rPr>
              <a:t>overall effect on global GHG levels </a:t>
            </a:r>
            <a:r>
              <a:rPr lang="en-US" dirty="0">
                <a:latin typeface="Arial" pitchFamily="34" charset="0"/>
              </a:rPr>
              <a:t>if </a:t>
            </a:r>
            <a:r>
              <a:rPr lang="en-US" dirty="0" smtClean="0">
                <a:latin typeface="Arial" pitchFamily="34" charset="0"/>
              </a:rPr>
              <a:t>WA achieves </a:t>
            </a:r>
            <a:r>
              <a:rPr lang="en-US" dirty="0">
                <a:latin typeface="Arial" pitchFamily="34" charset="0"/>
              </a:rPr>
              <a:t>its </a:t>
            </a:r>
            <a:r>
              <a:rPr lang="en-US" dirty="0" smtClean="0">
                <a:latin typeface="Arial" pitchFamily="34" charset="0"/>
              </a:rPr>
              <a:t>targets</a:t>
            </a:r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9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1c – Non-Energy Sources of GHG Emissions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2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1c – Non-Energy Sources of GHG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Arial" pitchFamily="34" charset="0"/>
              </a:rPr>
              <a:t>Industrial Processes </a:t>
            </a:r>
          </a:p>
          <a:p>
            <a:pPr lvl="1"/>
            <a:r>
              <a:rPr lang="en-US" dirty="0" smtClean="0">
                <a:latin typeface="Arial" pitchFamily="34" charset="0"/>
              </a:rPr>
              <a:t>Category includes</a:t>
            </a:r>
          </a:p>
          <a:p>
            <a:pPr lvl="2"/>
            <a:r>
              <a:rPr lang="en-US" dirty="0" smtClean="0">
                <a:latin typeface="Arial" pitchFamily="34" charset="0"/>
              </a:rPr>
              <a:t>Manufacturing of cement, petrochemicals, aluminum</a:t>
            </a:r>
          </a:p>
          <a:p>
            <a:pPr lvl="2"/>
            <a:r>
              <a:rPr lang="en-US" dirty="0" smtClean="0">
                <a:latin typeface="Arial" pitchFamily="34" charset="0"/>
              </a:rPr>
              <a:t>Leakage and fugitive emissions of ODS substitutes </a:t>
            </a:r>
            <a:r>
              <a:rPr lang="en-US" dirty="0">
                <a:latin typeface="Arial" pitchFamily="34" charset="0"/>
              </a:rPr>
              <a:t>HFCs, PFCs, and </a:t>
            </a:r>
            <a:r>
              <a:rPr lang="en-US" dirty="0" smtClean="0">
                <a:latin typeface="Arial" pitchFamily="34" charset="0"/>
              </a:rPr>
              <a:t>SF</a:t>
            </a:r>
            <a:r>
              <a:rPr lang="en-US" baseline="-25000" dirty="0" smtClean="0">
                <a:latin typeface="Arial" pitchFamily="34" charset="0"/>
              </a:rPr>
              <a:t>6</a:t>
            </a:r>
            <a:endParaRPr lang="en-US" dirty="0" smtClean="0">
              <a:latin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</a:rPr>
              <a:t>3.8 </a:t>
            </a:r>
            <a:r>
              <a:rPr lang="en-US" dirty="0">
                <a:latin typeface="Arial" pitchFamily="34" charset="0"/>
              </a:rPr>
              <a:t>MMTCO</a:t>
            </a:r>
            <a:r>
              <a:rPr lang="en-US" baseline="-25000" dirty="0">
                <a:latin typeface="Arial" pitchFamily="34" charset="0"/>
              </a:rPr>
              <a:t>2</a:t>
            </a:r>
            <a:r>
              <a:rPr lang="en-US" dirty="0">
                <a:latin typeface="Arial" pitchFamily="34" charset="0"/>
              </a:rPr>
              <a:t>e, or </a:t>
            </a:r>
            <a:r>
              <a:rPr lang="en-US" dirty="0" smtClean="0">
                <a:latin typeface="Arial" pitchFamily="34" charset="0"/>
              </a:rPr>
              <a:t>4% </a:t>
            </a:r>
            <a:r>
              <a:rPr lang="en-US" dirty="0">
                <a:latin typeface="Arial" pitchFamily="34" charset="0"/>
              </a:rPr>
              <a:t>of total </a:t>
            </a:r>
            <a:r>
              <a:rPr lang="en-US" dirty="0" smtClean="0">
                <a:latin typeface="Arial" pitchFamily="34" charset="0"/>
              </a:rPr>
              <a:t>in 2010</a:t>
            </a:r>
            <a:endParaRPr lang="en-US" baseline="-25000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Waste Management </a:t>
            </a:r>
          </a:p>
          <a:p>
            <a:pPr lvl="1"/>
            <a:r>
              <a:rPr lang="en-US" dirty="0" smtClean="0">
                <a:latin typeface="Arial" pitchFamily="34" charset="0"/>
              </a:rPr>
              <a:t>Category includes</a:t>
            </a:r>
          </a:p>
          <a:p>
            <a:pPr lvl="2"/>
            <a:r>
              <a:rPr lang="en-US" dirty="0" smtClean="0">
                <a:latin typeface="Arial" pitchFamily="34" charset="0"/>
              </a:rPr>
              <a:t>Landfills, wastewater treatment, composting</a:t>
            </a:r>
          </a:p>
          <a:p>
            <a:pPr lvl="1"/>
            <a:r>
              <a:rPr lang="en-US" dirty="0" smtClean="0">
                <a:latin typeface="Arial" pitchFamily="34" charset="0"/>
              </a:rPr>
              <a:t>3.8 </a:t>
            </a:r>
            <a:r>
              <a:rPr lang="en-US" dirty="0">
                <a:latin typeface="Arial" pitchFamily="34" charset="0"/>
              </a:rPr>
              <a:t>MMTCO</a:t>
            </a:r>
            <a:r>
              <a:rPr lang="en-US" baseline="-25000" dirty="0">
                <a:latin typeface="Arial" pitchFamily="34" charset="0"/>
              </a:rPr>
              <a:t>2</a:t>
            </a:r>
            <a:r>
              <a:rPr lang="en-US" dirty="0">
                <a:latin typeface="Arial" pitchFamily="34" charset="0"/>
              </a:rPr>
              <a:t>e in 2010, or </a:t>
            </a:r>
            <a:r>
              <a:rPr lang="en-US" dirty="0" smtClean="0">
                <a:latin typeface="Arial" pitchFamily="34" charset="0"/>
              </a:rPr>
              <a:t>4% </a:t>
            </a:r>
            <a:r>
              <a:rPr lang="en-US" dirty="0">
                <a:latin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</a:rPr>
              <a:t>total</a:t>
            </a:r>
          </a:p>
          <a:p>
            <a:r>
              <a:rPr lang="en-US" dirty="0" smtClean="0">
                <a:latin typeface="Arial" pitchFamily="34" charset="0"/>
              </a:rPr>
              <a:t>Agriculture</a:t>
            </a:r>
          </a:p>
          <a:p>
            <a:pPr lvl="1"/>
            <a:r>
              <a:rPr lang="en-US" dirty="0" smtClean="0">
                <a:latin typeface="Arial" pitchFamily="34" charset="0"/>
              </a:rPr>
              <a:t>Category includes</a:t>
            </a:r>
          </a:p>
          <a:p>
            <a:pPr lvl="2"/>
            <a:r>
              <a:rPr lang="en-US" dirty="0">
                <a:latin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</a:rPr>
              <a:t>nteric </a:t>
            </a:r>
            <a:r>
              <a:rPr lang="en-US" dirty="0">
                <a:latin typeface="Arial" pitchFamily="34" charset="0"/>
              </a:rPr>
              <a:t>fermentation by livestock, </a:t>
            </a:r>
            <a:r>
              <a:rPr lang="en-US" dirty="0" smtClean="0">
                <a:latin typeface="Arial" pitchFamily="34" charset="0"/>
              </a:rPr>
              <a:t>manure </a:t>
            </a:r>
            <a:r>
              <a:rPr lang="en-US" dirty="0">
                <a:latin typeface="Arial" pitchFamily="34" charset="0"/>
              </a:rPr>
              <a:t>management, and </a:t>
            </a:r>
            <a:r>
              <a:rPr lang="en-US" dirty="0" smtClean="0">
                <a:latin typeface="Arial" pitchFamily="34" charset="0"/>
              </a:rPr>
              <a:t>agricultural </a:t>
            </a:r>
            <a:r>
              <a:rPr lang="en-US" dirty="0">
                <a:latin typeface="Arial" pitchFamily="34" charset="0"/>
              </a:rPr>
              <a:t>soils </a:t>
            </a:r>
            <a:endParaRPr lang="en-US" dirty="0" smtClean="0">
              <a:latin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</a:rPr>
              <a:t>5.2 </a:t>
            </a:r>
            <a:r>
              <a:rPr lang="en-US" dirty="0">
                <a:latin typeface="Arial" pitchFamily="34" charset="0"/>
              </a:rPr>
              <a:t>MMTCO</a:t>
            </a:r>
            <a:r>
              <a:rPr lang="en-US" baseline="-25000" dirty="0">
                <a:latin typeface="Arial" pitchFamily="34" charset="0"/>
              </a:rPr>
              <a:t>2</a:t>
            </a:r>
            <a:r>
              <a:rPr lang="en-US" dirty="0">
                <a:latin typeface="Arial" pitchFamily="34" charset="0"/>
              </a:rPr>
              <a:t>e, or </a:t>
            </a:r>
            <a:r>
              <a:rPr lang="en-US" dirty="0" smtClean="0">
                <a:latin typeface="Arial" pitchFamily="34" charset="0"/>
              </a:rPr>
              <a:t>5.4% of </a:t>
            </a:r>
            <a:r>
              <a:rPr lang="en-US" dirty="0">
                <a:latin typeface="Arial" pitchFamily="34" charset="0"/>
              </a:rPr>
              <a:t>total </a:t>
            </a:r>
            <a:r>
              <a:rPr lang="en-US" dirty="0" smtClean="0">
                <a:latin typeface="Arial" pitchFamily="34" charset="0"/>
              </a:rPr>
              <a:t>in 2010</a:t>
            </a:r>
          </a:p>
          <a:p>
            <a:pPr lvl="1"/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0" y="2331720"/>
            <a:ext cx="6537340" cy="566924"/>
          </a:xfrm>
        </p:spPr>
        <p:txBody>
          <a:bodyPr/>
          <a:lstStyle/>
          <a:p>
            <a:r>
              <a:rPr lang="en-US" b="1" dirty="0"/>
              <a:t>Task 1d – Washington State Counties’ and the City of Seattle’s GHG Reduction Initiatives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15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7010400" cy="810846"/>
          </a:xfrm>
        </p:spPr>
        <p:txBody>
          <a:bodyPr>
            <a:normAutofit/>
          </a:bodyPr>
          <a:lstStyle/>
          <a:p>
            <a:r>
              <a:rPr lang="en-US" b="1" dirty="0" smtClean="0"/>
              <a:t>Task 1d – Washington </a:t>
            </a:r>
            <a:r>
              <a:rPr lang="en-US" b="1" dirty="0"/>
              <a:t>State Counties’ and the City of Seattle’s GHG Reduction </a:t>
            </a:r>
            <a:r>
              <a:rPr lang="en-US" b="1" dirty="0" smtClean="0"/>
              <a:t>Initiatives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  <a:latin typeface="Franklin Gothic Medium" pitchFamily="34" charset="0"/>
              </a:defRPr>
            </a:lvl1pPr>
          </a:lstStyle>
          <a:p>
            <a:fld id="{43D5EF32-DDBC-4E8E-AB2C-5DBB99B37D66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791571"/>
              </p:ext>
            </p:extLst>
          </p:nvPr>
        </p:nvGraphicFramePr>
        <p:xfrm>
          <a:off x="228599" y="1783073"/>
          <a:ext cx="8686801" cy="4541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990"/>
                <a:gridCol w="372926"/>
                <a:gridCol w="639301"/>
                <a:gridCol w="852401"/>
                <a:gridCol w="639301"/>
                <a:gridCol w="479476"/>
                <a:gridCol w="479476"/>
                <a:gridCol w="372926"/>
                <a:gridCol w="639301"/>
                <a:gridCol w="532751"/>
                <a:gridCol w="745851"/>
                <a:gridCol w="479476"/>
                <a:gridCol w="372926"/>
                <a:gridCol w="692576"/>
                <a:gridCol w="667123"/>
              </a:tblGrid>
              <a:tr h="5923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CAP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GHG Inventory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Sustainability Report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Land use strategies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Traffic Mgmt.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Alt. fuel/ EVs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CTR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Weather-ization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Energy Eff.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Green Purchasing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Waste Red.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Ded. Staff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Member-ships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Available/ Reporting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3949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Benton/ Franklin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Clallam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Clark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Cowlitz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Island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Kitsap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Klickitat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Pacific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Pierce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San Juan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Seattle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Skagit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sym typeface="Wingdings"/>
                        </a:rPr>
                        <a:t>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Snohomish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Stevens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Thurston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3949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Walla Walla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  <a:tr h="197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Whatcom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sym typeface="Wingdings"/>
                        </a:rPr>
                        <a:t>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sym typeface="Wingdings"/>
                        </a:rPr>
                        <a:t>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 1e –Overall </a:t>
            </a:r>
            <a:r>
              <a:rPr lang="en-US" b="1" dirty="0"/>
              <a:t>E</a:t>
            </a:r>
            <a:r>
              <a:rPr lang="en-US" b="1" dirty="0" smtClean="0"/>
              <a:t>ffect </a:t>
            </a:r>
            <a:r>
              <a:rPr lang="en-US" b="1" dirty="0"/>
              <a:t>on </a:t>
            </a:r>
            <a:r>
              <a:rPr lang="en-US" b="1" dirty="0" smtClean="0"/>
              <a:t>Global </a:t>
            </a:r>
            <a:r>
              <a:rPr lang="en-US" b="1" dirty="0"/>
              <a:t>GHG </a:t>
            </a:r>
            <a:r>
              <a:rPr lang="en-US" b="1" dirty="0" smtClean="0"/>
              <a:t>Levels </a:t>
            </a:r>
            <a:r>
              <a:rPr lang="en-US" b="1" dirty="0"/>
              <a:t>if WA </a:t>
            </a:r>
            <a:r>
              <a:rPr lang="en-US" b="1" dirty="0" smtClean="0"/>
              <a:t>Achieves </a:t>
            </a:r>
            <a:r>
              <a:rPr lang="en-US" b="1" dirty="0"/>
              <a:t>I</a:t>
            </a:r>
            <a:r>
              <a:rPr lang="en-US" b="1" dirty="0" smtClean="0"/>
              <a:t>ts Targets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3237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1e –Overall Effect on Global GHG Levels if WA Achieves Its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7724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perspective</a:t>
            </a:r>
          </a:p>
          <a:p>
            <a:r>
              <a:rPr lang="en-US" dirty="0" smtClean="0"/>
              <a:t>2010 </a:t>
            </a:r>
            <a:r>
              <a:rPr lang="en-US" dirty="0"/>
              <a:t>GHG Emissions </a:t>
            </a:r>
          </a:p>
          <a:p>
            <a:pPr lvl="1"/>
            <a:r>
              <a:rPr lang="en-US" dirty="0"/>
              <a:t>The world, CO2 from energy:  </a:t>
            </a:r>
            <a:r>
              <a:rPr lang="en-US" dirty="0" smtClean="0"/>
              <a:t>31,502 MMTCO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pPr lvl="1"/>
            <a:r>
              <a:rPr lang="en-US" dirty="0" smtClean="0"/>
              <a:t>U.S. CO2 from energy: 5637 MMTCO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WA</a:t>
            </a:r>
            <a:r>
              <a:rPr lang="en-US" dirty="0"/>
              <a:t>, total CO2e all sources:  96.1 </a:t>
            </a:r>
            <a:r>
              <a:rPr lang="en-US" dirty="0" smtClean="0"/>
              <a:t>MMTCO</a:t>
            </a:r>
            <a:r>
              <a:rPr lang="en-US" baseline="-25000" dirty="0" smtClean="0"/>
              <a:t>2</a:t>
            </a:r>
            <a:r>
              <a:rPr lang="en-US" dirty="0" smtClean="0"/>
              <a:t>e</a:t>
            </a:r>
            <a:endParaRPr lang="en-US" dirty="0"/>
          </a:p>
          <a:p>
            <a:pPr lvl="1"/>
            <a:r>
              <a:rPr lang="en-US" dirty="0"/>
              <a:t>WA, CO2e from energy: 82.6 MMTCO</a:t>
            </a:r>
            <a:r>
              <a:rPr lang="en-US" baseline="-25000" dirty="0"/>
              <a:t>2</a:t>
            </a:r>
            <a:r>
              <a:rPr lang="en-US" dirty="0"/>
              <a:t>e</a:t>
            </a:r>
          </a:p>
          <a:p>
            <a:r>
              <a:rPr lang="en-US" dirty="0"/>
              <a:t>If WA was a country, it would be 43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After China, USA, Russia, India, &amp; Japan…</a:t>
            </a:r>
          </a:p>
          <a:p>
            <a:pPr lvl="1"/>
            <a:r>
              <a:rPr lang="en-US" dirty="0"/>
              <a:t>WA falls between Kuwait and Chile</a:t>
            </a:r>
          </a:p>
          <a:p>
            <a:r>
              <a:rPr lang="en-US" dirty="0"/>
              <a:t>Global emissions projected to </a:t>
            </a:r>
            <a:r>
              <a:rPr lang="en-US" dirty="0" smtClean="0"/>
              <a:t>increase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WA achieves its </a:t>
            </a:r>
            <a:r>
              <a:rPr lang="en-US" dirty="0" smtClean="0"/>
              <a:t>goals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/>
              <a:t>a large </a:t>
            </a:r>
            <a:r>
              <a:rPr lang="en-US" dirty="0" smtClean="0"/>
              <a:t>share of world emissions</a:t>
            </a:r>
            <a:endParaRPr lang="en-US" dirty="0"/>
          </a:p>
          <a:p>
            <a:r>
              <a:rPr lang="en-US" b="1" dirty="0"/>
              <a:t>Leadership matters </a:t>
            </a:r>
            <a:r>
              <a:rPr lang="en-US" dirty="0"/>
              <a:t>– WA influences other states, the nation, other nations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09827"/>
              </p:ext>
            </p:extLst>
          </p:nvPr>
        </p:nvGraphicFramePr>
        <p:xfrm>
          <a:off x="2743200" y="4495800"/>
          <a:ext cx="4572000" cy="104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533400">
                <a:tc gridSpan="5"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WA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Baseline, Current, and Target GHG Emissions (MMTCO</a:t>
                      </a:r>
                      <a:r>
                        <a:rPr lang="en-US" sz="1400" b="0" i="0" u="none" strike="noStrike" baseline="-25000" dirty="0" smtClean="0">
                          <a:effectLst/>
                          <a:latin typeface="Arial"/>
                        </a:rPr>
                        <a:t>2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e)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65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1990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2050</a:t>
                      </a:r>
                    </a:p>
                  </a:txBody>
                  <a:tcPr marL="7620" marR="7620" marT="7620" marB="0" anchor="b"/>
                </a:tc>
              </a:tr>
              <a:tr h="285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88.4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96.1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88.4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66.3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44.2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1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 pitchFamily="34" charset="0"/>
              </a:rPr>
              <a:t>How does Task 1 fit into the overall project</a:t>
            </a:r>
            <a:r>
              <a:rPr lang="en-US" sz="1800" b="1" dirty="0" smtClean="0">
                <a:latin typeface="Arial" pitchFamily="34" charset="0"/>
              </a:rPr>
              <a:t>?</a:t>
            </a:r>
          </a:p>
          <a:p>
            <a:pPr marL="0" indent="0">
              <a:buNone/>
            </a:pPr>
            <a:endParaRPr lang="en-US" sz="1800" b="1" dirty="0" smtClean="0">
              <a:latin typeface="Arial" pitchFamily="34" charset="0"/>
            </a:endParaRPr>
          </a:p>
          <a:p>
            <a:pPr lvl="0"/>
            <a:r>
              <a:rPr lang="en-US" sz="1800" dirty="0" smtClean="0">
                <a:latin typeface="Arial" pitchFamily="34" charset="0"/>
              </a:rPr>
              <a:t>Task </a:t>
            </a:r>
            <a:r>
              <a:rPr lang="en-US" sz="1800" dirty="0">
                <a:latin typeface="Arial" pitchFamily="34" charset="0"/>
              </a:rPr>
              <a:t>1 sets the stage for all further analyses, which </a:t>
            </a:r>
            <a:r>
              <a:rPr lang="en-US" sz="1800" dirty="0" smtClean="0">
                <a:latin typeface="Arial" pitchFamily="34" charset="0"/>
              </a:rPr>
              <a:t>include:</a:t>
            </a:r>
            <a:endParaRPr lang="en-US" sz="1800" dirty="0">
              <a:latin typeface="Arial" pitchFamily="34" charset="0"/>
            </a:endParaRPr>
          </a:p>
          <a:p>
            <a:pPr lvl="1"/>
            <a:r>
              <a:rPr lang="en-US" sz="1600" dirty="0">
                <a:latin typeface="Arial" pitchFamily="34" charset="0"/>
              </a:rPr>
              <a:t>Task 2 – evaluate GHG emissions reduction programs outside of Washington </a:t>
            </a:r>
          </a:p>
          <a:p>
            <a:pPr lvl="1"/>
            <a:r>
              <a:rPr lang="en-US" sz="1600" dirty="0">
                <a:latin typeface="Arial" pitchFamily="34" charset="0"/>
              </a:rPr>
              <a:t>Task 3 – quantify contribution to State’s emissions reduction from federal policies   </a:t>
            </a:r>
          </a:p>
          <a:p>
            <a:pPr lvl="1"/>
            <a:r>
              <a:rPr lang="en-US" sz="1600" dirty="0">
                <a:latin typeface="Arial" pitchFamily="34" charset="0"/>
              </a:rPr>
              <a:t>Task 4 – Final Report – consider results from Tasks 1-3, including policy interactions</a:t>
            </a:r>
          </a:p>
          <a:p>
            <a:pPr lvl="1"/>
            <a:r>
              <a:rPr lang="en-US" sz="1600" dirty="0">
                <a:latin typeface="Arial" pitchFamily="34" charset="0"/>
              </a:rPr>
              <a:t>Task 5 – provide technical support to CLEW for meetings and public hearings, make adjustments to analysis provided in Tasks 1-3, or offer new analyses as directed</a:t>
            </a: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</a:rPr>
              <a:t> </a:t>
            </a:r>
            <a:endParaRPr lang="en-US" sz="1800" dirty="0">
              <a:latin typeface="Arial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</a:rPr>
              <a:t>Next Steps</a:t>
            </a:r>
            <a:r>
              <a:rPr lang="en-US" sz="1800" b="1" dirty="0" smtClean="0">
                <a:latin typeface="Arial" pitchFamily="34" charset="0"/>
              </a:rPr>
              <a:t>?</a:t>
            </a:r>
            <a:endParaRPr lang="en-US" sz="1800" b="1" dirty="0">
              <a:latin typeface="Arial" pitchFamily="34" charset="0"/>
            </a:endParaRPr>
          </a:p>
          <a:p>
            <a:pPr lvl="0"/>
            <a:r>
              <a:rPr lang="en-US" sz="1800" dirty="0">
                <a:latin typeface="Arial" pitchFamily="34" charset="0"/>
              </a:rPr>
              <a:t>Tasks 2 and 3 are in progress and will be presented at CLEW’s 9/27 meeting</a:t>
            </a:r>
          </a:p>
          <a:p>
            <a:pPr lvl="0"/>
            <a:r>
              <a:rPr lang="en-US" sz="1800" dirty="0">
                <a:latin typeface="Arial" pitchFamily="34" charset="0"/>
              </a:rPr>
              <a:t>Task 4 Report draft follows quickly </a:t>
            </a:r>
            <a:r>
              <a:rPr lang="en-US" sz="1800" dirty="0" smtClean="0">
                <a:latin typeface="Arial" pitchFamily="34" charset="0"/>
              </a:rPr>
              <a:t>thereafter, draft at the end of September</a:t>
            </a:r>
            <a:endParaRPr lang="en-US" sz="1800" dirty="0">
              <a:latin typeface="Arial" pitchFamily="34" charset="0"/>
            </a:endParaRPr>
          </a:p>
          <a:p>
            <a:endParaRPr lang="en-US" sz="18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5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Task 1 Will Feed Into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Sets the stage</a:t>
            </a:r>
          </a:p>
          <a:p>
            <a:r>
              <a:rPr lang="en-US" sz="2000" dirty="0" smtClean="0"/>
              <a:t>Where are we now?</a:t>
            </a:r>
          </a:p>
          <a:p>
            <a:r>
              <a:rPr lang="en-US" sz="2000" dirty="0" smtClean="0"/>
              <a:t>What </a:t>
            </a:r>
            <a:r>
              <a:rPr lang="en-US" sz="2000" dirty="0"/>
              <a:t>are the GHG drivers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What are the trends?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Provides context for evaluation of new policies</a:t>
            </a:r>
          </a:p>
          <a:p>
            <a:r>
              <a:rPr lang="en-US" sz="2000" dirty="0" smtClean="0"/>
              <a:t>How much can we expect to achieve through existing policies?</a:t>
            </a:r>
          </a:p>
          <a:p>
            <a:r>
              <a:rPr lang="en-US" sz="2000" dirty="0" smtClean="0"/>
              <a:t>Provides lessons that may inform future policies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0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1a –Washington State’s Total Consumption and Expenditures for Energy</a:t>
            </a:r>
          </a:p>
        </p:txBody>
      </p:sp>
    </p:spTree>
    <p:extLst>
      <p:ext uri="{BB962C8B-B14F-4D97-AF65-F5344CB8AC3E}">
        <p14:creationId xmlns:p14="http://schemas.microsoft.com/office/powerpoint/2010/main" val="275023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477000" cy="810846"/>
          </a:xfrm>
        </p:spPr>
        <p:txBody>
          <a:bodyPr/>
          <a:lstStyle/>
          <a:p>
            <a:r>
              <a:rPr lang="en-US" dirty="0" smtClean="0"/>
              <a:t>Task 1a –Washington </a:t>
            </a:r>
            <a:r>
              <a:rPr lang="en-US" dirty="0"/>
              <a:t>State’s </a:t>
            </a:r>
            <a:r>
              <a:rPr lang="en-US" dirty="0" smtClean="0"/>
              <a:t>Total Consumption </a:t>
            </a:r>
            <a:r>
              <a:rPr lang="en-US" dirty="0"/>
              <a:t>and </a:t>
            </a:r>
            <a:r>
              <a:rPr lang="en-US" dirty="0" smtClean="0"/>
              <a:t>Expenditures </a:t>
            </a:r>
            <a:r>
              <a:rPr lang="en-US" dirty="0"/>
              <a:t>for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2811709"/>
              </p:ext>
            </p:extLst>
          </p:nvPr>
        </p:nvGraphicFramePr>
        <p:xfrm>
          <a:off x="381000" y="1600200"/>
          <a:ext cx="2743200" cy="229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002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1200" y="4648200"/>
            <a:ext cx="3124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WA Dept. of Commerce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2013 Biennial Energy Report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85635375"/>
              </p:ext>
            </p:extLst>
          </p:nvPr>
        </p:nvGraphicFramePr>
        <p:xfrm>
          <a:off x="914401" y="4343400"/>
          <a:ext cx="5105399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00201" y="59436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EIA SEDS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8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1a –Washington State’s Total </a:t>
            </a:r>
            <a:r>
              <a:rPr lang="en-US" dirty="0" smtClean="0"/>
              <a:t>Energy Consumption,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4" t="48518" r="39271" b="21111"/>
          <a:stretch/>
        </p:blipFill>
        <p:spPr bwMode="auto">
          <a:xfrm>
            <a:off x="253380" y="1752600"/>
            <a:ext cx="8600592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EIA SEDS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6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781800" cy="810846"/>
          </a:xfrm>
        </p:spPr>
        <p:txBody>
          <a:bodyPr>
            <a:normAutofit/>
          </a:bodyPr>
          <a:lstStyle/>
          <a:p>
            <a:r>
              <a:rPr lang="en-US" dirty="0" smtClean="0"/>
              <a:t>Task 1a –Washington </a:t>
            </a:r>
            <a:r>
              <a:rPr lang="en-US" dirty="0"/>
              <a:t>State’s </a:t>
            </a:r>
            <a:r>
              <a:rPr lang="en-US" dirty="0" smtClean="0"/>
              <a:t>Total Consumption </a:t>
            </a:r>
            <a:r>
              <a:rPr lang="en-US" dirty="0"/>
              <a:t>and </a:t>
            </a:r>
            <a:r>
              <a:rPr lang="en-US" dirty="0" smtClean="0"/>
              <a:t>Expenditures </a:t>
            </a:r>
            <a:r>
              <a:rPr lang="en-US" dirty="0"/>
              <a:t>for </a:t>
            </a:r>
            <a:r>
              <a:rPr lang="en-US" dirty="0" smtClean="0"/>
              <a:t>Energy – Analysis of GHG Emissions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r="6023" b="35634"/>
          <a:stretch/>
        </p:blipFill>
        <p:spPr bwMode="auto">
          <a:xfrm>
            <a:off x="2244320" y="1371600"/>
            <a:ext cx="4841238" cy="490833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EF32-DDBC-4E8E-AB2C-5DBB99B37D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6260812"/>
            <a:ext cx="5981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WA State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GHG Emissions by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Source, 2010. Source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WA  2010 GHG Inventory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4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1b – Evaluation of Existing Policies That Will Contribute to GHG Targets</a:t>
            </a:r>
          </a:p>
        </p:txBody>
      </p:sp>
    </p:spTree>
    <p:extLst>
      <p:ext uri="{BB962C8B-B14F-4D97-AF65-F5344CB8AC3E}">
        <p14:creationId xmlns:p14="http://schemas.microsoft.com/office/powerpoint/2010/main" val="763240133"/>
      </p:ext>
    </p:extLst>
  </p:cSld>
  <p:clrMapOvr>
    <a:masterClrMapping/>
  </p:clrMapOvr>
</p:sld>
</file>

<file path=ppt/theme/theme1.xml><?xml version="1.0" encoding="utf-8"?>
<a:theme xmlns:a="http://schemas.openxmlformats.org/drawingml/2006/main" name="E2IBU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E2IBU</Template>
  <TotalTime>22036</TotalTime>
  <Words>2183</Words>
  <Application>Microsoft Office PowerPoint</Application>
  <PresentationFormat>On-screen Show (4:3)</PresentationFormat>
  <Paragraphs>645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E2IBU</vt:lpstr>
      <vt:lpstr>Custom Design</vt:lpstr>
      <vt:lpstr>3_Custom Design</vt:lpstr>
      <vt:lpstr>Task 1 Results   Evaluation of Approaches to Reduce Greenhouse Gas Emissions in Washington State</vt:lpstr>
      <vt:lpstr>Task 1 Scope of Work</vt:lpstr>
      <vt:lpstr>Task 1 in Context</vt:lpstr>
      <vt:lpstr>How Task 1 Will Feed Into Recommendations</vt:lpstr>
      <vt:lpstr>Task 1a –Washington State’s Total Consumption and Expenditures for Energy</vt:lpstr>
      <vt:lpstr>Task 1a –Washington State’s Total Consumption and Expenditures for Energy</vt:lpstr>
      <vt:lpstr>Task 1a –Washington State’s Total Energy Consumption, 2011</vt:lpstr>
      <vt:lpstr>Task 1a –Washington State’s Total Consumption and Expenditures for Energy – Analysis of GHG Emissions</vt:lpstr>
      <vt:lpstr>Task 1b – Evaluation of Existing Policies That Will Contribute to GHG Targets</vt:lpstr>
      <vt:lpstr>Task 1b – Evaluation of Existing Policies That Will Contribute to GHG Targets </vt:lpstr>
      <vt:lpstr>Task 1 b - Renewable Fuels Standard</vt:lpstr>
      <vt:lpstr>Task 1 b – Washington State Energy Code</vt:lpstr>
      <vt:lpstr>Task 1 b – GHG Emissions Performance Standards</vt:lpstr>
      <vt:lpstr>Task 1 b – Appliance Standards</vt:lpstr>
      <vt:lpstr>Task 1 b – Energy Independence Act (I-937) </vt:lpstr>
      <vt:lpstr>Task 1 b – Energy Efficiency and Energy Consumption Programs for Public Buildings</vt:lpstr>
      <vt:lpstr>Task 1 b – Conversion of Public Fleet to Clean Fuels   </vt:lpstr>
      <vt:lpstr>Task 1 b – Purchasing of Clean Cars </vt:lpstr>
      <vt:lpstr>Task 1 b –Growth Management Act </vt:lpstr>
      <vt:lpstr>Task 1c – Non-Energy Sources of GHG Emissions</vt:lpstr>
      <vt:lpstr>Task 1c – Non-Energy Sources of GHG Emissions</vt:lpstr>
      <vt:lpstr>Task 1d – Washington State Counties’ and the City of Seattle’s GHG Reduction Initiatives</vt:lpstr>
      <vt:lpstr>Task 1d – Washington State Counties’ and the City of Seattle’s GHG Reduction Initiatives</vt:lpstr>
      <vt:lpstr>Task 1e –Overall Effect on Global GHG Levels if WA Achieves Its Targets</vt:lpstr>
      <vt:lpstr>Task 1e –Overall Effect on Global GHG Levels if WA Achieves Its Targets</vt:lpstr>
    </vt:vector>
  </TitlesOfParts>
  <Company>SAIC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Rizzo, Craig W.</dc:creator>
  <cp:lastModifiedBy>Kelsey Miller</cp:lastModifiedBy>
  <cp:revision>623</cp:revision>
  <cp:lastPrinted>2013-05-24T14:09:52Z</cp:lastPrinted>
  <dcterms:created xsi:type="dcterms:W3CDTF">2013-01-11T14:29:21Z</dcterms:created>
  <dcterms:modified xsi:type="dcterms:W3CDTF">2013-09-16T16:55:08Z</dcterms:modified>
</cp:coreProperties>
</file>