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95" r:id="rId3"/>
    <p:sldId id="704" r:id="rId4"/>
    <p:sldId id="682" r:id="rId5"/>
    <p:sldId id="705" r:id="rId6"/>
    <p:sldId id="706" r:id="rId7"/>
    <p:sldId id="700" r:id="rId8"/>
    <p:sldId id="707" r:id="rId9"/>
    <p:sldId id="708" r:id="rId10"/>
    <p:sldId id="687" r:id="rId11"/>
    <p:sldId id="675" r:id="rId12"/>
    <p:sldId id="703" r:id="rId13"/>
    <p:sldId id="683" r:id="rId14"/>
    <p:sldId id="697" r:id="rId15"/>
    <p:sldId id="686" r:id="rId16"/>
    <p:sldId id="685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22" autoAdjust="0"/>
    <p:restoredTop sz="88543" autoAdjust="0"/>
  </p:normalViewPr>
  <p:slideViewPr>
    <p:cSldViewPr>
      <p:cViewPr>
        <p:scale>
          <a:sx n="118" d="100"/>
          <a:sy n="118" d="100"/>
        </p:scale>
        <p:origin x="-7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1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E6F2B-7EF4-4FEC-A13E-175B9411D7A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7D9CB-09D8-4E9C-B296-29B60A6A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6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0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D99F64-9B3A-4F5C-B0E7-F08468B3B243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32"/>
            <a:ext cx="5485158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0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03C776-5FC7-43C9-A08F-1A0804B41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en-US" sz="2400" dirty="0" smtClean="0"/>
              <a:t>As we have heard already this afternoon, freight</a:t>
            </a:r>
            <a:r>
              <a:rPr lang="en-US" sz="2400" baseline="0" dirty="0" smtClean="0"/>
              <a:t> vehicle volumes are steadily increasing, but have very large impacts in terms of energy use and environmental impacts. </a:t>
            </a:r>
          </a:p>
          <a:p>
            <a:endParaRPr lang="en-US" sz="2400" baseline="0" dirty="0" smtClean="0"/>
          </a:p>
          <a:p>
            <a:endParaRPr lang="en-US" sz="2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0170A-71B7-4229-A75D-E65F625BB16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2000" dirty="0" smtClean="0"/>
              <a:t>The results for the delivery service routing look like this. </a:t>
            </a:r>
          </a:p>
          <a:p>
            <a:endParaRPr lang="en-US" sz="2000" dirty="0" smtClean="0"/>
          </a:p>
          <a:p>
            <a:r>
              <a:rPr lang="en-US" sz="2000" dirty="0" smtClean="0"/>
              <a:t>As you can see, the </a:t>
            </a:r>
            <a:r>
              <a:rPr lang="en-US" sz="2000" b="1" dirty="0" smtClean="0"/>
              <a:t>sampling </a:t>
            </a:r>
            <a:r>
              <a:rPr lang="en-US" sz="2000" b="1" baseline="0" dirty="0" smtClean="0"/>
              <a:t>significantly affects the distance travelled </a:t>
            </a:r>
            <a:r>
              <a:rPr lang="en-US" sz="2000" baseline="0" dirty="0" smtClean="0"/>
              <a:t>by the delivery vehicle. </a:t>
            </a:r>
          </a:p>
          <a:p>
            <a:r>
              <a:rPr lang="en-US" sz="2000" b="1" baseline="0" dirty="0" smtClean="0"/>
              <a:t>	in each case 35 households </a:t>
            </a:r>
            <a:r>
              <a:rPr lang="en-US" sz="2000" baseline="0" dirty="0" smtClean="0"/>
              <a:t>are served, </a:t>
            </a:r>
          </a:p>
          <a:p>
            <a:r>
              <a:rPr lang="en-US" sz="2000" baseline="0" dirty="0" smtClean="0"/>
              <a:t>the delivery vehicle drives far </a:t>
            </a:r>
            <a:r>
              <a:rPr lang="en-US" sz="2000" b="1" baseline="0" dirty="0" smtClean="0"/>
              <a:t>further</a:t>
            </a:r>
            <a:r>
              <a:rPr lang="en-US" sz="2000" baseline="0" dirty="0" smtClean="0"/>
              <a:t> when </a:t>
            </a:r>
            <a:r>
              <a:rPr lang="en-US" sz="2000" b="1" baseline="0" dirty="0" smtClean="0"/>
              <a:t>serving randomly </a:t>
            </a:r>
            <a:r>
              <a:rPr lang="en-US" sz="2000" baseline="0" dirty="0" smtClean="0"/>
              <a:t>selected households.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These graphics represent </a:t>
            </a:r>
            <a:r>
              <a:rPr lang="en-US" sz="2000" b="1" baseline="0" dirty="0" smtClean="0"/>
              <a:t>one truck of routing </a:t>
            </a:r>
            <a:r>
              <a:rPr lang="en-US" sz="2000" baseline="0" dirty="0" smtClean="0"/>
              <a:t>serving two different samples – </a:t>
            </a:r>
          </a:p>
          <a:p>
            <a:r>
              <a:rPr lang="en-US" sz="2000" baseline="0" dirty="0" smtClean="0"/>
              <a:t>	they are </a:t>
            </a:r>
            <a:r>
              <a:rPr lang="en-US" sz="2000" b="1" baseline="0" dirty="0" smtClean="0"/>
              <a:t>not</a:t>
            </a:r>
            <a:r>
              <a:rPr lang="en-US" sz="2000" baseline="0" dirty="0" smtClean="0"/>
              <a:t> serving </a:t>
            </a:r>
            <a:r>
              <a:rPr lang="en-US" sz="2000" b="1" baseline="0" dirty="0" smtClean="0"/>
              <a:t>the same households</a:t>
            </a:r>
            <a:r>
              <a:rPr lang="en-US" sz="2000" baseline="0" dirty="0" smtClean="0"/>
              <a:t>,</a:t>
            </a:r>
          </a:p>
          <a:p>
            <a:r>
              <a:rPr lang="en-US" sz="2000" baseline="0" dirty="0" smtClean="0"/>
              <a:t> though they serve the </a:t>
            </a:r>
            <a:r>
              <a:rPr lang="en-US" sz="2000" b="1" baseline="0" dirty="0" smtClean="0"/>
              <a:t>same number of households</a:t>
            </a:r>
            <a:r>
              <a:rPr lang="en-US" sz="2000" baseline="0" dirty="0" smtClean="0"/>
              <a:t>.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000BA-BF8C-4B78-A6ED-4AEE016057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US" sz="1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D8747-1B0F-47C8-B473-FFA4CA1BB8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000BA-BF8C-4B78-A6ED-4AEE016057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0170A-71B7-4229-A75D-E65F625BB1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000BA-BF8C-4B78-A6ED-4AEE016057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000BA-BF8C-4B78-A6ED-4AEE016057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000BA-BF8C-4B78-A6ED-4AEE016057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000BA-BF8C-4B78-A6ED-4AEE016057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299611A-F757-4F5C-B521-95605F5E6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 bwMode="auto">
          <a:xfrm>
            <a:off x="152400" y="6400800"/>
            <a:ext cx="883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>
                <a:tab pos="8686800" algn="r"/>
              </a:tabLst>
              <a:defRPr/>
            </a:pPr>
            <a:r>
              <a:rPr kumimoji="0" lang="en-US" sz="1600" u="none" strike="noStrike" kern="1200" cap="sm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 October </a:t>
            </a:r>
            <a:r>
              <a:rPr lang="en-US" sz="1600" cap="small" spc="250" noProof="0" dirty="0" smtClean="0">
                <a:solidFill>
                  <a:schemeClr val="tx2"/>
                </a:solidFill>
                <a:latin typeface="+mn-lt"/>
              </a:rPr>
              <a:t>2013</a:t>
            </a:r>
            <a:endParaRPr kumimoji="0" lang="en-US" sz="1600" u="none" strike="noStrike" kern="1200" cap="sm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8796-3958-4C75-A6C2-D1DBA84A7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18F-8F19-46A2-B77F-02F9F435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5080"/>
            <a:ext cx="457200" cy="36576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5CF654C-0545-4BE8-AF4E-E7CFC383BD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5 October 2012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CA51B16-8E6D-479E-9CB6-15E911AE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CDD9-BCED-406B-AF61-DF742A846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4CCCA88-7B8B-4992-9298-142C80BB3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8"/>
          <p:cNvSpPr>
            <a:spLocks noGrp="1"/>
          </p:cNvSpPr>
          <p:nvPr userDrawn="1">
            <p:ph type="ftr" sz="quarter" idx="1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19FD-683B-4816-A306-8310FBA29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B2194C-A031-4143-9356-1678F849A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B7CC0EF-DF33-4AC5-9373-8D359E032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BAAAC-CFB8-40EA-A972-0DC82BD60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B8184F-2E27-4F3E-8C07-2F65CC3DD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10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" name="Footer Placeholder 8"/>
          <p:cNvSpPr>
            <a:spLocks noGrp="1"/>
          </p:cNvSpPr>
          <p:nvPr userDrawn="1">
            <p:ph type="ftr" sz="quarter" idx="3"/>
          </p:nvPr>
        </p:nvSpPr>
        <p:spPr>
          <a:xfrm>
            <a:off x="304800" y="6400800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18 May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2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2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2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2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2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2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 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152400"/>
            <a:ext cx="2345256" cy="21945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711029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2924" y="152400"/>
            <a:ext cx="2146476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Anne Goodchild, PhD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Erica Wygonik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Goods Movement Collaborative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University of Washington</a:t>
            </a:r>
          </a:p>
        </p:txBody>
      </p:sp>
      <p:sp>
        <p:nvSpPr>
          <p:cNvPr id="16387" name="Title 1"/>
          <p:cNvSpPr>
            <a:spLocks noGrp="1"/>
          </p:cNvSpPr>
          <p:nvPr>
            <p:ph type="ctrTitle"/>
          </p:nvPr>
        </p:nvSpPr>
        <p:spPr>
          <a:xfrm>
            <a:off x="304800" y="2819400"/>
            <a:ext cx="8534400" cy="2590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Sustainability Impacts of Changing Retail Behavior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" y="1905000"/>
            <a:ext cx="2743200" cy="338554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+mj-lt"/>
              </a:rPr>
              <a:t>http</a:t>
            </a:r>
            <a:r>
              <a:rPr lang="en-US" sz="800" dirty="0">
                <a:latin typeface="+mj-lt"/>
              </a:rPr>
              <a:t>://www.belltowner.com/2008/05/amazon-fresh-now-available-in.html</a:t>
            </a:r>
          </a:p>
        </p:txBody>
      </p:sp>
      <p:pic>
        <p:nvPicPr>
          <p:cNvPr id="1026" name="Picture 2" descr="C:\Users\annegood\AppData\Local\Microsoft\Windows\Temporary Internet Files\Content.Outlook\U9QDU0UJ\IMG_1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68" y="152399"/>
            <a:ext cx="1695281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88A44D"/>
                </a:solidFill>
              </a:rPr>
              <a:t>UWMS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>
                <a:latin typeface="+mj-lt"/>
              </a:rPr>
              <a:pPr>
                <a:defRPr/>
              </a:pPr>
              <a:t>10</a:t>
            </a:fld>
            <a:endParaRPr lang="en-US">
              <a:latin typeface="+mj-lt"/>
            </a:endParaRPr>
          </a:p>
        </p:txBody>
      </p:sp>
      <p:pic>
        <p:nvPicPr>
          <p:cNvPr id="569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3164"/>
            <a:ext cx="9144000" cy="539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 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12940" y="0"/>
            <a:ext cx="2345256" cy="21945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711029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2146476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>
          <a:xfrm>
            <a:off x="304800" y="2819400"/>
            <a:ext cx="8534400" cy="3048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Questions?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" y="1905000"/>
            <a:ext cx="2743200" cy="338554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+mj-lt"/>
              </a:rPr>
              <a:t>http</a:t>
            </a:r>
            <a:r>
              <a:rPr lang="en-US" sz="800" dirty="0">
                <a:latin typeface="+mj-lt"/>
              </a:rPr>
              <a:t>://www.belltowner.com/2008/05/amazon-fresh-now-available-in.html</a:t>
            </a:r>
          </a:p>
        </p:txBody>
      </p:sp>
      <p:pic>
        <p:nvPicPr>
          <p:cNvPr id="8" name="Picture 2" descr="C:\Users\annegood\AppData\Local\Microsoft\Windows\Temporary Internet Files\Content.Outlook\U9QDU0UJ\IMG_1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76" y="11230"/>
            <a:ext cx="1923264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88A44D"/>
                </a:solidFill>
              </a:rPr>
              <a:t>Additional References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>
                <a:latin typeface="+mj-lt"/>
              </a:rPr>
              <a:pPr>
                <a:defRPr/>
              </a:pPr>
              <a:t>12</a:t>
            </a:fld>
            <a:endParaRPr lang="en-US">
              <a:latin typeface="+mj-lt"/>
            </a:endParaRPr>
          </a:p>
        </p:txBody>
      </p:sp>
      <p:sp>
        <p:nvSpPr>
          <p:cNvPr id="7" name="Subtitl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 dirty="0" err="1" smtClean="0"/>
              <a:t>Wygonik</a:t>
            </a:r>
            <a:r>
              <a:rPr lang="en-US" sz="2000" dirty="0"/>
              <a:t>, E. and A. </a:t>
            </a:r>
            <a:r>
              <a:rPr lang="en-US" sz="2000" dirty="0" err="1"/>
              <a:t>Goodchild</a:t>
            </a:r>
            <a:r>
              <a:rPr lang="en-US" sz="2000" dirty="0" smtClean="0"/>
              <a:t>. (2012). </a:t>
            </a:r>
            <a:r>
              <a:rPr lang="en-US" sz="2000" dirty="0"/>
              <a:t>Evaluating the Efficacy of Shared-use Vehicles for Reducing Greenhouse Gas Emissions: A Case Study of Grocery Delivery in Seattle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r>
              <a:rPr lang="en-US" sz="2000" i="1" dirty="0"/>
              <a:t>Journal of the Transportation Research Forum</a:t>
            </a:r>
            <a:r>
              <a:rPr lang="en-US" sz="2000" dirty="0"/>
              <a:t>, </a:t>
            </a:r>
            <a:r>
              <a:rPr lang="en-US" sz="2000" dirty="0" err="1"/>
              <a:t>Vol</a:t>
            </a:r>
            <a:r>
              <a:rPr lang="en-US" sz="2000" dirty="0"/>
              <a:t> 51. No. </a:t>
            </a:r>
            <a:r>
              <a:rPr lang="en-US" sz="2000" dirty="0" smtClean="0"/>
              <a:t>2, </a:t>
            </a:r>
            <a:r>
              <a:rPr lang="en-US" sz="2000" dirty="0"/>
              <a:t>111-126</a:t>
            </a:r>
            <a:r>
              <a:rPr lang="en-US" sz="20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000" dirty="0" err="1"/>
              <a:t>Pitera</a:t>
            </a:r>
            <a:r>
              <a:rPr lang="en-US" sz="2000" dirty="0"/>
              <a:t>, K., Sandoval, F., &amp; </a:t>
            </a:r>
            <a:r>
              <a:rPr lang="en-US" sz="2000" dirty="0" err="1"/>
              <a:t>Goodchild</a:t>
            </a:r>
            <a:r>
              <a:rPr lang="en-US" sz="2000" dirty="0"/>
              <a:t>, A. (2011). Evaluation of Emissions Reduction in Urban Pickup Systems. </a:t>
            </a:r>
            <a:r>
              <a:rPr lang="en-US" sz="2000" i="1" dirty="0"/>
              <a:t>Transportation Research Record: Journal of the Transportation Research Board</a:t>
            </a:r>
            <a:r>
              <a:rPr lang="en-US" sz="2000" dirty="0"/>
              <a:t>, </a:t>
            </a:r>
            <a:r>
              <a:rPr lang="en-US" sz="2000" i="1" dirty="0"/>
              <a:t>2224</a:t>
            </a:r>
            <a:r>
              <a:rPr lang="en-US" sz="2000" dirty="0"/>
              <a:t>(-1), 8-16</a:t>
            </a:r>
            <a:r>
              <a:rPr lang="en-US" sz="20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000" dirty="0" err="1"/>
              <a:t>Wygonik</a:t>
            </a:r>
            <a:r>
              <a:rPr lang="en-US" sz="2000" dirty="0"/>
              <a:t>, E. and A. </a:t>
            </a:r>
            <a:r>
              <a:rPr lang="en-US" sz="2000" dirty="0" err="1"/>
              <a:t>Goodchild</a:t>
            </a:r>
            <a:r>
              <a:rPr lang="en-US" sz="2000" dirty="0" smtClean="0"/>
              <a:t>. (2011). </a:t>
            </a:r>
            <a:r>
              <a:rPr lang="en-US" sz="2000" dirty="0"/>
              <a:t>Evaluating CO</a:t>
            </a:r>
            <a:r>
              <a:rPr lang="en-US" sz="2000" baseline="-25000" dirty="0"/>
              <a:t>2</a:t>
            </a:r>
            <a:r>
              <a:rPr lang="en-US" sz="2000" dirty="0"/>
              <a:t> emissions, cost, and service quality trade-offs in an urban delivery system case study. </a:t>
            </a:r>
            <a:r>
              <a:rPr lang="en-US" sz="2000" i="1" dirty="0"/>
              <a:t>IATSS </a:t>
            </a:r>
            <a:r>
              <a:rPr lang="en-US" sz="2000" i="1" dirty="0" smtClean="0"/>
              <a:t>Research</a:t>
            </a:r>
            <a:r>
              <a:rPr lang="en-US" sz="2000" dirty="0" smtClean="0"/>
              <a:t>, </a:t>
            </a:r>
            <a:r>
              <a:rPr lang="en-US" sz="2000" dirty="0"/>
              <a:t>doi:10.1016/j.iatssr.2011.05.001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800" dirty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endParaRPr lang="en-US" sz="19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88A44D"/>
                </a:solidFill>
              </a:rPr>
              <a:t>Using an ArcGIS Model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>
                <a:latin typeface="+mj-lt"/>
              </a:rPr>
              <a:pPr>
                <a:defRPr/>
              </a:pPr>
              <a:t>13</a:t>
            </a:fld>
            <a:endParaRPr lang="en-US">
              <a:latin typeface="+mj-lt"/>
            </a:endParaRPr>
          </a:p>
        </p:txBody>
      </p:sp>
      <p:sp>
        <p:nvSpPr>
          <p:cNvPr id="7" name="Subtitl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+mj-lt"/>
              </a:rPr>
              <a:t>Extend roadway information to include cost data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+mj-lt"/>
              </a:rPr>
              <a:t>Use the VRP tool to optimize on chosen cost metric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+mj-lt"/>
              </a:rPr>
              <a:t>Feed solution through the Traveling Salesman Problem tool to collect all other cost information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+mj-lt"/>
              </a:rPr>
              <a:t>Works well for: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300" dirty="0" smtClean="0">
                <a:latin typeface="+mj-lt"/>
              </a:rPr>
              <a:t>dense networks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300" dirty="0" smtClean="0">
                <a:latin typeface="+mj-lt"/>
              </a:rPr>
              <a:t>homogeneous fleets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+mj-lt"/>
              </a:rPr>
              <a:t>No control over optimization algorithm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endParaRPr lang="en-US" sz="2300" dirty="0" smtClean="0">
              <a:latin typeface="+mj-lt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endParaRPr lang="en-US" sz="19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07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758825"/>
          </a:xfrm>
        </p:spPr>
        <p:txBody>
          <a:bodyPr/>
          <a:lstStyle/>
          <a:p>
            <a:pPr algn="l" eaLnBrk="1" hangingPunct="1"/>
            <a:r>
              <a:rPr lang="en-US" sz="3000" dirty="0" smtClean="0">
                <a:solidFill>
                  <a:srgbClr val="88A44D"/>
                </a:solidFill>
              </a:rPr>
              <a:t>First test case: UWMS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>
                <a:latin typeface="+mj-lt"/>
              </a:rPr>
              <a:pPr>
                <a:defRPr/>
              </a:pPr>
              <a:t>14</a:t>
            </a:fld>
            <a:endParaRPr lang="en-US">
              <a:latin typeface="+mj-lt"/>
            </a:endParaRPr>
          </a:p>
        </p:txBody>
      </p:sp>
      <p:sp>
        <p:nvSpPr>
          <p:cNvPr id="7" name="Content Placeholder 30"/>
          <p:cNvSpPr txBox="1">
            <a:spLocks/>
          </p:cNvSpPr>
          <p:nvPr/>
        </p:nvSpPr>
        <p:spPr>
          <a:xfrm>
            <a:off x="304800" y="1589567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8" charset="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56 customers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8" charset="2"/>
              <a:buChar char="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8" charset="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Delivery of packages and mail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8" charset="2"/>
              <a:buChar char="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8" charset="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morning routes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8" charset="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afternoon routes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8" charset="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arrival time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8" charset="2"/>
              <a:buChar char="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8" t="7765" r="26960" b="12416"/>
          <a:stretch/>
        </p:blipFill>
        <p:spPr>
          <a:xfrm>
            <a:off x="4943114" y="0"/>
            <a:ext cx="420088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715000" y="1676400"/>
            <a:ext cx="95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Seattle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10200" y="457200"/>
            <a:ext cx="0" cy="556260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2590800"/>
            <a:ext cx="8382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45 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/>
          <a:lstStyle/>
          <a:p>
            <a:pPr eaLnBrk="1" hangingPunct="1"/>
            <a:r>
              <a:rPr lang="en-US" sz="3000" dirty="0" err="1" smtClean="0">
                <a:solidFill>
                  <a:srgbClr val="88A44D"/>
                </a:solidFill>
              </a:rPr>
              <a:t>Metaheuristic</a:t>
            </a:r>
            <a:r>
              <a:rPr lang="en-US" sz="3000" dirty="0" smtClean="0">
                <a:solidFill>
                  <a:srgbClr val="88A44D"/>
                </a:solidFill>
              </a:rPr>
              <a:t> Design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>
                <a:latin typeface="+mj-lt"/>
              </a:rPr>
              <a:pPr>
                <a:defRPr/>
              </a:pPr>
              <a:t>15</a:t>
            </a:fld>
            <a:endParaRPr lang="en-US">
              <a:latin typeface="+mj-lt"/>
            </a:endParaRPr>
          </a:p>
        </p:txBody>
      </p:sp>
      <p:sp>
        <p:nvSpPr>
          <p:cNvPr id="7" name="Subtitl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+mj-lt"/>
              </a:rPr>
              <a:t>Creation algorithm features: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I1 algorithm </a:t>
            </a:r>
            <a:r>
              <a:rPr lang="en-US" sz="1800" dirty="0" smtClean="0">
                <a:latin typeface="+mj-lt"/>
              </a:rPr>
              <a:t>(Solomon 1987)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Seed with customer with earliest time window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With parameter values of  0.5 for α1, α2, μ, and λ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Establishes an initial feasible solution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+mj-lt"/>
              </a:rPr>
              <a:t>Improvement algorithm features: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300" dirty="0" smtClean="0">
                <a:latin typeface="+mj-lt"/>
              </a:rPr>
              <a:t>2-opt </a:t>
            </a:r>
            <a:r>
              <a:rPr lang="en-US" sz="1800" dirty="0" smtClean="0">
                <a:latin typeface="+mj-lt"/>
              </a:rPr>
              <a:t>(</a:t>
            </a:r>
            <a:r>
              <a:rPr lang="en-US" sz="1800" dirty="0" err="1" smtClean="0">
                <a:latin typeface="+mj-lt"/>
              </a:rPr>
              <a:t>Braysy</a:t>
            </a:r>
            <a:r>
              <a:rPr lang="en-US" sz="1800" dirty="0" smtClean="0">
                <a:latin typeface="+mj-lt"/>
              </a:rPr>
              <a:t> &amp; </a:t>
            </a:r>
            <a:r>
              <a:rPr lang="en-US" sz="1800" dirty="0" err="1" smtClean="0">
                <a:latin typeface="+mj-lt"/>
              </a:rPr>
              <a:t>Gendreau</a:t>
            </a:r>
            <a:r>
              <a:rPr lang="en-US" sz="1800" dirty="0" smtClean="0">
                <a:latin typeface="+mj-lt"/>
              </a:rPr>
              <a:t> 2005)</a:t>
            </a:r>
            <a:endParaRPr lang="en-US" sz="1300" dirty="0" smtClean="0">
              <a:latin typeface="+mj-lt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Trades two travel links both between and within routes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Accepts trades that reduce objective function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endParaRPr lang="en-US" sz="19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Future Directions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Policy 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500" dirty="0" smtClean="0"/>
              <a:t>Some </a:t>
            </a:r>
            <a:r>
              <a:rPr lang="en-US" sz="2500" dirty="0"/>
              <a:t>limitations observed applying this </a:t>
            </a:r>
            <a:r>
              <a:rPr lang="en-US" sz="2500" dirty="0" err="1"/>
              <a:t>metaheuristic</a:t>
            </a:r>
            <a:r>
              <a:rPr lang="en-US" sz="2500" dirty="0"/>
              <a:t> to diverse problems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500" dirty="0"/>
              <a:t>On-going improvement may address this limitation or unique solutions may be required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500" dirty="0" smtClean="0"/>
              <a:t>Routing </a:t>
            </a:r>
            <a:r>
              <a:rPr lang="en-US" sz="2500" dirty="0"/>
              <a:t>improvements and technology solutions reduce urban goods movement system impacts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500" dirty="0"/>
              <a:t>Regional freight movements rely on technological solutions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/>
          <a:lstStyle/>
          <a:p>
            <a:r>
              <a:rPr lang="en-US" sz="3200" dirty="0"/>
              <a:t>Meeting Energy &amp; Environmental Goals </a:t>
            </a:r>
            <a:br>
              <a:rPr lang="en-US" sz="3200" dirty="0"/>
            </a:br>
            <a:r>
              <a:rPr lang="en-US" sz="3200" dirty="0"/>
              <a:t>through Logistics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CCA88-7B8B-4992-9298-142C80BB35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 January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3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Shopping is Growing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impact on the sustainability and the transportation system?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Substitution of freight for passenger </a:t>
            </a:r>
            <a:r>
              <a:rPr lang="en-US" dirty="0" smtClean="0"/>
              <a:t>travel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Look at the example of grocery delivery in Seattle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 January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 for Groceries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October 2012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36663" cy="36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6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88A44D"/>
                </a:solidFill>
              </a:rPr>
              <a:t>Routing of the two logistics bounding cases</a:t>
            </a:r>
          </a:p>
        </p:txBody>
      </p:sp>
      <p:sp>
        <p:nvSpPr>
          <p:cNvPr id="7" name="Subtitle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686800" cy="16002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Random selection         Proximity assignment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4935" r="6394" b="7303"/>
          <a:stretch>
            <a:fillRect/>
          </a:stretch>
        </p:blipFill>
        <p:spPr bwMode="auto">
          <a:xfrm>
            <a:off x="987552" y="1444752"/>
            <a:ext cx="7178040" cy="51852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>
                <a:latin typeface="+mj-lt"/>
              </a:rPr>
              <a:pPr>
                <a:defRPr/>
              </a:pPr>
              <a:t>4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0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VMT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October 2012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943600" cy="431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36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CO2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October 2012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1676400"/>
            <a:ext cx="5934075" cy="431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33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88A44D"/>
                </a:solidFill>
              </a:rPr>
              <a:t>Vehicle Substitution Results</a:t>
            </a:r>
          </a:p>
        </p:txBody>
      </p:sp>
      <p:sp>
        <p:nvSpPr>
          <p:cNvPr id="17411" name="Subtitl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Delivery vehicles require far fewer feet of travel when customers are clustered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Randomly-selected: 70-90% reductions</a:t>
            </a:r>
          </a:p>
          <a:p>
            <a:pPr lvl="1" eaLnBrk="1" hangingPunct="1"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Proximity-assignment: 90-95% reductions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Significant CO</a:t>
            </a:r>
            <a:r>
              <a:rPr lang="en-US" sz="25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reductions are possible when delivery vehicles serve clustered customers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Randomly-selected: 20-75% reductions</a:t>
            </a:r>
          </a:p>
          <a:p>
            <a:pPr lvl="1" eaLnBrk="1" hangingPunct="1"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Proximity-assigned: 80-90% reductions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doing shopping online with a reasonably efficient service you can:</a:t>
            </a:r>
          </a:p>
          <a:p>
            <a:pPr lvl="1"/>
            <a:r>
              <a:rPr lang="en-US" dirty="0" smtClean="0"/>
              <a:t>Cut your CO2 impact by half</a:t>
            </a:r>
          </a:p>
          <a:p>
            <a:endParaRPr lang="en-US" dirty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Previously drove to the store</a:t>
            </a:r>
          </a:p>
          <a:p>
            <a:pPr lvl="1"/>
            <a:r>
              <a:rPr lang="en-US" dirty="0" smtClean="0"/>
              <a:t>No trip chaining</a:t>
            </a:r>
          </a:p>
          <a:p>
            <a:pPr lvl="1"/>
            <a:r>
              <a:rPr lang="en-US" dirty="0" smtClean="0"/>
              <a:t>Store is also source of new delivery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October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0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relationship between:</a:t>
            </a:r>
          </a:p>
          <a:p>
            <a:pPr lvl="1"/>
            <a:r>
              <a:rPr lang="en-US" dirty="0" smtClean="0"/>
              <a:t>financial cost</a:t>
            </a:r>
          </a:p>
          <a:p>
            <a:pPr lvl="1"/>
            <a:r>
              <a:rPr lang="en-US" dirty="0" smtClean="0"/>
              <a:t>CO2 emissions</a:t>
            </a:r>
          </a:p>
          <a:p>
            <a:pPr lvl="1"/>
            <a:r>
              <a:rPr lang="en-US" dirty="0" smtClean="0"/>
              <a:t>Service quality</a:t>
            </a:r>
          </a:p>
          <a:p>
            <a:pPr lvl="1"/>
            <a:endParaRPr lang="en-US" dirty="0"/>
          </a:p>
          <a:p>
            <a:r>
              <a:rPr lang="en-US" dirty="0" smtClean="0"/>
              <a:t>We find ample opportunities to:</a:t>
            </a:r>
          </a:p>
          <a:p>
            <a:pPr lvl="1"/>
            <a:r>
              <a:rPr lang="en-US" dirty="0" smtClean="0"/>
              <a:t>reduce BOTH CO2 and cost</a:t>
            </a:r>
          </a:p>
          <a:p>
            <a:pPr lvl="1"/>
            <a:r>
              <a:rPr lang="en-US" dirty="0" smtClean="0"/>
              <a:t>Service quality increases </a:t>
            </a:r>
          </a:p>
          <a:p>
            <a:pPr lvl="2"/>
            <a:r>
              <a:rPr lang="en-US" dirty="0" smtClean="0"/>
              <a:t>Financial cost</a:t>
            </a:r>
          </a:p>
          <a:p>
            <a:pPr lvl="2"/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654C-0545-4BE8-AF4E-E7CFC383BD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October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33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15928</TotalTime>
  <Words>591</Words>
  <Application>Microsoft Office PowerPoint</Application>
  <PresentationFormat>On-screen Show (4:3)</PresentationFormat>
  <Paragraphs>125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Sustainability Impacts of Changing Retail Behavior   </vt:lpstr>
      <vt:lpstr>Online Shopping is Growing</vt:lpstr>
      <vt:lpstr>The Bus for Groceries</vt:lpstr>
      <vt:lpstr>Routing of the two logistics bounding cases</vt:lpstr>
      <vt:lpstr>Impact on VMT</vt:lpstr>
      <vt:lpstr>Impact on CO2</vt:lpstr>
      <vt:lpstr>Vehicle Substitution Results</vt:lpstr>
      <vt:lpstr>For the individual</vt:lpstr>
      <vt:lpstr>Tradeoffs</vt:lpstr>
      <vt:lpstr>UWMS Results</vt:lpstr>
      <vt:lpstr>Questions?     </vt:lpstr>
      <vt:lpstr>Additional References</vt:lpstr>
      <vt:lpstr>Using an ArcGIS Model</vt:lpstr>
      <vt:lpstr>First test case: UWMS  </vt:lpstr>
      <vt:lpstr>Metaheuristic Design</vt:lpstr>
      <vt:lpstr>Meeting Energy &amp; Environmental Goals  through Logistics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Impact UGM</dc:title>
  <dc:creator>James J. Corbett</dc:creator>
  <cp:lastModifiedBy>Kelsey Miller</cp:lastModifiedBy>
  <cp:revision>599</cp:revision>
  <cp:lastPrinted>2013-01-08T17:16:40Z</cp:lastPrinted>
  <dcterms:created xsi:type="dcterms:W3CDTF">2010-05-30T19:57:23Z</dcterms:created>
  <dcterms:modified xsi:type="dcterms:W3CDTF">2013-09-25T23:16:30Z</dcterms:modified>
</cp:coreProperties>
</file>