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handoutMasterIdLst>
    <p:handoutMasterId r:id="rId10"/>
  </p:handoutMasterIdLst>
  <p:sldIdLst>
    <p:sldId id="505" r:id="rId4"/>
    <p:sldId id="540" r:id="rId5"/>
    <p:sldId id="545" r:id="rId6"/>
    <p:sldId id="546" r:id="rId7"/>
    <p:sldId id="544" r:id="rId8"/>
  </p:sldIdLst>
  <p:sldSz cx="9144000" cy="6858000" type="letter"/>
  <p:notesSz cx="9313863" cy="6858000"/>
  <p:defaultTextStyle>
    <a:defPPr>
      <a:defRPr lang="en-US"/>
    </a:defPPr>
    <a:lvl1pPr marL="0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2F1"/>
    <a:srgbClr val="9DD2F1"/>
    <a:srgbClr val="B4D1F1"/>
    <a:srgbClr val="C3E2F9"/>
    <a:srgbClr val="D6D6A6"/>
    <a:srgbClr val="C4D6CE"/>
    <a:srgbClr val="41B612"/>
    <a:srgbClr val="00C85A"/>
    <a:srgbClr val="05FF76"/>
    <a:srgbClr val="B6D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4" autoAdjust="0"/>
    <p:restoredTop sz="88796" autoAdjust="0"/>
  </p:normalViewPr>
  <p:slideViewPr>
    <p:cSldViewPr>
      <p:cViewPr varScale="1">
        <p:scale>
          <a:sx n="81" d="100"/>
          <a:sy n="81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5701" y="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284B6-5837-4640-8753-4C31891F6DC8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5701" y="651391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9EBC9-3A12-4962-889C-B255E0B01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76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701" y="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1F623-EDD2-464E-85D5-B95112F68DF4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514350"/>
            <a:ext cx="3430587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701" y="651391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9A19E-308C-404C-B239-582905DD7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1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457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457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457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457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457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457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457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457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-76200"/>
            <a:ext cx="9144000" cy="6934200"/>
          </a:xfrm>
          <a:prstGeom prst="rect">
            <a:avLst/>
          </a:prstGeom>
          <a:gradFill rotWithShape="1">
            <a:gsLst>
              <a:gs pos="0">
                <a:srgbClr val="AED2F1"/>
              </a:gs>
              <a:gs pos="51000">
                <a:srgbClr val="C3E2F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90801"/>
            <a:ext cx="79248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effectLst>
                  <a:outerShdw blurRad="1524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8BFF-55F6-4C14-AF42-FE2E57E76A84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12/10/2010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s5_logo_col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00" y="831574"/>
            <a:ext cx="1600200" cy="6162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58CD-CCDD-4D50-BCDE-099DC58E5570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12/10/2010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E1B2-95AE-4C6C-A274-52921A9FBCDB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12/10/2010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-76200"/>
            <a:ext cx="9144000" cy="6934200"/>
          </a:xfrm>
          <a:prstGeom prst="rect">
            <a:avLst/>
          </a:prstGeom>
          <a:gradFill rotWithShape="1">
            <a:gsLst>
              <a:gs pos="0">
                <a:srgbClr val="B6D7F1"/>
              </a:gs>
              <a:gs pos="46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90801"/>
            <a:ext cx="79248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effectLst>
                  <a:outerShdw blurRad="1524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FADE-630B-47B8-8060-FB92844AA247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12/10/2010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arbonSalon_logotran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0" y="228601"/>
            <a:ext cx="1295400" cy="5086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reen 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352800"/>
            <a:ext cx="9144000" cy="3505200"/>
          </a:xfrm>
          <a:prstGeom prst="rect">
            <a:avLst/>
          </a:prstGeom>
          <a:gradFill flip="none" rotWithShape="1">
            <a:gsLst>
              <a:gs pos="84000">
                <a:schemeClr val="bg1"/>
              </a:gs>
              <a:gs pos="100000">
                <a:schemeClr val="bg1"/>
              </a:gs>
              <a:gs pos="0">
                <a:srgbClr val="B6D7F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7009-4984-4BA7-B3CD-AC393FDBD507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12/10/2010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4708-6F9B-4000-8EFD-CC6A1AD3AD4B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12/10/2010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5AA8-5C76-4AF9-B11E-2AA228FFC26D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12/10/2010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8D1F-908A-44A3-AE78-D937B8475751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12/10/2010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C981-727F-4523-AEB1-D7AA3D637083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12/10/2010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EBA0-D43A-494C-9CFF-C473B42F1260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12/10/2010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46D4-8BC9-4C27-B109-4FA1277A2B6C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12/10/2010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B715-88FF-4A09-A64F-F933C2BF978A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12/10/2010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8F8C-A359-425D-AD9A-5E56424CD469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12/10/2010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6356-791D-4C41-AF8D-1A73401FF90C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12/10/2010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-76200"/>
            <a:ext cx="9144000" cy="6934200"/>
          </a:xfrm>
          <a:prstGeom prst="rect">
            <a:avLst/>
          </a:prstGeom>
          <a:gradFill rotWithShape="1">
            <a:gsLst>
              <a:gs pos="0">
                <a:srgbClr val="B6D7F1"/>
              </a:gs>
              <a:gs pos="46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90801"/>
            <a:ext cx="79248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effectLst>
                  <a:outerShdw blurRad="1524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78EF-CC2A-40CA-B22C-A58B73B49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Scope 5 confidential 12/10/2010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CarbonSalon_logotran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0" y="228601"/>
            <a:ext cx="1295400" cy="5086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reen 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352800"/>
            <a:ext cx="9144000" cy="3505200"/>
          </a:xfrm>
          <a:prstGeom prst="rect">
            <a:avLst/>
          </a:prstGeom>
          <a:gradFill flip="none" rotWithShape="1">
            <a:gsLst>
              <a:gs pos="84000">
                <a:schemeClr val="bg1"/>
              </a:gs>
              <a:gs pos="100000">
                <a:schemeClr val="bg1"/>
              </a:gs>
              <a:gs pos="0">
                <a:srgbClr val="B6D7F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3B5B-188D-44F5-9F7B-BFAA658FD3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Scope 5 confidential 12/10/2010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00B3-4266-41F1-9448-839ADC0019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Scope 5 confidential 12/10/2010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E224-62D1-4318-8D4D-FCD7F054C4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Scope 5 confidential 12/10/2010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F9B8-F2E7-4A7B-8A36-D8E14E3F3B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Scope 5 confidential 12/10/2010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1921-2497-474F-BC9E-FE837B2963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Scope 5 confidential 12/10/2010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EACC-49A5-4653-861D-634708004B9D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12/10/2010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F946-0A70-4D01-B5BF-38BE2141D6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Scope 5 confidential 12/10/2010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7616-C239-413A-816C-07D1590653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Scope 5 confidential 12/10/2010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5888-FA66-445C-8527-83DF09F023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Scope 5 confidential 12/10/2010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6EE0-1BEF-4D64-8AE9-1E9DAC95FB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Scope 5 confidential 12/10/2010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2056-18D6-4503-AFF2-A00843122572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12/10/2010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9E2E-D584-40CB-B49E-B4FA957B1554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12/10/2010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62C6-3E3B-4BF7-9E8F-FB27EF55B1C1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12/10/2010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891C-2B5E-4036-BC90-D69179ABC5FA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12/10/2010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F8F6-01AB-4D3A-8755-85DD4B60A126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12/10/2010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BD49-BCA4-4436-A170-BAC00417C07C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12/10/2010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A929-1703-445F-BD0F-918FE3662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gradFill flip="none" rotWithShape="1">
            <a:gsLst>
              <a:gs pos="93000">
                <a:schemeClr val="bg1"/>
              </a:gs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352800"/>
            <a:ext cx="9144000" cy="3505200"/>
          </a:xfrm>
          <a:prstGeom prst="rect">
            <a:avLst/>
          </a:prstGeom>
          <a:gradFill flip="none" rotWithShape="1">
            <a:gsLst>
              <a:gs pos="84000">
                <a:schemeClr val="bg1"/>
              </a:gs>
              <a:gs pos="100000">
                <a:schemeClr val="bg1"/>
              </a:gs>
              <a:gs pos="0">
                <a:srgbClr val="B6D7F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43544" cy="661712"/>
          </a:xfrm>
          <a:prstGeom prst="rect">
            <a:avLst/>
          </a:prstGeom>
        </p:spPr>
        <p:txBody>
          <a:bodyPr vert="horz" wrap="square" lIns="91432" tIns="45716" rIns="91432" bIns="45716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80772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3A7D7-919C-48A5-96EE-DFA3E749A7CF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Scope 5 confidential 12/10/2010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rgbClr val="376092"/>
                </a:solidFill>
              </a:defRPr>
            </a:lvl1pPr>
          </a:lstStyle>
          <a:p>
            <a:fld id="{354BA929-1703-445F-BD0F-918FE3662B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s5_logo_color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04800" y="6078488"/>
            <a:ext cx="1447800" cy="557538"/>
          </a:xfrm>
          <a:prstGeom prst="rect">
            <a:avLst/>
          </a:prstGeom>
        </p:spPr>
      </p:pic>
      <p:pic>
        <p:nvPicPr>
          <p:cNvPr id="11" name="Picture 10" descr="5_circles.psd"/>
          <p:cNvPicPr>
            <a:picLocks noChangeAspect="1"/>
          </p:cNvPicPr>
          <p:nvPr userDrawn="1"/>
        </p:nvPicPr>
        <p:blipFill>
          <a:blip r:embed="rId14" cstate="print">
            <a:alphaModFix amt="13000"/>
          </a:blip>
          <a:stretch>
            <a:fillRect/>
          </a:stretch>
        </p:blipFill>
        <p:spPr>
          <a:xfrm>
            <a:off x="1752600" y="1314450"/>
            <a:ext cx="7391400" cy="55435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318" rtl="0" eaLnBrk="1" latinLnBrk="0" hangingPunct="1">
        <a:spcBef>
          <a:spcPct val="0"/>
        </a:spcBef>
        <a:buNone/>
        <a:defRPr sz="3700" b="1" i="0" kern="1200">
          <a:solidFill>
            <a:schemeClr val="accent3">
              <a:lumMod val="75000"/>
            </a:schemeClr>
          </a:solidFill>
          <a:effectLst>
            <a:outerShdw blurRad="101600" dist="63500" dir="2700000">
              <a:schemeClr val="accent3">
                <a:alpha val="41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870" indent="-342870" algn="l" defTabSz="91431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3" indent="-285724" algn="l" defTabSz="914318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–"/>
        <a:defRPr sz="2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898" indent="-228580" algn="l" defTabSz="914318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057" indent="-228580" algn="l" defTabSz="914318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–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217" indent="-228580" algn="l" defTabSz="914318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»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376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4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gradFill flip="none" rotWithShape="1">
            <a:gsLst>
              <a:gs pos="93000">
                <a:schemeClr val="bg1"/>
              </a:gs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352800"/>
            <a:ext cx="9144000" cy="3505200"/>
          </a:xfrm>
          <a:prstGeom prst="rect">
            <a:avLst/>
          </a:prstGeom>
          <a:gradFill flip="none" rotWithShape="1">
            <a:gsLst>
              <a:gs pos="84000">
                <a:schemeClr val="bg1"/>
              </a:gs>
              <a:gs pos="100000">
                <a:schemeClr val="bg1"/>
              </a:gs>
              <a:gs pos="0">
                <a:srgbClr val="B6D7F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334962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80772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4583-1D4C-42FA-8DE1-01D28E87D761}" type="datetime1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Scope 5 confidential 12/10/2010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BA929-1703-445F-BD0F-918FE3662B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arbonSalon_logotrans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04800" y="6469015"/>
            <a:ext cx="990599" cy="388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318" rtl="0" eaLnBrk="1" latinLnBrk="0" hangingPunct="1">
        <a:spcBef>
          <a:spcPct val="0"/>
        </a:spcBef>
        <a:buNone/>
        <a:defRPr sz="3200" b="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3" indent="-285724" algn="l" defTabSz="91431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7" indent="-228580" algn="l" defTabSz="91431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7" indent="-228580" algn="l" defTabSz="914318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6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4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gradFill flip="none" rotWithShape="1">
            <a:gsLst>
              <a:gs pos="93000">
                <a:schemeClr val="bg1"/>
              </a:gs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352800"/>
            <a:ext cx="9144000" cy="3505200"/>
          </a:xfrm>
          <a:prstGeom prst="rect">
            <a:avLst/>
          </a:prstGeom>
          <a:gradFill flip="none" rotWithShape="1">
            <a:gsLst>
              <a:gs pos="84000">
                <a:schemeClr val="bg1"/>
              </a:gs>
              <a:gs pos="100000">
                <a:schemeClr val="bg1"/>
              </a:gs>
              <a:gs pos="0">
                <a:srgbClr val="B6D7F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334962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80772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4E847-61C8-43AC-BDBB-3B9674FF6B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Scope 5 confidential 12/10/2010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BA929-1703-445F-BD0F-918FE3662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CarbonSalon_logotrans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04800" y="6469015"/>
            <a:ext cx="990599" cy="388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318" rtl="0" eaLnBrk="1" latinLnBrk="0" hangingPunct="1">
        <a:spcBef>
          <a:spcPct val="0"/>
        </a:spcBef>
        <a:buNone/>
        <a:defRPr sz="3200" b="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3" indent="-285724" algn="l" defTabSz="91431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7" indent="-228580" algn="l" defTabSz="91431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7" indent="-228580" algn="l" defTabSz="914318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6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4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erek@Scope5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7" Type="http://schemas.openxmlformats.org/officeDocument/2006/relationships/hyperlink" Target="mailto:derek@Scope5.com" TargetMode="Externa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9248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WA Clean Tech: Role of Retail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640080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Derek Eisel</a:t>
            </a:r>
          </a:p>
          <a:p>
            <a:pPr algn="ctr"/>
            <a:r>
              <a:rPr lang="en-US" dirty="0" smtClean="0">
                <a:hlinkClick r:id="rId2"/>
              </a:rPr>
              <a:t>derek@Scope5.com</a:t>
            </a:r>
            <a:endParaRPr lang="en-US" dirty="0" smtClean="0"/>
          </a:p>
          <a:p>
            <a:pPr algn="ctr"/>
            <a:r>
              <a:rPr lang="en-US" dirty="0" smtClean="0"/>
              <a:t>@</a:t>
            </a:r>
            <a:r>
              <a:rPr lang="en-US" dirty="0" err="1" smtClean="0"/>
              <a:t>derekeisel</a:t>
            </a:r>
            <a:endParaRPr lang="en-US" dirty="0" smtClean="0"/>
          </a:p>
          <a:p>
            <a:pPr algn="ctr"/>
            <a:r>
              <a:rPr lang="en-US" dirty="0" smtClean="0"/>
              <a:t>206 456-5657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04800"/>
            <a:ext cx="2362200" cy="1447800"/>
          </a:xfrm>
        </p:spPr>
        <p:txBody>
          <a:bodyPr/>
          <a:lstStyle/>
          <a:p>
            <a:r>
              <a:rPr lang="en-US" dirty="0" smtClean="0"/>
              <a:t>Under</a:t>
            </a:r>
            <a:br>
              <a:rPr lang="en-US" dirty="0" smtClean="0"/>
            </a:br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9/30/2013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905000"/>
            <a:ext cx="1981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3">
                    <a:lumMod val="75000"/>
                  </a:schemeClr>
                </a:solidFill>
                <a:effectLst>
                  <a:outerShdw blurRad="101600" dist="63500" dir="2700000">
                    <a:schemeClr val="accent3">
                      <a:alpha val="41000"/>
                    </a:schemeClr>
                  </a:outerShdw>
                </a:effectLst>
                <a:latin typeface="+mj-lt"/>
                <a:ea typeface="+mj-ea"/>
                <a:cs typeface="+mj-cs"/>
              </a:rPr>
              <a:t>Customer </a:t>
            </a:r>
            <a:r>
              <a:rPr lang="en-US" sz="2400" b="1" cap="all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101600" dist="63500" dir="2700000">
                    <a:schemeClr val="accent3">
                      <a:alpha val="41000"/>
                    </a:schemeClr>
                  </a:outerShdw>
                </a:effectLst>
                <a:latin typeface="+mj-lt"/>
                <a:ea typeface="+mj-ea"/>
                <a:cs typeface="+mj-cs"/>
              </a:rPr>
              <a:t>RFPs</a:t>
            </a:r>
          </a:p>
          <a:p>
            <a:endParaRPr lang="en-US" sz="2400" b="1" cap="all" dirty="0">
              <a:solidFill>
                <a:schemeClr val="accent3">
                  <a:lumMod val="75000"/>
                </a:schemeClr>
              </a:solidFill>
              <a:effectLst>
                <a:outerShdw blurRad="101600" dist="63500" dir="2700000">
                  <a:schemeClr val="accent3">
                    <a:alpha val="41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cap="all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101600" dist="63500" dir="2700000">
                    <a:schemeClr val="accent3">
                      <a:alpha val="41000"/>
                    </a:schemeClr>
                  </a:outerShdw>
                </a:effectLst>
                <a:latin typeface="+mj-lt"/>
                <a:ea typeface="+mj-ea"/>
                <a:cs typeface="+mj-cs"/>
              </a:rPr>
              <a:t>B2Bs</a:t>
            </a:r>
          </a:p>
          <a:p>
            <a:endParaRPr lang="en-US" sz="2400" b="1" cap="all" dirty="0">
              <a:solidFill>
                <a:schemeClr val="accent3">
                  <a:lumMod val="75000"/>
                </a:schemeClr>
              </a:solidFill>
              <a:effectLst>
                <a:outerShdw blurRad="101600" dist="63500" dir="2700000">
                  <a:schemeClr val="accent3">
                    <a:alpha val="41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cap="all" dirty="0">
                <a:solidFill>
                  <a:schemeClr val="accent3">
                    <a:lumMod val="75000"/>
                  </a:schemeClr>
                </a:solidFill>
                <a:effectLst>
                  <a:outerShdw blurRad="101600" dist="63500" dir="2700000">
                    <a:schemeClr val="accent3">
                      <a:alpha val="41000"/>
                    </a:schemeClr>
                  </a:outerShdw>
                </a:effectLst>
                <a:latin typeface="+mj-lt"/>
                <a:ea typeface="+mj-ea"/>
                <a:cs typeface="+mj-cs"/>
              </a:rPr>
              <a:t>Investor </a:t>
            </a:r>
            <a:r>
              <a:rPr lang="en-US" sz="2400" b="1" cap="all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101600" dist="63500" dir="2700000">
                    <a:schemeClr val="accent3">
                      <a:alpha val="41000"/>
                    </a:schemeClr>
                  </a:outerShdw>
                </a:effectLst>
                <a:latin typeface="+mj-lt"/>
                <a:ea typeface="+mj-ea"/>
                <a:cs typeface="+mj-cs"/>
              </a:rPr>
              <a:t>CDP</a:t>
            </a:r>
          </a:p>
          <a:p>
            <a:endParaRPr lang="en-US" sz="2400" b="1" cap="all" dirty="0">
              <a:solidFill>
                <a:schemeClr val="accent3">
                  <a:lumMod val="75000"/>
                </a:schemeClr>
              </a:solidFill>
              <a:effectLst>
                <a:outerShdw blurRad="101600" dist="63500" dir="2700000">
                  <a:schemeClr val="accent3">
                    <a:alpha val="41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cap="all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101600" dist="63500" dir="2700000">
                    <a:schemeClr val="accent3">
                      <a:alpha val="41000"/>
                    </a:schemeClr>
                  </a:outerShdw>
                </a:effectLst>
                <a:latin typeface="+mj-lt"/>
                <a:ea typeface="+mj-ea"/>
                <a:cs typeface="+mj-cs"/>
              </a:rPr>
              <a:t>Employees…</a:t>
            </a:r>
          </a:p>
          <a:p>
            <a:endParaRPr lang="en-US" sz="2400" b="1" cap="all" dirty="0">
              <a:solidFill>
                <a:schemeClr val="accent3">
                  <a:lumMod val="75000"/>
                </a:schemeClr>
              </a:solidFill>
              <a:effectLst>
                <a:outerShdw blurRad="101600" dist="63500" dir="2700000">
                  <a:schemeClr val="accent3">
                    <a:alpha val="41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"/>
            <a:ext cx="6248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9/30/2013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4549"/>
            <a:ext cx="6309360" cy="6261802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304800"/>
            <a:ext cx="2514600" cy="1323431"/>
          </a:xfrm>
        </p:spPr>
        <p:txBody>
          <a:bodyPr/>
          <a:lstStyle/>
          <a:p>
            <a:r>
              <a:rPr lang="en-US" dirty="0" smtClean="0"/>
              <a:t>Company Stories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905000"/>
            <a:ext cx="1981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101600" dist="63500" dir="2700000">
                    <a:schemeClr val="accent3">
                      <a:alpha val="41000"/>
                    </a:schemeClr>
                  </a:outerShdw>
                </a:effectLst>
                <a:latin typeface="+mj-lt"/>
                <a:ea typeface="+mj-ea"/>
                <a:cs typeface="+mj-cs"/>
              </a:rPr>
              <a:t>Champion</a:t>
            </a:r>
            <a:endParaRPr lang="en-US" sz="2400" b="1" cap="all" dirty="0">
              <a:solidFill>
                <a:schemeClr val="accent3">
                  <a:lumMod val="75000"/>
                </a:schemeClr>
              </a:solidFill>
              <a:effectLst>
                <a:outerShdw blurRad="101600" dist="63500" dir="2700000">
                  <a:schemeClr val="accent3">
                    <a:alpha val="41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2400" b="1" cap="all" dirty="0">
              <a:solidFill>
                <a:schemeClr val="accent3">
                  <a:lumMod val="75000"/>
                </a:schemeClr>
              </a:solidFill>
              <a:effectLst>
                <a:outerShdw blurRad="101600" dist="63500" dir="2700000">
                  <a:schemeClr val="accent3">
                    <a:alpha val="41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cap="all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101600" dist="63500" dir="2700000">
                    <a:schemeClr val="accent3">
                      <a:alpha val="41000"/>
                    </a:schemeClr>
                  </a:outerShdw>
                </a:effectLst>
                <a:latin typeface="+mj-lt"/>
                <a:ea typeface="+mj-ea"/>
                <a:cs typeface="+mj-cs"/>
              </a:rPr>
              <a:t>Understand</a:t>
            </a:r>
          </a:p>
          <a:p>
            <a:endParaRPr lang="en-US" sz="2400" b="1" cap="all" dirty="0">
              <a:solidFill>
                <a:schemeClr val="accent3">
                  <a:lumMod val="75000"/>
                </a:schemeClr>
              </a:solidFill>
              <a:effectLst>
                <a:outerShdw blurRad="101600" dist="63500" dir="2700000">
                  <a:schemeClr val="accent3">
                    <a:alpha val="41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cap="all" dirty="0">
                <a:solidFill>
                  <a:schemeClr val="accent3">
                    <a:lumMod val="75000"/>
                  </a:schemeClr>
                </a:solidFill>
                <a:effectLst>
                  <a:outerShdw blurRad="101600" dist="63500" dir="2700000">
                    <a:schemeClr val="accent3">
                      <a:alpha val="41000"/>
                    </a:schemeClr>
                  </a:outerShdw>
                </a:effectLst>
              </a:rPr>
              <a:t>Align with Brand</a:t>
            </a:r>
          </a:p>
          <a:p>
            <a:endParaRPr lang="en-US" sz="2400" b="1" cap="all" dirty="0" smtClean="0">
              <a:solidFill>
                <a:schemeClr val="accent3">
                  <a:lumMod val="75000"/>
                </a:schemeClr>
              </a:solidFill>
              <a:effectLst>
                <a:outerShdw blurRad="101600" dist="63500" dir="2700000">
                  <a:schemeClr val="accent3">
                    <a:alpha val="41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2400" b="1" cap="all" dirty="0">
              <a:solidFill>
                <a:schemeClr val="accent3">
                  <a:lumMod val="75000"/>
                </a:schemeClr>
              </a:solidFill>
              <a:effectLst>
                <a:outerShdw blurRad="101600" dist="63500" dir="2700000">
                  <a:schemeClr val="accent3">
                    <a:alpha val="41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Scope 5 confidential 9/30/2013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5359"/>
            <a:ext cx="6286847" cy="6270992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339827"/>
            <a:ext cx="2438400" cy="1938984"/>
          </a:xfrm>
        </p:spPr>
        <p:txBody>
          <a:bodyPr/>
          <a:lstStyle/>
          <a:p>
            <a:r>
              <a:rPr lang="en-US" dirty="0" smtClean="0"/>
              <a:t>Throw a dog a bone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643936"/>
            <a:ext cx="209843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101600" dist="63500" dir="2700000">
                    <a:schemeClr val="accent3">
                      <a:alpha val="41000"/>
                    </a:schemeClr>
                  </a:outerShdw>
                </a:effectLst>
                <a:latin typeface="+mj-lt"/>
                <a:ea typeface="+mj-ea"/>
                <a:cs typeface="+mj-cs"/>
              </a:rPr>
              <a:t>Consolidate</a:t>
            </a:r>
            <a:endParaRPr lang="en-US" sz="2400" b="1" cap="all" dirty="0">
              <a:solidFill>
                <a:schemeClr val="accent3">
                  <a:lumMod val="75000"/>
                </a:schemeClr>
              </a:solidFill>
              <a:effectLst>
                <a:outerShdw blurRad="101600" dist="63500" dir="2700000">
                  <a:schemeClr val="accent3">
                    <a:alpha val="41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2400" b="1" cap="all" dirty="0">
              <a:solidFill>
                <a:schemeClr val="accent3">
                  <a:lumMod val="75000"/>
                </a:schemeClr>
              </a:solidFill>
              <a:effectLst>
                <a:outerShdw blurRad="101600" dist="63500" dir="2700000">
                  <a:schemeClr val="accent3">
                    <a:alpha val="41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cap="all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101600" dist="63500" dir="2700000">
                    <a:schemeClr val="accent3">
                      <a:alpha val="41000"/>
                    </a:schemeClr>
                  </a:outerShdw>
                </a:effectLst>
                <a:latin typeface="+mj-lt"/>
                <a:ea typeface="+mj-ea"/>
                <a:cs typeface="+mj-cs"/>
              </a:rPr>
              <a:t>Modal-moderate</a:t>
            </a:r>
          </a:p>
          <a:p>
            <a:endParaRPr lang="en-US" sz="2400" b="1" cap="all" dirty="0">
              <a:solidFill>
                <a:schemeClr val="accent3">
                  <a:lumMod val="75000"/>
                </a:schemeClr>
              </a:solidFill>
              <a:effectLst>
                <a:outerShdw blurRad="101600" dist="63500" dir="2700000">
                  <a:schemeClr val="accent3">
                    <a:alpha val="41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cap="all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101600" dist="63500" dir="2700000">
                    <a:schemeClr val="accent3">
                      <a:alpha val="41000"/>
                    </a:schemeClr>
                  </a:outerShdw>
                </a:effectLst>
              </a:rPr>
              <a:t>differentiate</a:t>
            </a:r>
            <a:endParaRPr lang="en-US" sz="2400" b="1" cap="all" dirty="0">
              <a:solidFill>
                <a:schemeClr val="accent3">
                  <a:lumMod val="75000"/>
                </a:schemeClr>
              </a:solidFill>
              <a:effectLst>
                <a:outerShdw blurRad="101600" dist="63500" dir="2700000">
                  <a:schemeClr val="accent3">
                    <a:alpha val="41000"/>
                  </a:schemeClr>
                </a:outerShdw>
              </a:effectLst>
            </a:endParaRPr>
          </a:p>
          <a:p>
            <a:endParaRPr lang="en-US" sz="2400" b="1" cap="all" dirty="0" smtClean="0">
              <a:solidFill>
                <a:schemeClr val="accent3">
                  <a:lumMod val="75000"/>
                </a:schemeClr>
              </a:solidFill>
              <a:effectLst>
                <a:outerShdw blurRad="101600" dist="63500" dir="2700000">
                  <a:schemeClr val="accent3">
                    <a:alpha val="41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2400" b="1" cap="all" dirty="0">
              <a:solidFill>
                <a:schemeClr val="accent3">
                  <a:lumMod val="75000"/>
                </a:schemeClr>
              </a:solidFill>
              <a:effectLst>
                <a:outerShdw blurRad="101600" dist="63500" dir="2700000">
                  <a:schemeClr val="accent3">
                    <a:alpha val="41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Scope 5 confidential 12/10/2010</a:t>
            </a:r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25373"/>
            <a:ext cx="3267531" cy="110505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38600"/>
            <a:ext cx="3200847" cy="150516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19109"/>
            <a:ext cx="3143689" cy="1409897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625648"/>
            <a:ext cx="3210373" cy="1086002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5" y="404741"/>
            <a:ext cx="3229426" cy="1019317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5715000" y="4208292"/>
            <a:ext cx="3114684" cy="1752600"/>
          </a:xfrm>
          <a:prstGeom prst="rect">
            <a:avLst/>
          </a:prstGeom>
        </p:spPr>
        <p:txBody>
          <a:bodyPr vert="horz" lIns="91432" tIns="45716" rIns="91432" bIns="45716" rtlCol="0" anchor="b">
            <a:normAutofit/>
          </a:bodyPr>
          <a:lstStyle>
            <a:lvl1pPr marL="0" indent="0" algn="l" defTabSz="914318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9" indent="0" algn="l" defTabSz="914318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18" indent="0" algn="l" defTabSz="914318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77" indent="0" algn="l" defTabSz="914318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637" indent="0" algn="l" defTabSz="914318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97" indent="0" algn="l" defTabSz="914318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56" indent="0" algn="l" defTabSz="914318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115" indent="0" algn="l" defTabSz="914318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74" indent="0" algn="l" defTabSz="914318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Derek Eisel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hlinkClick r:id="rId7"/>
              </a:rPr>
              <a:t>derek@Scope5.com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@</a:t>
            </a:r>
            <a:r>
              <a:rPr lang="en-US" dirty="0" err="1" smtClean="0">
                <a:solidFill>
                  <a:schemeClr val="tx1"/>
                </a:solidFill>
              </a:rPr>
              <a:t>derekeisel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206 456-5657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rbon Sa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arbon Sa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38419</TotalTime>
  <Words>60</Words>
  <Application>Microsoft Office PowerPoint</Application>
  <PresentationFormat>Letter Paper (8.5x11 in)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Carbon Salon</vt:lpstr>
      <vt:lpstr>1_Carbon Salon</vt:lpstr>
      <vt:lpstr>WA Clean Tech: Role of Retail</vt:lpstr>
      <vt:lpstr>Under Pressure</vt:lpstr>
      <vt:lpstr>Company Stories</vt:lpstr>
      <vt:lpstr>Throw a dog a bone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Kelsey Miller</cp:lastModifiedBy>
  <cp:revision>955</cp:revision>
  <cp:lastPrinted>2009-12-01T20:47:09Z</cp:lastPrinted>
  <dcterms:created xsi:type="dcterms:W3CDTF">2012-04-04T07:57:02Z</dcterms:created>
  <dcterms:modified xsi:type="dcterms:W3CDTF">2013-10-08T17:41:54Z</dcterms:modified>
</cp:coreProperties>
</file>