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9" r:id="rId3"/>
    <p:sldId id="257" r:id="rId4"/>
    <p:sldId id="258" r:id="rId5"/>
    <p:sldId id="260" r:id="rId6"/>
    <p:sldId id="262" r:id="rId7"/>
    <p:sldId id="265" r:id="rId8"/>
    <p:sldId id="261" r:id="rId9"/>
    <p:sldId id="263" r:id="rId10"/>
    <p:sldId id="264"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ady_Irwin" initials="T"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69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A3AD4-EE0E-453A-93BD-E2BE7E00FC9E}" type="datetimeFigureOut">
              <a:rPr lang="en-US" smtClean="0"/>
              <a:t>4/8/2014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54750A-5410-4F4C-B474-0B03D470F8C5}" type="slidenum">
              <a:rPr lang="en-US" smtClean="0"/>
              <a:t>‹#›</a:t>
            </a:fld>
            <a:endParaRPr lang="en-US"/>
          </a:p>
        </p:txBody>
      </p:sp>
    </p:spTree>
    <p:extLst>
      <p:ext uri="{BB962C8B-B14F-4D97-AF65-F5344CB8AC3E}">
        <p14:creationId xmlns:p14="http://schemas.microsoft.com/office/powerpoint/2010/main" val="17217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54750A-5410-4F4C-B474-0B03D470F8C5}" type="slidenum">
              <a:rPr lang="en-US" smtClean="0"/>
              <a:t>4</a:t>
            </a:fld>
            <a:endParaRPr lang="en-US"/>
          </a:p>
        </p:txBody>
      </p:sp>
    </p:spTree>
    <p:extLst>
      <p:ext uri="{BB962C8B-B14F-4D97-AF65-F5344CB8AC3E}">
        <p14:creationId xmlns:p14="http://schemas.microsoft.com/office/powerpoint/2010/main" val="18482004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d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d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d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mc:AlternateContent xmlns:mc="http://schemas.openxmlformats.org/markup-compatibility/2006">
          <mc:Choice xmlns:ma="http://schemas.microsoft.com/office/mac/drawingml/2008/main" xmlns:mv="urn:schemas-microsoft-com:mac:vml" xmlns="" Requires="ma">
            <a:blipFill rotWithShape="1">
              <a:blip r:embed="rId2"/>
              <a:stretch>
                <a:fillRect/>
              </a:stretch>
            </a:blipFill>
          </mc:Choice>
          <mc:Fallback>
            <a:blipFill rotWithShape="1">
              <a:blip r:embed="rId3"/>
              <a:stretch>
                <a:fillRect/>
              </a:stretch>
            </a:blipFill>
          </mc:Fallback>
        </mc:AlternateContent>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48909" y="1553562"/>
            <a:ext cx="3909291" cy="1972541"/>
          </a:xfrm>
        </p:spPr>
        <p:txBody>
          <a:bodyPr>
            <a:normAutofit/>
          </a:bodyPr>
          <a:lstStyle>
            <a:lvl1pPr algn="l">
              <a:defRPr sz="4000">
                <a:solidFill>
                  <a:schemeClr val="bg1"/>
                </a:solidFill>
                <a:latin typeface="Helvetica"/>
                <a:cs typeface="Helvetica"/>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16118" y="4012462"/>
            <a:ext cx="7742082" cy="1752600"/>
          </a:xfrm>
        </p:spPr>
        <p:txBody>
          <a:bodyPr>
            <a:normAutofit/>
          </a:bodyPr>
          <a:lstStyle>
            <a:lvl1pPr marL="0" indent="0" algn="l">
              <a:buNone/>
              <a:defRPr sz="2800">
                <a:solidFill>
                  <a:schemeClr val="bg1"/>
                </a:solidFill>
                <a:latin typeface="Helvetica"/>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mc:AlternateContent xmlns:mc="http://schemas.openxmlformats.org/markup-compatibility/2006">
          <mc:Choice xmlns:ma="http://schemas.microsoft.com/office/mac/drawingml/2008/main" xmlns:mv="urn:schemas-microsoft-com:mac:vml" xmlns="" Requires="ma">
            <a:blipFill rotWithShape="1">
              <a:blip r:embed="rId2"/>
              <a:stretch>
                <a:fillRect/>
              </a:stretch>
            </a:blipFill>
          </mc:Choice>
          <mc:Fallback>
            <a:blipFill rotWithShape="1">
              <a:blip r:embed="rId3"/>
              <a:stretch>
                <a:fillRect/>
              </a:stretch>
            </a:blipFill>
          </mc:Fallback>
        </mc:AlternateContent>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20124" y="164615"/>
            <a:ext cx="6266676" cy="646704"/>
          </a:xfrm>
        </p:spPr>
        <p:txBody>
          <a:bodyPr>
            <a:normAutofit/>
          </a:bodyPr>
          <a:lstStyle>
            <a:lvl1pPr>
              <a:defRPr sz="2800">
                <a:solidFill>
                  <a:schemeClr val="bg1"/>
                </a:solidFill>
                <a:latin typeface="Helvetica"/>
                <a:cs typeface="Helvetica"/>
              </a:defRPr>
            </a:lvl1pPr>
          </a:lstStyle>
          <a:p>
            <a:r>
              <a:rPr lang="en-US" dirty="0" smtClean="0"/>
              <a:t>Click to edit Master title style </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mc:AlternateContent xmlns:mc="http://schemas.openxmlformats.org/markup-compatibility/2006">
          <mc:Choice xmlns:ma="http://schemas.microsoft.com/office/mac/drawingml/2008/main" xmlns:mv="urn:schemas-microsoft-com:mac:vml" xmlns="" Requires="ma">
            <a:blipFill rotWithShape="1">
              <a:blip r:embed="rId2"/>
              <a:stretch>
                <a:fillRect/>
              </a:stretch>
            </a:blipFill>
          </mc:Choice>
          <mc:Fallback>
            <a:blipFill rotWithShape="1">
              <a:blip r:embed="rId3"/>
              <a:stretch>
                <a:fillRect/>
              </a:stretch>
            </a:blipFill>
          </mc:Fallback>
        </mc:AlternateContent>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420124" y="164615"/>
            <a:ext cx="6266676" cy="646704"/>
          </a:xfrm>
        </p:spPr>
        <p:txBody>
          <a:bodyPr>
            <a:normAutofit/>
          </a:bodyPr>
          <a:lstStyle>
            <a:lvl1pPr>
              <a:defRPr sz="2800">
                <a:solidFill>
                  <a:schemeClr val="bg1"/>
                </a:solidFill>
                <a:latin typeface="Helvetica"/>
                <a:cs typeface="Helvetica"/>
              </a:defRPr>
            </a:lvl1pPr>
          </a:lstStyle>
          <a:p>
            <a:r>
              <a:rPr lang="en-US" dirty="0" smtClean="0"/>
              <a:t>Click to edit Master title style </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bg>
      <p:bgPr>
        <mc:AlternateContent xmlns:mc="http://schemas.openxmlformats.org/markup-compatibility/2006">
          <mc:Choice xmlns:ma="http://schemas.microsoft.com/office/mac/drawingml/2008/main" xmlns:mv="urn:schemas-microsoft-com:mac:vml" xmlns="" Requires="ma">
            <a:blipFill rotWithShape="1">
              <a:blip r:embed="rId2"/>
              <a:stretch>
                <a:fillRect/>
              </a:stretch>
            </a:blipFill>
          </mc:Choice>
          <mc:Fallback>
            <a:blipFill rotWithShape="1">
              <a:blip r:embed="rId3"/>
              <a:stretch>
                <a:fillRect/>
              </a:stretch>
            </a:blipFill>
          </mc:Fallback>
        </mc:AlternateContent>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420124" y="164615"/>
            <a:ext cx="6266676" cy="646704"/>
          </a:xfrm>
        </p:spPr>
        <p:txBody>
          <a:bodyPr>
            <a:normAutofit/>
          </a:bodyPr>
          <a:lstStyle>
            <a:lvl1pPr>
              <a:defRPr sz="2800">
                <a:solidFill>
                  <a:schemeClr val="bg1"/>
                </a:solidFill>
                <a:latin typeface="Helvetica"/>
                <a:cs typeface="Helvetica"/>
              </a:defRPr>
            </a:lvl1pPr>
          </a:lstStyle>
          <a:p>
            <a:r>
              <a:rPr lang="en-US" dirty="0" smtClean="0"/>
              <a:t>Click to edit Master title style </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D4B45-A84B-5C44-A976-D6B0EDDCF8D0}" type="datetimeFigureOut">
              <a:rPr lang="en-US" smtClean="0"/>
              <a:pPr/>
              <a:t>4/8/2014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B42B3-CCAF-5247-99D8-C44EE1790D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eb.cals.uidaho.edu/biodiesel/files/2013/08/Wa-State-Ferries-Final_Report_April09.pdf" TargetMode="External"/><Relationship Id="rId2" Type="http://schemas.openxmlformats.org/officeDocument/2006/relationships/hyperlink" Target="http://des.wa.gov/SiteCollectionDocuments/About/FormsnPublications/Reports/2013-01-BiodieselUseRepor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2444" y="2079321"/>
            <a:ext cx="5047990" cy="1972541"/>
          </a:xfrm>
        </p:spPr>
        <p:txBody>
          <a:bodyPr>
            <a:normAutofit/>
          </a:bodyPr>
          <a:lstStyle/>
          <a:p>
            <a:pPr algn="r"/>
            <a:r>
              <a:rPr lang="en-US" dirty="0" smtClean="0"/>
              <a:t>Washington State Biodiesel Use &amp; Lessons Learned </a:t>
            </a:r>
            <a:endParaRPr lang="en-US" dirty="0"/>
          </a:p>
        </p:txBody>
      </p:sp>
      <p:sp>
        <p:nvSpPr>
          <p:cNvPr id="3" name="Subtitle 2"/>
          <p:cNvSpPr>
            <a:spLocks noGrp="1"/>
          </p:cNvSpPr>
          <p:nvPr>
            <p:ph type="subTitle" idx="1"/>
          </p:nvPr>
        </p:nvSpPr>
        <p:spPr>
          <a:xfrm>
            <a:off x="768206" y="5273458"/>
            <a:ext cx="7689993" cy="1061763"/>
          </a:xfrm>
        </p:spPr>
        <p:txBody>
          <a:bodyPr>
            <a:normAutofit/>
          </a:bodyPr>
          <a:lstStyle/>
          <a:p>
            <a:pPr algn="ctr"/>
            <a:r>
              <a:rPr lang="en-US" sz="2400" dirty="0" smtClean="0"/>
              <a:t>Presented by </a:t>
            </a:r>
            <a:r>
              <a:rPr lang="en-US" sz="2400" dirty="0" err="1" smtClean="0"/>
              <a:t>Atul</a:t>
            </a:r>
            <a:r>
              <a:rPr lang="en-US" sz="2400" dirty="0" smtClean="0"/>
              <a:t> </a:t>
            </a:r>
            <a:r>
              <a:rPr lang="en-US" sz="2400" dirty="0" err="1" smtClean="0"/>
              <a:t>Deshmane</a:t>
            </a:r>
            <a:endParaRPr lang="en-US" sz="2400" dirty="0" smtClean="0"/>
          </a:p>
          <a:p>
            <a:pPr algn="ctr"/>
            <a:r>
              <a:rPr lang="en-US" sz="1400" dirty="0" smtClean="0"/>
              <a:t>April 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dirty="0" smtClean="0"/>
              <a:t>Biodiesel Handling, Lessons Learned</a:t>
            </a:r>
            <a:endParaRPr lang="en-US" dirty="0"/>
          </a:p>
        </p:txBody>
      </p:sp>
      <p:sp>
        <p:nvSpPr>
          <p:cNvPr id="3" name="Rectangle 2"/>
          <p:cNvSpPr/>
          <p:nvPr/>
        </p:nvSpPr>
        <p:spPr>
          <a:xfrm>
            <a:off x="613775" y="811319"/>
            <a:ext cx="8073025" cy="7109639"/>
          </a:xfrm>
          <a:prstGeom prst="rect">
            <a:avLst/>
          </a:prstGeom>
        </p:spPr>
        <p:txBody>
          <a:bodyPr wrap="square">
            <a:spAutoFit/>
          </a:bodyPr>
          <a:lstStyle/>
          <a:p>
            <a:r>
              <a:rPr lang="en-US" sz="2400" u="sng" dirty="0" smtClean="0"/>
              <a:t>Fuel </a:t>
            </a:r>
            <a:r>
              <a:rPr lang="en-US" sz="2400" u="sng" dirty="0"/>
              <a:t>contamination</a:t>
            </a:r>
          </a:p>
          <a:p>
            <a:pPr marL="342900" indent="-342900">
              <a:buFont typeface="Arial" panose="020B0604020202020204" pitchFamily="34" charset="0"/>
              <a:buChar char="•"/>
            </a:pPr>
            <a:r>
              <a:rPr lang="en-US" sz="2400" dirty="0"/>
              <a:t>The organic nature of biodiesel opens it up to a range of contamination issues. Many of the early performance issues with biodiesel stemmed from improper fuel handling practices. </a:t>
            </a:r>
            <a:endParaRPr lang="en-US" sz="2400" dirty="0" smtClean="0"/>
          </a:p>
          <a:p>
            <a:pPr marL="800100" lvl="1" indent="-342900">
              <a:buFont typeface="Arial" panose="020B0604020202020204" pitchFamily="34" charset="0"/>
              <a:buChar char="•"/>
            </a:pPr>
            <a:r>
              <a:rPr lang="en-US" sz="2400" dirty="0" smtClean="0"/>
              <a:t>Poor </a:t>
            </a:r>
            <a:r>
              <a:rPr lang="en-US" sz="2400" dirty="0"/>
              <a:t>handling and storage can lead to the fuel becoming contaminated with water and/or micro organism growth. This can become especially problematic in high humidity and marine environments. </a:t>
            </a:r>
            <a:endParaRPr lang="en-US" sz="2400" dirty="0" smtClean="0"/>
          </a:p>
          <a:p>
            <a:pPr marL="800100" lvl="1" indent="-342900">
              <a:buFont typeface="Arial" panose="020B0604020202020204" pitchFamily="34" charset="0"/>
              <a:buChar char="•"/>
            </a:pPr>
            <a:r>
              <a:rPr lang="en-US" sz="2400" dirty="0" smtClean="0"/>
              <a:t>Biocides </a:t>
            </a:r>
            <a:r>
              <a:rPr lang="en-US" sz="2400" dirty="0"/>
              <a:t>can be added to the fuel to prevent bacterial growth. </a:t>
            </a:r>
            <a:endParaRPr lang="en-US" sz="2400" dirty="0" smtClean="0"/>
          </a:p>
          <a:p>
            <a:pPr marL="800100" lvl="1" indent="-342900">
              <a:buFont typeface="Arial" panose="020B0604020202020204" pitchFamily="34" charset="0"/>
              <a:buChar char="•"/>
            </a:pPr>
            <a:r>
              <a:rPr lang="en-US" sz="2400" dirty="0" smtClean="0"/>
              <a:t>Carful </a:t>
            </a:r>
            <a:r>
              <a:rPr lang="en-US" sz="2400" dirty="0"/>
              <a:t>and consistent handling and storage procedures and equipment can help prevent water contamination. </a:t>
            </a:r>
            <a:endParaRPr lang="en-US" sz="2400" dirty="0" smtClean="0"/>
          </a:p>
          <a:p>
            <a:pPr marL="800100" lvl="1" indent="-342900">
              <a:buFont typeface="Arial" panose="020B0604020202020204" pitchFamily="34" charset="0"/>
              <a:buChar char="•"/>
            </a:pPr>
            <a:r>
              <a:rPr lang="en-US" sz="2400" dirty="0" smtClean="0"/>
              <a:t>Regular </a:t>
            </a:r>
            <a:r>
              <a:rPr lang="en-US" sz="2400" dirty="0"/>
              <a:t>cycling of inventory and cleaning of storage containers is critical to maintain clean, safe, and effective fuel. </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977152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Lessons Learned </a:t>
            </a:r>
            <a:endParaRPr lang="en-US" dirty="0"/>
          </a:p>
        </p:txBody>
      </p:sp>
      <p:sp>
        <p:nvSpPr>
          <p:cNvPr id="3" name="Rectangle 2"/>
          <p:cNvSpPr/>
          <p:nvPr/>
        </p:nvSpPr>
        <p:spPr>
          <a:xfrm>
            <a:off x="494778" y="1225689"/>
            <a:ext cx="8192022" cy="6001643"/>
          </a:xfrm>
          <a:prstGeom prst="rect">
            <a:avLst/>
          </a:prstGeom>
        </p:spPr>
        <p:txBody>
          <a:bodyPr wrap="square">
            <a:spAutoFit/>
          </a:bodyPr>
          <a:lstStyle/>
          <a:p>
            <a:r>
              <a:rPr lang="en-US" sz="2400" u="sng" dirty="0"/>
              <a:t>Cold weather </a:t>
            </a:r>
            <a:r>
              <a:rPr lang="en-US" sz="2400" u="sng" dirty="0" smtClean="0"/>
              <a:t>performance</a:t>
            </a:r>
            <a:endParaRPr lang="en-US" sz="2400" u="sng" dirty="0"/>
          </a:p>
          <a:p>
            <a:pPr marL="342900" indent="-342900">
              <a:buFont typeface="Arial" panose="020B0604020202020204" pitchFamily="34" charset="0"/>
              <a:buChar char="•"/>
            </a:pPr>
            <a:r>
              <a:rPr lang="en-US" sz="2400" dirty="0"/>
              <a:t>It is not recommended to operate or store B20 or higher fuel blends in freezing temperatures. For this reason Eastern Washington operations use B5 or lower concentrations almost exclusively from November until April, they then switch to higher biodiesel concentrations for the rest of the year to reach their target volume of consumption. </a:t>
            </a:r>
            <a:endParaRPr lang="en-US" sz="2400" dirty="0" smtClean="0"/>
          </a:p>
          <a:p>
            <a:pPr marL="342900" indent="-342900">
              <a:buFont typeface="Arial" panose="020B0604020202020204" pitchFamily="34" charset="0"/>
              <a:buChar char="•"/>
            </a:pPr>
            <a:r>
              <a:rPr lang="en-US" sz="2400" dirty="0"/>
              <a:t>No biodiesel related performance or quality issues were reported for the </a:t>
            </a:r>
            <a:r>
              <a:rPr lang="en-US" sz="2400" dirty="0" smtClean="0"/>
              <a:t>Jan-June 2013 reporting </a:t>
            </a:r>
            <a:r>
              <a:rPr lang="en-US" sz="2400" dirty="0"/>
              <a:t>period</a:t>
            </a:r>
            <a:r>
              <a:rPr lang="en-US" sz="2400" dirty="0" smtClean="0"/>
              <a:t>.</a:t>
            </a:r>
            <a:endParaRPr lang="en-US" sz="2400" dirty="0"/>
          </a:p>
          <a:p>
            <a:pPr marL="342900" indent="-342900">
              <a:buFont typeface="Arial" panose="020B0604020202020204" pitchFamily="34" charset="0"/>
              <a:buChar char="•"/>
            </a:pPr>
            <a:r>
              <a:rPr lang="en-US" sz="2400" dirty="0"/>
              <a:t>The average price paid by the state </a:t>
            </a:r>
            <a:r>
              <a:rPr lang="en-US" sz="2400" dirty="0" smtClean="0"/>
              <a:t>ferries for </a:t>
            </a:r>
            <a:r>
              <a:rPr lang="en-US" sz="2400" dirty="0"/>
              <a:t>diesel during </a:t>
            </a:r>
            <a:r>
              <a:rPr lang="en-US" sz="2400" dirty="0" smtClean="0"/>
              <a:t>Jan-June </a:t>
            </a:r>
            <a:r>
              <a:rPr lang="en-US" sz="2400" dirty="0"/>
              <a:t>2013 was $3.49 per gallon; the average price paid for B5 </a:t>
            </a:r>
            <a:r>
              <a:rPr lang="en-US" sz="2400" dirty="0" smtClean="0"/>
              <a:t>according to postings was </a:t>
            </a:r>
            <a:r>
              <a:rPr lang="en-US" sz="2400" dirty="0"/>
              <a:t>$3.54 per gallon, a </a:t>
            </a:r>
            <a:r>
              <a:rPr lang="en-US" sz="2400" dirty="0" smtClean="0"/>
              <a:t>difference of </a:t>
            </a:r>
            <a:r>
              <a:rPr lang="en-US" sz="2400" dirty="0"/>
              <a:t>less than 1.5 percent</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3162880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DOT Experience</a:t>
            </a:r>
            <a:endParaRPr lang="en-US" dirty="0"/>
          </a:p>
        </p:txBody>
      </p:sp>
      <p:sp>
        <p:nvSpPr>
          <p:cNvPr id="3" name="Rectangle 2"/>
          <p:cNvSpPr/>
          <p:nvPr/>
        </p:nvSpPr>
        <p:spPr>
          <a:xfrm>
            <a:off x="601249" y="1277655"/>
            <a:ext cx="7979080" cy="4893647"/>
          </a:xfrm>
          <a:prstGeom prst="rect">
            <a:avLst/>
          </a:prstGeom>
        </p:spPr>
        <p:txBody>
          <a:bodyPr wrap="square">
            <a:spAutoFit/>
          </a:bodyPr>
          <a:lstStyle/>
          <a:p>
            <a:r>
              <a:rPr lang="en-US" sz="2400" u="sng" dirty="0"/>
              <a:t>From the DOT</a:t>
            </a:r>
          </a:p>
          <a:p>
            <a:pPr marL="342900" indent="-342900">
              <a:buFont typeface="Arial" panose="020B0604020202020204" pitchFamily="34" charset="0"/>
              <a:buChar char="•"/>
            </a:pPr>
            <a:r>
              <a:rPr lang="en-US" sz="2400" dirty="0"/>
              <a:t>WSDOT’s experience with biodiesel fuels and testing biodiesel blends up to B90 has demonstrated the importance of: </a:t>
            </a:r>
            <a:endParaRPr lang="en-US" sz="2400" dirty="0" smtClean="0"/>
          </a:p>
          <a:p>
            <a:pPr marL="800100" lvl="1" indent="-342900">
              <a:buFont typeface="Arial" panose="020B0604020202020204" pitchFamily="34" charset="0"/>
              <a:buChar char="•"/>
            </a:pPr>
            <a:r>
              <a:rPr lang="en-US" sz="2400" dirty="0" smtClean="0"/>
              <a:t>(</a:t>
            </a:r>
            <a:r>
              <a:rPr lang="en-US" sz="2400" dirty="0"/>
              <a:t>1) Managing biodiesel concentration based on climate and conditions; </a:t>
            </a:r>
            <a:endParaRPr lang="en-US" sz="2400" dirty="0" smtClean="0"/>
          </a:p>
          <a:p>
            <a:pPr marL="800100" lvl="1" indent="-342900">
              <a:buFont typeface="Arial" panose="020B0604020202020204" pitchFamily="34" charset="0"/>
              <a:buChar char="•"/>
            </a:pPr>
            <a:r>
              <a:rPr lang="en-US" sz="2400" dirty="0" smtClean="0"/>
              <a:t>and (</a:t>
            </a:r>
            <a:r>
              <a:rPr lang="en-US" sz="2400" dirty="0"/>
              <a:t>2) limiting biodiesel at sites with low fuel turn-over.</a:t>
            </a:r>
          </a:p>
          <a:p>
            <a:r>
              <a:rPr lang="en-US" sz="2400" dirty="0"/>
              <a:t> </a:t>
            </a:r>
          </a:p>
          <a:p>
            <a:r>
              <a:rPr lang="en-US" sz="2400" dirty="0"/>
              <a:t>WSDOT continues to employ best practices for using biodiesel. Operational issues include: </a:t>
            </a:r>
          </a:p>
          <a:p>
            <a:pPr marL="342900" indent="-342900">
              <a:buFont typeface="Arial" panose="020B0604020202020204" pitchFamily="34" charset="0"/>
              <a:buChar char="•"/>
            </a:pPr>
            <a:r>
              <a:rPr lang="en-US" sz="2400" dirty="0" smtClean="0"/>
              <a:t> </a:t>
            </a:r>
            <a:r>
              <a:rPr lang="en-US" sz="2400" dirty="0"/>
              <a:t>Replacing fuel dispenser filters at twice the previous </a:t>
            </a:r>
            <a:r>
              <a:rPr lang="en-US" sz="2400" dirty="0" smtClean="0"/>
              <a:t>rate.</a:t>
            </a:r>
            <a:endParaRPr lang="en-US" sz="2400" dirty="0"/>
          </a:p>
          <a:p>
            <a:pPr marL="342900" indent="-342900">
              <a:buFont typeface="Arial" panose="020B0604020202020204" pitchFamily="34" charset="0"/>
              <a:buChar char="•"/>
            </a:pPr>
            <a:r>
              <a:rPr lang="en-US" sz="2400" dirty="0" smtClean="0"/>
              <a:t> </a:t>
            </a:r>
            <a:r>
              <a:rPr lang="en-US" sz="2400" dirty="0"/>
              <a:t>Using a more porous </a:t>
            </a:r>
            <a:r>
              <a:rPr lang="en-US" sz="2400" dirty="0" smtClean="0"/>
              <a:t>filter to </a:t>
            </a:r>
            <a:r>
              <a:rPr lang="en-US" sz="2400" dirty="0"/>
              <a:t>minimize filter </a:t>
            </a:r>
            <a:r>
              <a:rPr lang="en-US" sz="2400" dirty="0" smtClean="0"/>
              <a:t>failure.</a:t>
            </a:r>
          </a:p>
          <a:p>
            <a:pPr marL="342900" indent="-342900">
              <a:buFont typeface="Arial" panose="020B0604020202020204" pitchFamily="34" charset="0"/>
              <a:buChar char="•"/>
            </a:pPr>
            <a:r>
              <a:rPr lang="en-US" sz="2400" dirty="0" smtClean="0"/>
              <a:t> Monitoring </a:t>
            </a:r>
            <a:r>
              <a:rPr lang="en-US" sz="2400" dirty="0"/>
              <a:t>tanks at a higher frequency.</a:t>
            </a:r>
          </a:p>
        </p:txBody>
      </p:sp>
    </p:spTree>
    <p:extLst>
      <p:ext uri="{BB962C8B-B14F-4D97-AF65-F5344CB8AC3E}">
        <p14:creationId xmlns:p14="http://schemas.microsoft.com/office/powerpoint/2010/main" val="28980395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Sources of info.</a:t>
            </a:r>
            <a:endParaRPr lang="en-US" dirty="0"/>
          </a:p>
        </p:txBody>
      </p:sp>
      <p:sp>
        <p:nvSpPr>
          <p:cNvPr id="3" name="Rectangle 2"/>
          <p:cNvSpPr/>
          <p:nvPr/>
        </p:nvSpPr>
        <p:spPr>
          <a:xfrm>
            <a:off x="538619" y="1991638"/>
            <a:ext cx="8148181" cy="3416320"/>
          </a:xfrm>
          <a:prstGeom prst="rect">
            <a:avLst/>
          </a:prstGeom>
        </p:spPr>
        <p:txBody>
          <a:bodyPr wrap="square">
            <a:spAutoFit/>
          </a:bodyPr>
          <a:lstStyle/>
          <a:p>
            <a:r>
              <a:rPr lang="en-US" sz="2400" dirty="0"/>
              <a:t>Biodiesel Use by Washington State Agencies, WSDES, Dec 2013</a:t>
            </a:r>
          </a:p>
          <a:p>
            <a:r>
              <a:rPr lang="en-US" sz="2400" u="sng" dirty="0">
                <a:hlinkClick r:id="rId2"/>
              </a:rPr>
              <a:t>http://des.wa.gov/SiteCollectionDocuments/About/FormsnPublications/Reports/2013-01-BiodieselUseReport.pdf</a:t>
            </a:r>
            <a:r>
              <a:rPr lang="en-US" sz="2400" dirty="0"/>
              <a:t> </a:t>
            </a:r>
          </a:p>
          <a:p>
            <a:endParaRPr lang="en-US" sz="2400" dirty="0"/>
          </a:p>
          <a:p>
            <a:r>
              <a:rPr lang="en-US" sz="2400" dirty="0"/>
              <a:t>Washington State Ferry Biodiesel Research &amp; Demonstration Project, Washington State University, </a:t>
            </a:r>
            <a:r>
              <a:rPr lang="en-US" sz="2400" dirty="0" smtClean="0"/>
              <a:t>University </a:t>
            </a:r>
            <a:r>
              <a:rPr lang="en-US" sz="2400" dirty="0"/>
              <a:t>of Idaho, The </a:t>
            </a:r>
            <a:r>
              <a:rPr lang="en-US" sz="2400" dirty="0" err="1"/>
              <a:t>Glosten</a:t>
            </a:r>
            <a:r>
              <a:rPr lang="en-US" sz="2400" dirty="0"/>
              <a:t> Associates, Inc., Imperium Renewables, Inc.; 2008</a:t>
            </a:r>
          </a:p>
          <a:p>
            <a:r>
              <a:rPr lang="en-US" sz="2400" u="sng" dirty="0">
                <a:hlinkClick r:id="rId3"/>
              </a:rPr>
              <a:t>http://web.cals.uidaho.edu/biodiesel/files/2013/08/Wa-State-Ferries-Final_Report_April09.pdf</a:t>
            </a:r>
            <a:r>
              <a:rPr lang="en-US" sz="2400" dirty="0"/>
              <a:t> </a:t>
            </a:r>
          </a:p>
        </p:txBody>
      </p:sp>
    </p:spTree>
    <p:extLst>
      <p:ext uri="{BB962C8B-B14F-4D97-AF65-F5344CB8AC3E}">
        <p14:creationId xmlns:p14="http://schemas.microsoft.com/office/powerpoint/2010/main" val="3003728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Biodiesel in Washington</a:t>
            </a:r>
            <a:endParaRPr lang="en-US" dirty="0"/>
          </a:p>
        </p:txBody>
      </p:sp>
      <p:sp>
        <p:nvSpPr>
          <p:cNvPr id="3" name="Rectangle 2"/>
          <p:cNvSpPr/>
          <p:nvPr/>
        </p:nvSpPr>
        <p:spPr>
          <a:xfrm>
            <a:off x="851770" y="1365337"/>
            <a:ext cx="7340251" cy="4524315"/>
          </a:xfrm>
          <a:prstGeom prst="rect">
            <a:avLst/>
          </a:prstGeom>
        </p:spPr>
        <p:txBody>
          <a:bodyPr wrap="square">
            <a:spAutoFit/>
          </a:bodyPr>
          <a:lstStyle/>
          <a:p>
            <a:pPr marL="285750" indent="-285750">
              <a:buFont typeface="Arial" panose="020B0604020202020204" pitchFamily="34" charset="0"/>
              <a:buChar char="•"/>
            </a:pPr>
            <a:r>
              <a:rPr lang="en-US" sz="2400" dirty="0"/>
              <a:t>Washington State is one of the largest public consumers of biodiesel in the </a:t>
            </a:r>
            <a:r>
              <a:rPr lang="en-US" sz="2400" dirty="0" smtClean="0"/>
              <a:t>nation</a:t>
            </a:r>
            <a:endParaRPr lang="en-US" sz="2400" dirty="0"/>
          </a:p>
          <a:p>
            <a:pPr marL="285750" indent="-285750">
              <a:buFont typeface="Arial" panose="020B0604020202020204" pitchFamily="34" charset="0"/>
              <a:buChar char="•"/>
            </a:pPr>
            <a:r>
              <a:rPr lang="en-US" sz="2400" dirty="0"/>
              <a:t>51% of all biodiesel consumed by the state must come from in state </a:t>
            </a:r>
            <a:r>
              <a:rPr lang="en-US" sz="2400" dirty="0" smtClean="0"/>
              <a:t>sources</a:t>
            </a:r>
          </a:p>
          <a:p>
            <a:pPr marL="285750" indent="-285750">
              <a:buFont typeface="Arial" panose="020B0604020202020204" pitchFamily="34" charset="0"/>
              <a:buChar char="•"/>
            </a:pPr>
            <a:r>
              <a:rPr lang="en-US" sz="2400" dirty="0"/>
              <a:t>Feedstocks for the biodiesel used by Washington State DOT and WSF include canola, camelina, and recycled vegetable oil from the Pacific Northwest and soy beans from the </a:t>
            </a:r>
            <a:r>
              <a:rPr lang="en-US" sz="2400" dirty="0" smtClean="0"/>
              <a:t>Midwest </a:t>
            </a:r>
          </a:p>
          <a:p>
            <a:pPr marL="285750" indent="-285750">
              <a:buFont typeface="Arial" panose="020B0604020202020204" pitchFamily="34" charset="0"/>
              <a:buChar char="•"/>
            </a:pPr>
            <a:r>
              <a:rPr lang="en-US" sz="2400" dirty="0" smtClean="0"/>
              <a:t>While </a:t>
            </a:r>
            <a:r>
              <a:rPr lang="en-US" sz="2400" dirty="0"/>
              <a:t>the </a:t>
            </a:r>
            <a:r>
              <a:rPr lang="en-US" sz="2400" dirty="0" smtClean="0"/>
              <a:t>feedstock </a:t>
            </a:r>
            <a:r>
              <a:rPr lang="en-US" sz="2400" dirty="0"/>
              <a:t>has little to no impact on the performance of the fuel, </a:t>
            </a:r>
            <a:r>
              <a:rPr lang="en-US" sz="2400" dirty="0" smtClean="0"/>
              <a:t>feedstock’s </a:t>
            </a:r>
            <a:r>
              <a:rPr lang="en-US" sz="2400" dirty="0"/>
              <a:t>origin and type can greatly affect the lifecycle carbon intensity of the fuel</a:t>
            </a:r>
          </a:p>
        </p:txBody>
      </p:sp>
    </p:spTree>
    <p:extLst>
      <p:ext uri="{BB962C8B-B14F-4D97-AF65-F5344CB8AC3E}">
        <p14:creationId xmlns:p14="http://schemas.microsoft.com/office/powerpoint/2010/main" val="3942316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Who’s Using Biodiesel?</a:t>
            </a:r>
            <a:endParaRPr lang="en-US" dirty="0"/>
          </a:p>
        </p:txBody>
      </p:sp>
      <p:pic>
        <p:nvPicPr>
          <p:cNvPr id="3" name="Picture 2"/>
          <p:cNvPicPr/>
          <p:nvPr/>
        </p:nvPicPr>
        <p:blipFill>
          <a:blip r:embed="rId2" cstate="print"/>
          <a:srcRect l="8615" t="19771" r="3283" b="28940"/>
          <a:stretch>
            <a:fillRect/>
          </a:stretch>
        </p:blipFill>
        <p:spPr bwMode="auto">
          <a:xfrm>
            <a:off x="0" y="1741117"/>
            <a:ext cx="9144000" cy="37452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Biodiesel Benefits</a:t>
            </a:r>
            <a:endParaRPr lang="en-US" dirty="0"/>
          </a:p>
        </p:txBody>
      </p:sp>
      <p:sp>
        <p:nvSpPr>
          <p:cNvPr id="3" name="Rectangle 2"/>
          <p:cNvSpPr/>
          <p:nvPr/>
        </p:nvSpPr>
        <p:spPr>
          <a:xfrm>
            <a:off x="588723" y="1891430"/>
            <a:ext cx="8098077" cy="4154984"/>
          </a:xfrm>
          <a:prstGeom prst="rect">
            <a:avLst/>
          </a:prstGeom>
        </p:spPr>
        <p:txBody>
          <a:bodyPr wrap="square">
            <a:spAutoFit/>
          </a:bodyPr>
          <a:lstStyle/>
          <a:p>
            <a:pPr marL="285750" indent="-285750">
              <a:buFont typeface="Arial" panose="020B0604020202020204" pitchFamily="34" charset="0"/>
              <a:buChar char="•"/>
            </a:pPr>
            <a:r>
              <a:rPr lang="en-US" sz="2400" dirty="0"/>
              <a:t>The </a:t>
            </a:r>
            <a:r>
              <a:rPr lang="en-US" sz="2400" dirty="0" smtClean="0"/>
              <a:t>EPA’s studies conclude </a:t>
            </a:r>
            <a:r>
              <a:rPr lang="en-US" sz="2400" dirty="0"/>
              <a:t>that substituting traditional diesel with B20 results </a:t>
            </a:r>
            <a:r>
              <a:rPr lang="en-US" sz="2400" dirty="0" smtClean="0"/>
              <a:t>in; </a:t>
            </a:r>
          </a:p>
          <a:p>
            <a:pPr marL="742950" lvl="1" indent="-285750">
              <a:buFont typeface="Arial" panose="020B0604020202020204" pitchFamily="34" charset="0"/>
              <a:buChar char="•"/>
            </a:pPr>
            <a:r>
              <a:rPr lang="en-US" sz="2400" dirty="0" smtClean="0"/>
              <a:t>diesel </a:t>
            </a:r>
            <a:r>
              <a:rPr lang="en-US" sz="2400" dirty="0"/>
              <a:t>particulate </a:t>
            </a:r>
            <a:r>
              <a:rPr lang="en-US" sz="2400" dirty="0" smtClean="0"/>
              <a:t>reduced by </a:t>
            </a:r>
            <a:r>
              <a:rPr lang="en-US" sz="2400" dirty="0"/>
              <a:t>approximately 10%, </a:t>
            </a:r>
            <a:endParaRPr lang="en-US" sz="2400" dirty="0" smtClean="0"/>
          </a:p>
          <a:p>
            <a:pPr marL="742950" lvl="1" indent="-285750">
              <a:buFont typeface="Arial" panose="020B0604020202020204" pitchFamily="34" charset="0"/>
              <a:buChar char="•"/>
            </a:pPr>
            <a:r>
              <a:rPr lang="en-US" sz="2400" dirty="0" smtClean="0"/>
              <a:t>carbon </a:t>
            </a:r>
            <a:r>
              <a:rPr lang="en-US" sz="2400" dirty="0"/>
              <a:t>monoxide </a:t>
            </a:r>
            <a:r>
              <a:rPr lang="en-US" sz="2400" dirty="0" smtClean="0"/>
              <a:t>reduced by </a:t>
            </a:r>
            <a:r>
              <a:rPr lang="en-US" sz="2400" dirty="0"/>
              <a:t>11</a:t>
            </a:r>
            <a:r>
              <a:rPr lang="en-US" sz="2400" dirty="0" smtClean="0"/>
              <a:t>%</a:t>
            </a:r>
          </a:p>
          <a:p>
            <a:pPr marL="742950" lvl="1" indent="-285750">
              <a:buFont typeface="Arial" panose="020B0604020202020204" pitchFamily="34" charset="0"/>
              <a:buChar char="•"/>
            </a:pPr>
            <a:r>
              <a:rPr lang="en-US" sz="2400" dirty="0" smtClean="0"/>
              <a:t>hydrocarbon </a:t>
            </a:r>
            <a:r>
              <a:rPr lang="en-US" sz="2400" dirty="0"/>
              <a:t>emissions </a:t>
            </a:r>
            <a:r>
              <a:rPr lang="en-US" sz="2400" dirty="0" smtClean="0"/>
              <a:t>reduced by </a:t>
            </a:r>
            <a:r>
              <a:rPr lang="en-US" sz="2400" dirty="0"/>
              <a:t>21</a:t>
            </a:r>
            <a:r>
              <a:rPr lang="en-US" sz="2400" dirty="0" smtClean="0"/>
              <a:t>%.</a:t>
            </a:r>
            <a:endParaRPr lang="en-US" sz="2400" dirty="0"/>
          </a:p>
          <a:p>
            <a:pPr marL="342900" indent="-342900">
              <a:buFont typeface="Arial" panose="020B0604020202020204" pitchFamily="34" charset="0"/>
              <a:buChar char="•"/>
            </a:pPr>
            <a:r>
              <a:rPr lang="en-US" sz="2400" dirty="0" smtClean="0"/>
              <a:t>Supports local jobs and keep US $ in North America</a:t>
            </a:r>
            <a:endParaRPr lang="en-US" sz="2400" dirty="0"/>
          </a:p>
          <a:p>
            <a:pPr marL="342900" indent="-342900">
              <a:buFont typeface="Arial" panose="020B0604020202020204" pitchFamily="34" charset="0"/>
              <a:buChar char="•"/>
            </a:pPr>
            <a:r>
              <a:rPr lang="en-US" sz="2400" dirty="0" smtClean="0"/>
              <a:t>Increased lubricity &amp; higher </a:t>
            </a:r>
            <a:r>
              <a:rPr lang="en-US" sz="2400" dirty="0" err="1" smtClean="0"/>
              <a:t>cetane</a:t>
            </a:r>
            <a:r>
              <a:rPr lang="en-US" sz="2400" dirty="0" smtClean="0"/>
              <a:t> number</a:t>
            </a:r>
          </a:p>
          <a:p>
            <a:pPr marL="342900" indent="-342900">
              <a:buFont typeface="Arial" panose="020B0604020202020204" pitchFamily="34" charset="0"/>
              <a:buChar char="•"/>
            </a:pPr>
            <a:r>
              <a:rPr lang="en-US" sz="2400" dirty="0" smtClean="0"/>
              <a:t>Reduces our dependence on Petroleum and foreign oil</a:t>
            </a:r>
            <a:endParaRPr lang="en-US" sz="2400" dirty="0"/>
          </a:p>
          <a:p>
            <a:pPr marL="342900" indent="-342900">
              <a:buFont typeface="Arial" panose="020B0604020202020204" pitchFamily="34" charset="0"/>
              <a:buChar char="•"/>
            </a:pPr>
            <a:endParaRPr lang="en-US" sz="2400" dirty="0" smtClean="0"/>
          </a:p>
          <a:p>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849315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WSF </a:t>
            </a:r>
            <a:r>
              <a:rPr lang="en-US" dirty="0"/>
              <a:t>B</a:t>
            </a:r>
            <a:r>
              <a:rPr lang="en-US" dirty="0" smtClean="0"/>
              <a:t>iodiesel Consumption</a:t>
            </a:r>
            <a:endParaRPr lang="en-US" dirty="0"/>
          </a:p>
        </p:txBody>
      </p:sp>
      <p:pic>
        <p:nvPicPr>
          <p:cNvPr id="3" name="Picture 2"/>
          <p:cNvPicPr/>
          <p:nvPr/>
        </p:nvPicPr>
        <p:blipFill>
          <a:blip r:embed="rId2" cstate="print"/>
          <a:srcRect l="26529" t="17776" r="11687" b="17143"/>
          <a:stretch>
            <a:fillRect/>
          </a:stretch>
        </p:blipFill>
        <p:spPr bwMode="auto">
          <a:xfrm>
            <a:off x="613774" y="1215025"/>
            <a:ext cx="8073025" cy="4885151"/>
          </a:xfrm>
          <a:prstGeom prst="rect">
            <a:avLst/>
          </a:prstGeom>
          <a:noFill/>
          <a:ln w="9525">
            <a:noFill/>
            <a:miter lim="800000"/>
            <a:headEnd/>
            <a:tailEnd/>
          </a:ln>
        </p:spPr>
      </p:pic>
    </p:spTree>
    <p:extLst>
      <p:ext uri="{BB962C8B-B14F-4D97-AF65-F5344CB8AC3E}">
        <p14:creationId xmlns:p14="http://schemas.microsoft.com/office/powerpoint/2010/main" val="1710635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Terrestrial Consumption Statewide</a:t>
            </a:r>
            <a:endParaRPr lang="en-US" dirty="0"/>
          </a:p>
        </p:txBody>
      </p:sp>
      <p:pic>
        <p:nvPicPr>
          <p:cNvPr id="3" name="Picture 2"/>
          <p:cNvPicPr/>
          <p:nvPr/>
        </p:nvPicPr>
        <p:blipFill>
          <a:blip r:embed="rId2" cstate="print"/>
          <a:srcRect l="20215" t="22636" r="21702" b="19771"/>
          <a:stretch>
            <a:fillRect/>
          </a:stretch>
        </p:blipFill>
        <p:spPr bwMode="auto">
          <a:xfrm>
            <a:off x="638829" y="1089766"/>
            <a:ext cx="7841292" cy="4634630"/>
          </a:xfrm>
          <a:prstGeom prst="rect">
            <a:avLst/>
          </a:prstGeom>
          <a:noFill/>
          <a:ln w="9525">
            <a:noFill/>
            <a:miter lim="800000"/>
            <a:headEnd/>
            <a:tailEnd/>
          </a:ln>
        </p:spPr>
      </p:pic>
      <p:sp>
        <p:nvSpPr>
          <p:cNvPr id="7" name="TextBox 6"/>
          <p:cNvSpPr txBox="1"/>
          <p:nvPr/>
        </p:nvSpPr>
        <p:spPr>
          <a:xfrm>
            <a:off x="638828" y="5724396"/>
            <a:ext cx="7841292" cy="584775"/>
          </a:xfrm>
          <a:prstGeom prst="rect">
            <a:avLst/>
          </a:prstGeom>
          <a:noFill/>
        </p:spPr>
        <p:txBody>
          <a:bodyPr wrap="square" rtlCol="0">
            <a:spAutoFit/>
          </a:bodyPr>
          <a:lstStyle/>
          <a:p>
            <a:r>
              <a:rPr lang="en-US" sz="1600" dirty="0"/>
              <a:t>Washington State DOT is the largest consumer of biodiesel in the land use sector, accounting for over 90% of the biodiesel consumed.</a:t>
            </a:r>
          </a:p>
        </p:txBody>
      </p:sp>
    </p:spTree>
    <p:extLst>
      <p:ext uri="{BB962C8B-B14F-4D97-AF65-F5344CB8AC3E}">
        <p14:creationId xmlns:p14="http://schemas.microsoft.com/office/powerpoint/2010/main" val="34987273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Fuel Blends</a:t>
            </a:r>
            <a:endParaRPr lang="en-US" dirty="0"/>
          </a:p>
        </p:txBody>
      </p:sp>
      <p:sp>
        <p:nvSpPr>
          <p:cNvPr id="3" name="Rectangle 2"/>
          <p:cNvSpPr/>
          <p:nvPr/>
        </p:nvSpPr>
        <p:spPr>
          <a:xfrm>
            <a:off x="588723" y="1177447"/>
            <a:ext cx="8098077" cy="5632311"/>
          </a:xfrm>
          <a:prstGeom prst="rect">
            <a:avLst/>
          </a:prstGeom>
        </p:spPr>
        <p:txBody>
          <a:bodyPr wrap="square">
            <a:spAutoFit/>
          </a:bodyPr>
          <a:lstStyle/>
          <a:p>
            <a:pPr marL="342900" indent="-342900">
              <a:buFont typeface="Arial" panose="020B0604020202020204" pitchFamily="34" charset="0"/>
              <a:buChar char="•"/>
            </a:pPr>
            <a:r>
              <a:rPr lang="en-US" sz="2400" dirty="0" smtClean="0"/>
              <a:t>In </a:t>
            </a:r>
            <a:r>
              <a:rPr lang="en-US" sz="2400" dirty="0"/>
              <a:t>Western </a:t>
            </a:r>
            <a:r>
              <a:rPr lang="en-US" sz="2400" dirty="0" smtClean="0"/>
              <a:t>Washington; </a:t>
            </a:r>
          </a:p>
          <a:p>
            <a:pPr marL="800100" lvl="1" indent="-342900">
              <a:buFont typeface="Arial" panose="020B0604020202020204" pitchFamily="34" charset="0"/>
              <a:buChar char="•"/>
            </a:pPr>
            <a:r>
              <a:rPr lang="en-US" sz="2400" dirty="0" smtClean="0"/>
              <a:t>85</a:t>
            </a:r>
            <a:r>
              <a:rPr lang="en-US" sz="2400" dirty="0"/>
              <a:t>% of fuel deliveries were B20, </a:t>
            </a:r>
            <a:endParaRPr lang="en-US" sz="2400" dirty="0" smtClean="0"/>
          </a:p>
          <a:p>
            <a:pPr marL="800100" lvl="1" indent="-342900">
              <a:buFont typeface="Arial" panose="020B0604020202020204" pitchFamily="34" charset="0"/>
              <a:buChar char="•"/>
            </a:pPr>
            <a:r>
              <a:rPr lang="en-US" sz="2400" dirty="0" smtClean="0"/>
              <a:t>10</a:t>
            </a:r>
            <a:r>
              <a:rPr lang="en-US" sz="2400" dirty="0"/>
              <a:t>% were </a:t>
            </a:r>
            <a:r>
              <a:rPr lang="en-US" sz="2400" dirty="0" smtClean="0"/>
              <a:t>B10</a:t>
            </a:r>
          </a:p>
          <a:p>
            <a:pPr marL="800100" lvl="1" indent="-342900">
              <a:buFont typeface="Arial" panose="020B0604020202020204" pitchFamily="34" charset="0"/>
              <a:buChar char="•"/>
            </a:pPr>
            <a:r>
              <a:rPr lang="en-US" sz="2400" dirty="0" smtClean="0"/>
              <a:t>5</a:t>
            </a:r>
            <a:r>
              <a:rPr lang="en-US" sz="2400" dirty="0"/>
              <a:t>% were </a:t>
            </a:r>
            <a:r>
              <a:rPr lang="en-US" sz="2400" dirty="0" smtClean="0"/>
              <a:t>B5 </a:t>
            </a:r>
          </a:p>
          <a:p>
            <a:pPr marL="342900" indent="-342900">
              <a:buFont typeface="Arial" panose="020B0604020202020204" pitchFamily="34" charset="0"/>
              <a:buChar char="•"/>
            </a:pPr>
            <a:r>
              <a:rPr lang="en-US" sz="2400" dirty="0" smtClean="0"/>
              <a:t>In Eastern </a:t>
            </a:r>
            <a:r>
              <a:rPr lang="en-US" sz="2400" dirty="0"/>
              <a:t>Washington B5 is the standard fuel for winter use due to improved performance in cold temperatures. </a:t>
            </a:r>
            <a:endParaRPr lang="en-US" sz="2400" dirty="0" smtClean="0"/>
          </a:p>
          <a:p>
            <a:pPr marL="800100" lvl="1" indent="-342900">
              <a:buFont typeface="Arial" panose="020B0604020202020204" pitchFamily="34" charset="0"/>
              <a:buChar char="•"/>
            </a:pPr>
            <a:r>
              <a:rPr lang="en-US" sz="2400" dirty="0" smtClean="0"/>
              <a:t>After </a:t>
            </a:r>
            <a:r>
              <a:rPr lang="en-US" sz="2400" dirty="0"/>
              <a:t>April, consumption of B20 and B10 become dominant. </a:t>
            </a:r>
            <a:endParaRPr lang="en-US" sz="2400" dirty="0" smtClean="0"/>
          </a:p>
          <a:p>
            <a:pPr marL="342900" indent="-342900">
              <a:buFont typeface="Arial" panose="020B0604020202020204" pitchFamily="34" charset="0"/>
              <a:buChar char="•"/>
            </a:pPr>
            <a:r>
              <a:rPr lang="en-US" sz="2400" dirty="0" smtClean="0"/>
              <a:t>As of May 2012 WSDOT has suspended purchases of blends higher than B20 upon a review of EPA regulations (40 CFR 280.32), and biodiesel materials compatibility and handling guidelines. The review cites the necessity of upgrading the current storage tanks to meet certification requirements for high concentration biodiesel storage. </a:t>
            </a:r>
          </a:p>
          <a:p>
            <a:pPr marL="800100" lvl="1"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8666862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WA State Biodiesel Mandate</a:t>
            </a:r>
            <a:endParaRPr lang="en-US" dirty="0"/>
          </a:p>
        </p:txBody>
      </p:sp>
      <p:sp>
        <p:nvSpPr>
          <p:cNvPr id="3" name="Rectangle 2"/>
          <p:cNvSpPr/>
          <p:nvPr/>
        </p:nvSpPr>
        <p:spPr>
          <a:xfrm>
            <a:off x="739035" y="2267211"/>
            <a:ext cx="7753611" cy="2677656"/>
          </a:xfrm>
          <a:prstGeom prst="rect">
            <a:avLst/>
          </a:prstGeom>
        </p:spPr>
        <p:txBody>
          <a:bodyPr wrap="square">
            <a:spAutoFit/>
          </a:bodyPr>
          <a:lstStyle/>
          <a:p>
            <a:pPr marL="342900" indent="-342900">
              <a:buFont typeface="Arial" panose="020B0604020202020204" pitchFamily="34" charset="0"/>
              <a:buChar char="•"/>
            </a:pPr>
            <a:r>
              <a:rPr lang="en-US" sz="2400" dirty="0"/>
              <a:t>WSF is directed to use a minimum of </a:t>
            </a:r>
            <a:r>
              <a:rPr lang="en-US" sz="2400" dirty="0" smtClean="0"/>
              <a:t>5%bbiodiesel </a:t>
            </a:r>
            <a:r>
              <a:rPr lang="en-US" sz="2400" dirty="0"/>
              <a:t>in all vessels as long as the price of a B5 biodiesel blend does not exceed the price of diesel by </a:t>
            </a:r>
            <a:r>
              <a:rPr lang="en-US" sz="2400" dirty="0" smtClean="0"/>
              <a:t>5% or </a:t>
            </a:r>
            <a:r>
              <a:rPr lang="en-US" sz="2400" dirty="0"/>
              <a:t>more. </a:t>
            </a:r>
            <a:endParaRPr lang="en-US" sz="2400" dirty="0" smtClean="0"/>
          </a:p>
          <a:p>
            <a:endParaRPr lang="en-US" sz="2400" dirty="0"/>
          </a:p>
          <a:p>
            <a:pPr marL="342900" indent="-342900">
              <a:buFont typeface="Arial" panose="020B0604020202020204" pitchFamily="34" charset="0"/>
              <a:buChar char="•"/>
            </a:pPr>
            <a:r>
              <a:rPr lang="en-US" sz="2400" dirty="0" smtClean="0"/>
              <a:t>All </a:t>
            </a:r>
            <a:r>
              <a:rPr lang="en-US" sz="2400" dirty="0"/>
              <a:t>other state agencies are directed to use a minimum of </a:t>
            </a:r>
            <a:r>
              <a:rPr lang="en-US" sz="2400" dirty="0" smtClean="0"/>
              <a:t>20% </a:t>
            </a:r>
            <a:r>
              <a:rPr lang="en-US" sz="2400" dirty="0"/>
              <a:t>biodiesel by total volume to operate diesel vessels, vehicles, and construction equipment</a:t>
            </a:r>
            <a:r>
              <a:rPr lang="en-US" dirty="0"/>
              <a:t>. </a:t>
            </a:r>
          </a:p>
        </p:txBody>
      </p:sp>
    </p:spTree>
    <p:extLst>
      <p:ext uri="{BB962C8B-B14F-4D97-AF65-F5344CB8AC3E}">
        <p14:creationId xmlns:p14="http://schemas.microsoft.com/office/powerpoint/2010/main" val="1665676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WSF Infrastructure</a:t>
            </a:r>
            <a:endParaRPr lang="en-US" dirty="0"/>
          </a:p>
        </p:txBody>
      </p:sp>
      <p:sp>
        <p:nvSpPr>
          <p:cNvPr id="3" name="Rectangle 2"/>
          <p:cNvSpPr/>
          <p:nvPr/>
        </p:nvSpPr>
        <p:spPr>
          <a:xfrm>
            <a:off x="363255" y="977030"/>
            <a:ext cx="8480120" cy="5262979"/>
          </a:xfrm>
          <a:prstGeom prst="rect">
            <a:avLst/>
          </a:prstGeom>
        </p:spPr>
        <p:txBody>
          <a:bodyPr wrap="square">
            <a:spAutoFit/>
          </a:bodyPr>
          <a:lstStyle/>
          <a:p>
            <a:pPr marL="285750" indent="-285750">
              <a:buFont typeface="Arial" panose="020B0604020202020204" pitchFamily="34" charset="0"/>
              <a:buChar char="•"/>
            </a:pPr>
            <a:r>
              <a:rPr lang="en-US" sz="2400" dirty="0" smtClean="0"/>
              <a:t>WSF </a:t>
            </a:r>
            <a:r>
              <a:rPr lang="en-US" sz="2400" dirty="0"/>
              <a:t>has three fueling facilities, all of which have inline blending capability for B-5. The blending infrastructure was installed in stages. </a:t>
            </a:r>
            <a:endParaRPr lang="en-US" sz="2400" dirty="0" smtClean="0"/>
          </a:p>
          <a:p>
            <a:pPr marL="742950" lvl="1" indent="-285750">
              <a:buFont typeface="Arial" panose="020B0604020202020204" pitchFamily="34" charset="0"/>
              <a:buChar char="•"/>
            </a:pPr>
            <a:r>
              <a:rPr lang="en-US" sz="2400" dirty="0" smtClean="0"/>
              <a:t>The </a:t>
            </a:r>
            <a:r>
              <a:rPr lang="en-US" sz="2400" dirty="0"/>
              <a:t>first WSF facility to use inline blending was the Harbor Island truck facility in August 2009. </a:t>
            </a:r>
            <a:endParaRPr lang="en-US" sz="2400" dirty="0" smtClean="0"/>
          </a:p>
          <a:p>
            <a:pPr marL="742950" lvl="1" indent="-285750">
              <a:buFont typeface="Arial" panose="020B0604020202020204" pitchFamily="34" charset="0"/>
              <a:buChar char="•"/>
            </a:pPr>
            <a:r>
              <a:rPr lang="en-US" sz="2400" dirty="0" smtClean="0"/>
              <a:t>The </a:t>
            </a:r>
            <a:r>
              <a:rPr lang="en-US" sz="2400" dirty="0"/>
              <a:t>Anacortes facility gained inline blending capability in January 2011. </a:t>
            </a:r>
            <a:endParaRPr lang="en-US" sz="2400" dirty="0" smtClean="0"/>
          </a:p>
          <a:p>
            <a:pPr marL="742950" lvl="1" indent="-285750">
              <a:buFont typeface="Arial" panose="020B0604020202020204" pitchFamily="34" charset="0"/>
              <a:buChar char="•"/>
            </a:pPr>
            <a:r>
              <a:rPr lang="en-US" sz="2400" dirty="0" smtClean="0"/>
              <a:t>The </a:t>
            </a:r>
            <a:r>
              <a:rPr lang="en-US" sz="2400" dirty="0"/>
              <a:t>last in-line blending system was installed at Seattle Harbor Island dock facility in February 2013 and accounts for 35% of total fuel consumption by WSF. </a:t>
            </a:r>
            <a:endParaRPr lang="en-US" sz="2400" dirty="0" smtClean="0"/>
          </a:p>
          <a:p>
            <a:pPr marL="742950" lvl="1" indent="-285750">
              <a:buFont typeface="Arial" panose="020B0604020202020204" pitchFamily="34" charset="0"/>
              <a:buChar char="•"/>
            </a:pPr>
            <a:r>
              <a:rPr lang="en-US" sz="2400" dirty="0"/>
              <a:t>Since the installation of the Harbor Island Dock facility, B5 has become the standard fuel for WSF.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2846650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1377</TotalTime>
  <Words>803</Words>
  <Application>Microsoft Office PowerPoint</Application>
  <PresentationFormat>On-screen Show (4:3)</PresentationFormat>
  <Paragraphs>70</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Helvetica</vt:lpstr>
      <vt:lpstr>Office Theme</vt:lpstr>
      <vt:lpstr>Washington State Biodiesel Use &amp; Lessons Learned </vt:lpstr>
      <vt:lpstr>Biodiesel in Washington</vt:lpstr>
      <vt:lpstr>Who’s Using Biodiesel?</vt:lpstr>
      <vt:lpstr>Biodiesel Benefits</vt:lpstr>
      <vt:lpstr>WSF Biodiesel Consumption</vt:lpstr>
      <vt:lpstr>Terrestrial Consumption Statewide</vt:lpstr>
      <vt:lpstr>Fuel Blends</vt:lpstr>
      <vt:lpstr>WA State Biodiesel Mandate</vt:lpstr>
      <vt:lpstr>WSF Infrastructure</vt:lpstr>
      <vt:lpstr>Biodiesel Handling, Lessons Learned</vt:lpstr>
      <vt:lpstr>Lessons Learned </vt:lpstr>
      <vt:lpstr>DOT Experience</vt:lpstr>
      <vt:lpstr>Sources of info.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Christopher DeJohn</dc:creator>
  <cp:lastModifiedBy>Atul</cp:lastModifiedBy>
  <cp:revision>22</cp:revision>
  <dcterms:created xsi:type="dcterms:W3CDTF">2014-01-19T22:39:55Z</dcterms:created>
  <dcterms:modified xsi:type="dcterms:W3CDTF">2014-04-08T17:07:47Z</dcterms:modified>
</cp:coreProperties>
</file>