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E07E-D67B-4284-8C49-0D6125C3793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BB5D5-7755-4B44-9B20-C2129777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538" indent="-2803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3065" indent="-2243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226" indent="-2243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1829" indent="-2243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0432" indent="-224302" defTabSz="44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19035" indent="-224302" defTabSz="44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67638" indent="-224302" defTabSz="44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16241" indent="-224302" defTabSz="44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7A6AA9-282D-448C-9B9C-3DDF6374C6DA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4799F84-CFD0-41E5-926F-F87AE26DE13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323800-851E-4B75-92F7-25AFC0BC5B9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66235-9839-4962-9B2B-1AA61F75FA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AAD63D-7FCB-4E62-9894-1DDBB9A1CAB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55E723-B2A2-428F-A198-E9917F6350E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AAD63D-7FCB-4E62-9894-1DDBB9A1CAB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AAD63D-7FCB-4E62-9894-1DDBB9A1CAB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AAD63D-7FCB-4E62-9894-1DDBB9A1CAB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AAD63D-7FCB-4E62-9894-1DDBB9A1CAB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30734" indent="-281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marL="1124206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marL="1573887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23570" indent="-22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473253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6pPr>
            <a:lvl7pPr marL="2922935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7pPr>
            <a:lvl8pPr marL="3372617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8pPr>
            <a:lvl9pPr marL="3822299" indent="-224841" defTabSz="4496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55E723-B2A2-428F-A198-E9917F6350E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909" y="1553562"/>
            <a:ext cx="3909291" cy="197254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118" y="4012462"/>
            <a:ext cx="774208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5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124" y="164615"/>
            <a:ext cx="6266676" cy="64670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9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20124" y="164615"/>
            <a:ext cx="6266676" cy="64670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20124" y="164615"/>
            <a:ext cx="6266676" cy="64670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Date, time and initials of last edit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1207-60CA-464F-BEC3-029569ACE51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BD4B45-A84B-5C44-A976-D6B0EDDCF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5CB42B3-CCAF-5247-99D8-C44EE1790D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8825" y="290919"/>
            <a:ext cx="7775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Arial Black"/>
                <a:ea typeface="ヒラギノ角ゴ Pro W3" charset="0"/>
                <a:cs typeface="ＭＳ Ｐゴシック" charset="0"/>
              </a:rPr>
              <a:t>Washington State Ferries </a:t>
            </a:r>
          </a:p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Arial Black"/>
                <a:ea typeface="ヒラギノ角ゴ Pro W3" charset="0"/>
                <a:cs typeface="ＭＳ Ｐゴシック" charset="0"/>
              </a:rPr>
              <a:t>Fuel Efficiencies</a:t>
            </a:r>
            <a:endParaRPr lang="en-US" sz="3200" dirty="0">
              <a:solidFill>
                <a:prstClr val="white"/>
              </a:solidFill>
              <a:latin typeface="Arial" charset="0"/>
              <a:ea typeface="ヒラギノ角ゴ Pro W3" charset="0"/>
              <a:cs typeface="ＭＳ Ｐゴシック" charset="0"/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4922875" y="1350268"/>
            <a:ext cx="4093534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0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</a:rPr>
              <a:t>Capt. George A. Capacci</a:t>
            </a:r>
            <a:endParaRPr lang="en-US" altLang="en-US" sz="1600" b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</a:rPr>
              <a:t>Deputy </a:t>
            </a:r>
            <a:r>
              <a:rPr lang="en-US" altLang="en-US" sz="1600" dirty="0">
                <a:solidFill>
                  <a:prstClr val="black"/>
                </a:solidFill>
              </a:rPr>
              <a:t>Chief, Operations and </a:t>
            </a:r>
            <a:r>
              <a:rPr lang="en-US" altLang="en-US" sz="1600" dirty="0" smtClean="0">
                <a:solidFill>
                  <a:prstClr val="black"/>
                </a:solidFill>
              </a:rPr>
              <a:t>Construction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</a:rPr>
              <a:t>WSDOT Ferries Division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 flipH="1">
            <a:off x="3194050" y="5941865"/>
            <a:ext cx="5389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</a:rPr>
              <a:t>Washington Clean Technology Alliance</a:t>
            </a:r>
            <a:endParaRPr lang="en-US" altLang="en-US" sz="1600" b="1" dirty="0">
              <a:solidFill>
                <a:prstClr val="black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</a:rPr>
              <a:t>April 9, 2014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pic>
        <p:nvPicPr>
          <p:cNvPr id="25" name="Picture 24" descr="ferry-seattle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2311400"/>
            <a:ext cx="24384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056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13" y="4098925"/>
            <a:ext cx="24352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550" y="2281238"/>
            <a:ext cx="2355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075" y="4098925"/>
            <a:ext cx="23939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4062413"/>
            <a:ext cx="2463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050" y="2295525"/>
            <a:ext cx="24336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5149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Opportunities with LNG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76312"/>
            <a:ext cx="8229600" cy="4669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ヒラギノ角ゴ Pro W3" pitchFamily="-84" charset="-128"/>
              </a:rPr>
              <a:t>Economy: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-84" charset="-128"/>
              </a:rPr>
              <a:t>Moving </a:t>
            </a:r>
            <a:r>
              <a:rPr lang="en-US" altLang="en-US" sz="2000" dirty="0">
                <a:ea typeface="ヒラギノ角ゴ Pro W3" pitchFamily="-84" charset="-128"/>
              </a:rPr>
              <a:t>from diesel to LNG could save 40-50% at today’s </a:t>
            </a:r>
            <a:r>
              <a:rPr lang="en-US" altLang="en-US" sz="2000" dirty="0" smtClean="0">
                <a:ea typeface="ヒラギノ角ゴ Pro W3" pitchFamily="-84" charset="-128"/>
              </a:rPr>
              <a:t>pricing.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ヒラギノ角ゴ Pro W3" pitchFamily="-84" charset="-128"/>
              </a:rPr>
              <a:t>Pollutant Reduction: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ヒラギノ角ゴ Pro W3" pitchFamily="-84" charset="-128"/>
              </a:rPr>
              <a:t>WSF is the largest single source of carbon emissions in Washington state </a:t>
            </a:r>
            <a:r>
              <a:rPr lang="en-US" altLang="en-US" sz="2000" dirty="0" smtClean="0">
                <a:ea typeface="ヒラギノ角ゴ Pro W3" pitchFamily="-84" charset="-128"/>
              </a:rPr>
              <a:t>government and significant </a:t>
            </a:r>
            <a:r>
              <a:rPr lang="en-US" altLang="en-US" sz="2000" dirty="0">
                <a:ea typeface="ヒラギノ角ゴ Pro W3" pitchFamily="-84" charset="-128"/>
              </a:rPr>
              <a:t>emissions reductions could be </a:t>
            </a:r>
            <a:r>
              <a:rPr lang="en-US" altLang="en-US" sz="2000" dirty="0" smtClean="0">
                <a:ea typeface="ヒラギノ角ゴ Pro W3" pitchFamily="-84" charset="-128"/>
              </a:rPr>
              <a:t>achieved</a:t>
            </a:r>
            <a:r>
              <a:rPr lang="en-US" altLang="en-US" sz="2000" dirty="0">
                <a:ea typeface="ヒラギノ角ゴ Pro W3" pitchFamily="-84" charset="-128"/>
              </a:rPr>
              <a:t> </a:t>
            </a:r>
            <a:r>
              <a:rPr lang="en-US" altLang="en-US" sz="2000" dirty="0" smtClean="0">
                <a:ea typeface="ヒラギノ角ゴ Pro W3" pitchFamily="-84" charset="-128"/>
              </a:rPr>
              <a:t>with conversion.</a:t>
            </a:r>
            <a:endParaRPr lang="en-US" altLang="en-US" sz="2000" dirty="0">
              <a:ea typeface="ヒラギノ角ゴ Pro W3" pitchFamily="-84" charset="-128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000" dirty="0" smtClean="0">
              <a:ea typeface="ヒラギノ角ゴ Pro W3" pitchFamily="-84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>
              <a:ea typeface="ヒラギノ角ゴ Pro W3" pitchFamily="-84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ea typeface="ヒラギノ角ゴ Pro W3" pitchFamily="-84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 smtClean="0">
              <a:ea typeface="ヒラギノ角ゴ Pro W3" pitchFamily="-84" charset="-128"/>
            </a:endParaRPr>
          </a:p>
        </p:txBody>
      </p:sp>
      <p:sp>
        <p:nvSpPr>
          <p:cNvPr id="4101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218967" y="6356350"/>
            <a:ext cx="46783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A66AD9-9D71-49EF-AF8A-907BC00B0DA7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" y="85060"/>
            <a:ext cx="9048307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Status of LNG project</a:t>
            </a:r>
            <a:r>
              <a:rPr lang="en-US" sz="2900" b="1" dirty="0">
                <a:cs typeface="ＭＳ Ｐゴシック" charset="0"/>
              </a:rPr>
              <a:t/>
            </a:r>
            <a:br>
              <a:rPr lang="en-US" sz="2900" b="1" dirty="0">
                <a:cs typeface="ＭＳ Ｐゴシック" charset="0"/>
              </a:rPr>
            </a:br>
            <a:endParaRPr lang="en-US" sz="2900" dirty="0">
              <a:cs typeface="ＭＳ Ｐゴシック" charset="0"/>
            </a:endParaRPr>
          </a:p>
        </p:txBody>
      </p:sp>
      <p:sp>
        <p:nvSpPr>
          <p:cNvPr id="6149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250865" y="6356350"/>
            <a:ext cx="43593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E72ECE-9CD8-4604-82AC-DC7443399CFA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76313"/>
            <a:ext cx="8229600" cy="5149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ea typeface="ヒラギノ角ゴ Pro W3" pitchFamily="-84" charset="-128"/>
              </a:rPr>
              <a:t>WSF has conducted nearly 4 years of analysis, evaluation and detailed studies on conversion of existing fleet to LNG.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ea typeface="ヒラギノ角ゴ Pro W3" pitchFamily="-84" charset="-128"/>
              </a:rPr>
              <a:t>On Nov. 18, 2013, WSF submitted a formal Letter of Intent (LOI) to the U.S. Coast Guard forwarding Waterway Suitability Assessment (WSA</a:t>
            </a:r>
            <a:r>
              <a:rPr lang="en-US" altLang="en-US" sz="2400" dirty="0" smtClean="0">
                <a:ea typeface="ヒラギノ角ゴ Pro W3" pitchFamily="-84" charset="-128"/>
              </a:rPr>
              <a:t>).</a:t>
            </a:r>
            <a:endParaRPr lang="en-US" altLang="en-US" sz="2400" dirty="0">
              <a:ea typeface="ヒラギノ角ゴ Pro W3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ea typeface="ヒラギノ角ゴ Pro W3" pitchFamily="-84" charset="-128"/>
              </a:rPr>
              <a:t>WSF is </a:t>
            </a:r>
            <a:r>
              <a:rPr lang="en-US" altLang="en-US" sz="2400" dirty="0" smtClean="0">
                <a:ea typeface="ヒラギノ角ゴ Pro W3" pitchFamily="-84" charset="-128"/>
              </a:rPr>
              <a:t>awaiting </a:t>
            </a:r>
            <a:r>
              <a:rPr lang="en-US" altLang="en-US" sz="2400" dirty="0">
                <a:ea typeface="ヒラギノ角ゴ Pro W3" pitchFamily="-84" charset="-128"/>
              </a:rPr>
              <a:t>USCG approval of </a:t>
            </a:r>
            <a:r>
              <a:rPr lang="en-US" altLang="en-US" sz="2400" dirty="0" smtClean="0">
                <a:ea typeface="ヒラギノ角ゴ Pro W3" pitchFamily="-84" charset="-128"/>
              </a:rPr>
              <a:t>WSA followed by RFP for detailed design of LNG conversion.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ea typeface="ヒラギノ角ゴ Pro W3" pitchFamily="-84" charset="-128"/>
              </a:rPr>
              <a:t>WSF is committed to LNG as a transitional fuel to save money and reduce emissions. </a:t>
            </a:r>
            <a:endParaRPr lang="en-US" altLang="en-US" sz="2400" dirty="0"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3" y="136415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Contact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127051"/>
            <a:ext cx="9144000" cy="1871330"/>
          </a:xfrm>
        </p:spPr>
        <p:txBody>
          <a:bodyPr>
            <a:normAutofit fontScale="25000" lnSpcReduction="20000"/>
          </a:bodyPr>
          <a:lstStyle/>
          <a:p>
            <a:pPr marL="457200" lvl="1" indent="0"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7400" dirty="0" smtClean="0">
                <a:ea typeface="ヒラギノ角ゴ Pro W3" pitchFamily="-84" charset="-128"/>
              </a:rPr>
              <a:t>Capt. George A. Capacci</a:t>
            </a:r>
            <a:br>
              <a:rPr lang="en-US" altLang="en-US" sz="7400" dirty="0" smtClean="0">
                <a:ea typeface="ヒラギノ角ゴ Pro W3" pitchFamily="-84" charset="-128"/>
              </a:rPr>
            </a:br>
            <a:r>
              <a:rPr lang="en-US" altLang="en-US" sz="7400" dirty="0" smtClean="0">
                <a:ea typeface="ヒラギノ角ゴ Pro W3" pitchFamily="-84" charset="-128"/>
              </a:rPr>
              <a:t>WSDOT Ferries, Deputy Chief, Operations and Construction</a:t>
            </a:r>
            <a:br>
              <a:rPr lang="en-US" altLang="en-US" sz="7400" dirty="0" smtClean="0">
                <a:ea typeface="ヒラギノ角ゴ Pro W3" pitchFamily="-84" charset="-128"/>
              </a:rPr>
            </a:br>
            <a:r>
              <a:rPr lang="en-US" altLang="en-US" sz="7400" dirty="0" smtClean="0">
                <a:ea typeface="ヒラギノ角ゴ Pro W3" pitchFamily="-84" charset="-128"/>
              </a:rPr>
              <a:t>206-515-3414</a:t>
            </a:r>
            <a:br>
              <a:rPr lang="en-US" altLang="en-US" sz="7400" dirty="0" smtClean="0">
                <a:ea typeface="ヒラギノ角ゴ Pro W3" pitchFamily="-84" charset="-128"/>
              </a:rPr>
            </a:br>
            <a:r>
              <a:rPr lang="en-US" altLang="en-US" sz="7400" dirty="0" smtClean="0">
                <a:ea typeface="ヒラギノ角ゴ Pro W3" pitchFamily="-84" charset="-128"/>
              </a:rPr>
              <a:t>CapaccG@wsdot.wa.gov</a:t>
            </a:r>
          </a:p>
          <a:p>
            <a:pPr marL="457200" lvl="1" indent="0"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7400" dirty="0">
              <a:ea typeface="ヒラギノ角ゴ Pro W3" pitchFamily="-84" charset="-128"/>
            </a:endParaRPr>
          </a:p>
          <a:p>
            <a:pPr marL="457200" lvl="1" indent="0"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7400" b="1" dirty="0" smtClean="0">
                <a:ea typeface="ヒラギノ角ゴ Pro W3" pitchFamily="-84" charset="-128"/>
              </a:rPr>
              <a:t>For more information, please visit us on the Web: </a:t>
            </a:r>
            <a:endParaRPr lang="en-US" altLang="en-US" sz="7400" b="1" dirty="0">
              <a:ea typeface="ヒラギノ角ゴ Pro W3" pitchFamily="-84" charset="-128"/>
            </a:endParaRPr>
          </a:p>
          <a:p>
            <a:pPr marL="457200" lvl="1" indent="0" algn="ctr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7400" dirty="0" smtClean="0">
                <a:ea typeface="ヒラギノ角ゴ Pro W3" pitchFamily="-84" charset="-128"/>
              </a:rPr>
              <a:t>www.wsdot.wa.gov/ferries</a:t>
            </a:r>
            <a:endParaRPr lang="en-US" altLang="en-US" sz="7400" dirty="0">
              <a:ea typeface="ヒラギノ角ゴ Pro W3" pitchFamily="-84" charset="-128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7400" b="1" dirty="0" smtClean="0">
                <a:ea typeface="ヒラギノ角ゴ Pro W3" pitchFamily="-84" charset="-128"/>
              </a:rPr>
              <a:t>LNG</a:t>
            </a:r>
            <a:r>
              <a:rPr lang="en-US" altLang="en-US" sz="7400" b="1" dirty="0">
                <a:ea typeface="ヒラギノ角ゴ Pro W3" pitchFamily="-84" charset="-128"/>
              </a:rPr>
              <a:t>: </a:t>
            </a:r>
            <a:r>
              <a:rPr lang="en-US" altLang="en-US" sz="7400" dirty="0" smtClean="0">
                <a:ea typeface="ヒラギノ角ゴ Pro W3" pitchFamily="-84" charset="-128"/>
              </a:rPr>
              <a:t>www.wsdot.wa.gov/ferries/environment/LNG</a:t>
            </a:r>
          </a:p>
          <a:p>
            <a:pPr marL="457200" lvl="1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7400" b="1" i="1" dirty="0" err="1" smtClean="0">
                <a:ea typeface="ヒラギノ角ゴ Pro W3" pitchFamily="-84" charset="-128"/>
              </a:rPr>
              <a:t>Hyak</a:t>
            </a:r>
            <a:r>
              <a:rPr lang="en-US" altLang="en-US" sz="7400" b="1" dirty="0" smtClean="0">
                <a:ea typeface="ヒラギノ角ゴ Pro W3" pitchFamily="-84" charset="-128"/>
              </a:rPr>
              <a:t>: </a:t>
            </a:r>
            <a:r>
              <a:rPr lang="en-US" altLang="en-US" sz="7400" dirty="0" smtClean="0">
                <a:ea typeface="ヒラギノ角ゴ Pro W3" pitchFamily="-84" charset="-128"/>
              </a:rPr>
              <a:t>www.wsdot.wa.gov/projects/ferries/hyakpreservation</a:t>
            </a:r>
          </a:p>
          <a:p>
            <a:pPr marL="457200" lvl="1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>
              <a:ea typeface="ヒラギノ角ゴ Pro W3" pitchFamily="-84" charset="-128"/>
            </a:endParaRPr>
          </a:p>
          <a:p>
            <a:pPr marL="457200" lvl="1" indent="0"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 smtClean="0">
              <a:ea typeface="ヒラギノ角ゴ Pro W3" pitchFamily="-84" charset="-128"/>
            </a:endParaRPr>
          </a:p>
        </p:txBody>
      </p:sp>
      <p:sp>
        <p:nvSpPr>
          <p:cNvPr id="9221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293395" y="6356350"/>
            <a:ext cx="39340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14A8A6-8EEF-4028-BBE8-6F91D7C17B74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Tahoma" charset="0"/>
              </a:rPr>
              <a:t>System overview</a:t>
            </a:r>
          </a:p>
        </p:txBody>
      </p:sp>
      <p:pic>
        <p:nvPicPr>
          <p:cNvPr id="4099" name="Content Placeholder 8" descr="Ferry Route Base Map_2010 USE ONLY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392238"/>
            <a:ext cx="2819400" cy="5189879"/>
          </a:xfrm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52400" y="1392238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</a:rPr>
              <a:t>More than 22 million </a:t>
            </a:r>
            <a:r>
              <a:rPr lang="en-US" sz="2500" kern="0" dirty="0">
                <a:solidFill>
                  <a:prstClr val="black"/>
                </a:solidFill>
              </a:rPr>
              <a:t>riders per year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prstClr val="black"/>
                </a:solidFill>
              </a:rPr>
              <a:t>10 million vehicles carried per year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prstClr val="black"/>
                </a:solidFill>
              </a:rPr>
              <a:t>Fleet of </a:t>
            </a:r>
            <a:r>
              <a:rPr lang="en-US" sz="2500" kern="0" dirty="0">
                <a:solidFill>
                  <a:srgbClr val="000000"/>
                </a:solidFill>
              </a:rPr>
              <a:t>22</a:t>
            </a:r>
            <a:r>
              <a:rPr lang="en-US" sz="2500" kern="0" dirty="0">
                <a:solidFill>
                  <a:srgbClr val="FF0000"/>
                </a:solidFill>
              </a:rPr>
              <a:t> </a:t>
            </a:r>
            <a:r>
              <a:rPr lang="en-US" sz="2500" kern="0" dirty="0">
                <a:solidFill>
                  <a:prstClr val="black"/>
                </a:solidFill>
              </a:rPr>
              <a:t>auto-passenger ferries, 34 cars to 202 cars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prstClr val="black"/>
                </a:solidFill>
              </a:rPr>
              <a:t>20 terminals on 10 routes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prstClr val="black"/>
                </a:solidFill>
              </a:rPr>
              <a:t>450 departures per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prstClr val="black"/>
                </a:solidFill>
              </a:rPr>
              <a:t>1800 employees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>
                <a:solidFill>
                  <a:prstClr val="black"/>
                </a:solidFill>
              </a:rPr>
              <a:t>Nine unions and 11 collective bargaining agreements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55002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72B9F1-CF15-4C0B-89DB-934DA45AF848}" type="slidenum">
              <a:rPr lang="en-US" sz="1400" b="1">
                <a:solidFill>
                  <a:prstClr val="black"/>
                </a:solidFill>
              </a:rPr>
              <a:pPr algn="r" eaLnBrk="1" hangingPunct="1"/>
              <a:t>2</a:t>
            </a:fld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4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83123" y="4290911"/>
            <a:ext cx="2971800" cy="182665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8" y="147042"/>
            <a:ext cx="8416562" cy="1143000"/>
          </a:xfrm>
        </p:spPr>
        <p:txBody>
          <a:bodyPr/>
          <a:lstStyle/>
          <a:p>
            <a:pPr algn="l"/>
            <a:r>
              <a:rPr lang="en-US" sz="3600" b="1" dirty="0" smtClean="0"/>
              <a:t>Existing Washington State ferry fleet </a:t>
            </a:r>
            <a:endParaRPr lang="en-US" sz="3600" b="1" dirty="0"/>
          </a:p>
        </p:txBody>
      </p:sp>
      <p:pic>
        <p:nvPicPr>
          <p:cNvPr id="4" name="Content Placeholder 3" descr="0-mark2-sillouette_sm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044" y="1631957"/>
            <a:ext cx="2063601" cy="405350"/>
          </a:xfrm>
        </p:spPr>
      </p:pic>
      <p:pic>
        <p:nvPicPr>
          <p:cNvPr id="29701" name="Picture 5" descr="C:\Documents and Settings\capaccg\My Documents\My Pictures\silhouttes\2-super-sillouette_s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725" y="1617738"/>
            <a:ext cx="1804194" cy="373282"/>
          </a:xfrm>
          <a:prstGeom prst="rect">
            <a:avLst/>
          </a:prstGeom>
          <a:noFill/>
        </p:spPr>
      </p:pic>
      <p:pic>
        <p:nvPicPr>
          <p:cNvPr id="29707" name="Picture 11" descr="C:\Documents and Settings\capaccg\My Documents\My Pictures\silhouttes\1-jumbo-sillouette_sm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338" y="3591566"/>
            <a:ext cx="2400300" cy="390525"/>
          </a:xfrm>
          <a:prstGeom prst="rect">
            <a:avLst/>
          </a:prstGeom>
          <a:noFill/>
        </p:spPr>
      </p:pic>
      <p:pic>
        <p:nvPicPr>
          <p:cNvPr id="29708" name="Picture 12" descr="C:\Documents and Settings\capaccg\My Documents\My Pictures\silhouttes\1-jumbo-sillouette_sm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38" y="4012255"/>
            <a:ext cx="2552700" cy="400050"/>
          </a:xfrm>
          <a:prstGeom prst="rect">
            <a:avLst/>
          </a:prstGeom>
          <a:noFill/>
        </p:spPr>
      </p:pic>
      <p:pic>
        <p:nvPicPr>
          <p:cNvPr id="29709" name="Picture 13" descr="C:\Documents and Settings\capaccg\My Documents\My Pictures\silhouttes\3-issaquah-sillouette_sm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049" y="1593850"/>
            <a:ext cx="1706526" cy="342978"/>
          </a:xfrm>
          <a:prstGeom prst="rect">
            <a:avLst/>
          </a:prstGeom>
          <a:noFill/>
        </p:spPr>
      </p:pic>
      <p:pic>
        <p:nvPicPr>
          <p:cNvPr id="29715" name="Picture 19" descr="C:\Documents and Settings\capaccg\My Documents\My Pictures\silhouttes\4-issaquah130-sillouette_sm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3673" y="4752062"/>
            <a:ext cx="1943100" cy="390525"/>
          </a:xfrm>
          <a:prstGeom prst="rect">
            <a:avLst/>
          </a:prstGeom>
          <a:noFill/>
        </p:spPr>
      </p:pic>
      <p:pic>
        <p:nvPicPr>
          <p:cNvPr id="29716" name="Picture 20" descr="C:\Documents and Settings\capaccg\My Documents\My Pictures\silhouttes\4-issaquah130-sillouette_sm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3673" y="5142587"/>
            <a:ext cx="1943100" cy="390525"/>
          </a:xfrm>
          <a:prstGeom prst="rect">
            <a:avLst/>
          </a:prstGeom>
          <a:noFill/>
        </p:spPr>
      </p:pic>
      <p:pic>
        <p:nvPicPr>
          <p:cNvPr id="29717" name="Picture 21" descr="C:\Documents and Settings\capaccg\My Documents\My Pictures\silhouttes\4-issaquah130-sillouette_sm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3673" y="5533112"/>
            <a:ext cx="1943100" cy="390525"/>
          </a:xfrm>
          <a:prstGeom prst="rect">
            <a:avLst/>
          </a:prstGeom>
          <a:noFill/>
        </p:spPr>
      </p:pic>
      <p:pic>
        <p:nvPicPr>
          <p:cNvPr id="29718" name="Picture 22" descr="C:\Documents and Settings\capaccg\My Documents\My Pictures\silhouttes\13-kwaditabil-silouette_sm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590" y="4475604"/>
            <a:ext cx="1943100" cy="390525"/>
          </a:xfrm>
          <a:prstGeom prst="rect">
            <a:avLst/>
          </a:prstGeom>
          <a:noFill/>
        </p:spPr>
      </p:pic>
      <p:pic>
        <p:nvPicPr>
          <p:cNvPr id="29719" name="Picture 23" descr="C:\Documents and Settings\capaccg\My Documents\My Pictures\silhouttes\13-kwaditabil-silouette_sm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590" y="4866129"/>
            <a:ext cx="1943100" cy="390525"/>
          </a:xfrm>
          <a:prstGeom prst="rect">
            <a:avLst/>
          </a:prstGeom>
          <a:noFill/>
        </p:spPr>
      </p:pic>
      <p:pic>
        <p:nvPicPr>
          <p:cNvPr id="29720" name="Picture 24" descr="C:\Documents and Settings\capaccg\My Documents\My Pictures\silhouttes\13-kwaditabil-silouette_sm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590" y="5256654"/>
            <a:ext cx="1943100" cy="390525"/>
          </a:xfrm>
          <a:prstGeom prst="rect">
            <a:avLst/>
          </a:prstGeom>
          <a:noFill/>
        </p:spPr>
      </p:pic>
      <p:pic>
        <p:nvPicPr>
          <p:cNvPr id="29722" name="Picture 26" descr="C:\Documents and Settings\capaccg\My Documents\My Pictures\silhouttes\9-Hiyu-sillouette_sm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1027" y="3635597"/>
            <a:ext cx="1943100" cy="3905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90550" y="12245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Jumbo Mark II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83173" y="4532987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Evergreen State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7438" y="32222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Jumbo Class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24652" y="1212854"/>
            <a:ext cx="176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Super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6655" y="122451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Issaquah Class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59627" y="332333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Hiyu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2590" y="4106272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Kwa-di Tabil Class 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8686800" y="655002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872B9F1-CF15-4C0B-89DB-934DA45AF848}" type="slidenum">
              <a:rPr lang="en-US" sz="1400" b="1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36" name="Content Placeholder 3" descr="0-mark2-sillouette_sml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4145" y="2618993"/>
            <a:ext cx="2095500" cy="4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3" descr="0-mark2-sillouette_sml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221" y="2132518"/>
            <a:ext cx="2095500" cy="4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C:\Documents and Settings\capaccg\My Documents\My Pictures\silhouttes\2-super-sillouette_s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525" y="1996599"/>
            <a:ext cx="1804194" cy="373282"/>
          </a:xfrm>
          <a:prstGeom prst="rect">
            <a:avLst/>
          </a:prstGeom>
          <a:noFill/>
        </p:spPr>
      </p:pic>
      <p:pic>
        <p:nvPicPr>
          <p:cNvPr id="42" name="Picture 5" descr="C:\Documents and Settings\capaccg\My Documents\My Pictures\silhouttes\2-super-sillouette_s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525" y="2369881"/>
            <a:ext cx="1804194" cy="373282"/>
          </a:xfrm>
          <a:prstGeom prst="rect">
            <a:avLst/>
          </a:prstGeom>
          <a:noFill/>
        </p:spPr>
      </p:pic>
      <p:pic>
        <p:nvPicPr>
          <p:cNvPr id="43" name="Picture 5" descr="C:\Documents and Settings\capaccg\My Documents\My Pictures\silhouttes\2-super-sillouette_s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579" y="2778532"/>
            <a:ext cx="1804194" cy="373282"/>
          </a:xfrm>
          <a:prstGeom prst="rect">
            <a:avLst/>
          </a:prstGeom>
          <a:noFill/>
        </p:spPr>
      </p:pic>
      <p:pic>
        <p:nvPicPr>
          <p:cNvPr id="44" name="Picture 13" descr="C:\Documents and Settings\capaccg\My Documents\My Pictures\silhouttes\3-issaquah-sillouette_sm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671" y="1915228"/>
            <a:ext cx="1706526" cy="342978"/>
          </a:xfrm>
          <a:prstGeom prst="rect">
            <a:avLst/>
          </a:prstGeom>
          <a:noFill/>
        </p:spPr>
      </p:pic>
      <p:pic>
        <p:nvPicPr>
          <p:cNvPr id="45" name="Picture 13" descr="C:\Documents and Settings\capaccg\My Documents\My Pictures\silhouttes\3-issaquah-sillouette_sm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9744" y="2264545"/>
            <a:ext cx="1706526" cy="342978"/>
          </a:xfrm>
          <a:prstGeom prst="rect">
            <a:avLst/>
          </a:prstGeom>
          <a:noFill/>
        </p:spPr>
      </p:pic>
      <p:pic>
        <p:nvPicPr>
          <p:cNvPr id="46" name="Picture 13" descr="C:\Documents and Settings\capaccg\My Documents\My Pictures\silhouttes\3-issaquah-sillouette_sm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1133" y="2618993"/>
            <a:ext cx="1706526" cy="342978"/>
          </a:xfrm>
          <a:prstGeom prst="rect">
            <a:avLst/>
          </a:prstGeom>
          <a:noFill/>
        </p:spPr>
      </p:pic>
      <p:pic>
        <p:nvPicPr>
          <p:cNvPr id="47" name="Picture 13" descr="C:\Documents and Settings\capaccg\My Documents\My Pictures\silhouttes\3-issaquah-sillouette_sm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511" y="3008708"/>
            <a:ext cx="1706526" cy="342978"/>
          </a:xfrm>
          <a:prstGeom prst="rect">
            <a:avLst/>
          </a:prstGeom>
          <a:noFill/>
        </p:spPr>
      </p:pic>
      <p:pic>
        <p:nvPicPr>
          <p:cNvPr id="48" name="Picture 13" descr="C:\Documents and Settings\capaccg\My Documents\My Pictures\silhouttes\3-issaquah-sillouette_sm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511" y="3400273"/>
            <a:ext cx="1706526" cy="342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68592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943" y="2526854"/>
            <a:ext cx="2131938" cy="192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83252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Importance of fuel </a:t>
            </a:r>
            <a:r>
              <a:rPr lang="en-US" sz="3600" b="1" dirty="0">
                <a:cs typeface="ＭＳ Ｐゴシック" charset="0"/>
              </a:rPr>
              <a:t>e</a:t>
            </a:r>
            <a:r>
              <a:rPr lang="en-US" sz="3600" b="1" dirty="0" smtClean="0">
                <a:cs typeface="ＭＳ Ｐゴシック" charset="0"/>
              </a:rPr>
              <a:t>fficiency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9730" y="933783"/>
            <a:ext cx="8229600" cy="5149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ea typeface="ヒラギノ角ゴ Pro W3" pitchFamily="-84" charset="-128"/>
              </a:rPr>
              <a:t>WSF burns more than 17 million gallons of fuel annually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ea typeface="ヒラギノ角ゴ Pro W3" pitchFamily="-84" charset="-128"/>
              </a:rPr>
              <a:t>Fuel represents 23 percent of FY13-15 operating budget (compared to 11 percent in FY00-01)</a:t>
            </a:r>
          </a:p>
          <a:p>
            <a:pPr marL="230188" indent="-2301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n-US" sz="2000" dirty="0" smtClean="0">
              <a:ea typeface="ヒラギノ角ゴ Pro W3" pitchFamily="-84" charset="-128"/>
            </a:endParaRPr>
          </a:p>
        </p:txBody>
      </p:sp>
      <p:sp>
        <p:nvSpPr>
          <p:cNvPr id="307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428038" y="6356350"/>
            <a:ext cx="25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BC9698-C1D0-4825-91D7-C6DC5AAF494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76" y="2705490"/>
            <a:ext cx="2573389" cy="1704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146" y="4409943"/>
            <a:ext cx="2379742" cy="157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5149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WSF current </a:t>
            </a:r>
            <a:r>
              <a:rPr lang="en-US" sz="3600" b="1" dirty="0">
                <a:cs typeface="ＭＳ Ｐゴシック" charset="0"/>
              </a:rPr>
              <a:t>f</a:t>
            </a:r>
            <a:r>
              <a:rPr lang="en-US" sz="3600" b="1" dirty="0" smtClean="0">
                <a:cs typeface="ＭＳ Ｐゴシック" charset="0"/>
              </a:rPr>
              <a:t>uel </a:t>
            </a:r>
            <a:r>
              <a:rPr lang="en-US" sz="3600" b="1" dirty="0">
                <a:cs typeface="ＭＳ Ｐゴシック" charset="0"/>
              </a:rPr>
              <a:t>e</a:t>
            </a:r>
            <a:r>
              <a:rPr lang="en-US" sz="3600" b="1" dirty="0" smtClean="0">
                <a:cs typeface="ＭＳ Ｐゴシック" charset="0"/>
              </a:rPr>
              <a:t>fficiencies </a:t>
            </a:r>
            <a:endParaRPr lang="en-US" sz="3600" dirty="0"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5935" y="742396"/>
            <a:ext cx="8229600" cy="4860961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ヒラギノ角ゴ Pro W3" pitchFamily="-84" charset="-128"/>
              </a:rPr>
              <a:t>Propeller redesign/replacement – Jumbo Mark II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ヒラギノ角ゴ Pro W3" pitchFamily="-84" charset="-128"/>
              </a:rPr>
              <a:t>Hull coatings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ヒラギノ角ゴ Pro W3" pitchFamily="-84" charset="-128"/>
              </a:rPr>
              <a:t>New cylinder and piston </a:t>
            </a:r>
            <a:r>
              <a:rPr lang="en-US" altLang="en-US" sz="2400" dirty="0">
                <a:ea typeface="ヒラギノ角ゴ Pro W3" pitchFamily="-84" charset="-128"/>
              </a:rPr>
              <a:t>a</a:t>
            </a:r>
            <a:r>
              <a:rPr lang="en-US" altLang="en-US" sz="2400" dirty="0" smtClean="0">
                <a:ea typeface="ヒラギノ角ゴ Pro W3" pitchFamily="-84" charset="-128"/>
              </a:rPr>
              <a:t>ssemblies for EMD engines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ヒラギノ角ゴ Pro W3" pitchFamily="-84" charset="-128"/>
              </a:rPr>
              <a:t>Operational changes: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-84" charset="-128"/>
              </a:rPr>
              <a:t>Schedule adjustments during off hours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-84" charset="-128"/>
              </a:rPr>
              <a:t>Pushing the berth SRPM adjustments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-84" charset="-128"/>
              </a:rPr>
              <a:t>Kwa-di Tabil class to operate in full feather mode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-84" charset="-128"/>
              </a:rPr>
              <a:t>Vessel trim – variable vehicle loading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-84" charset="-128"/>
              </a:rPr>
              <a:t>Increase departure time from 90 to 150 seconds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ea typeface="ヒラギノ角ゴ Pro W3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ea typeface="ヒラギノ角ゴ Pro W3" pitchFamily="-84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>
              <a:ea typeface="ヒラギノ角ゴ Pro W3" pitchFamily="-84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ea typeface="ヒラギノ角ゴ Pro W3" pitchFamily="-84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 smtClean="0">
              <a:ea typeface="ヒラギノ角ゴ Pro W3" pitchFamily="-84" charset="-128"/>
            </a:endParaRPr>
          </a:p>
        </p:txBody>
      </p:sp>
      <p:sp>
        <p:nvSpPr>
          <p:cNvPr id="4101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428038" y="6356350"/>
            <a:ext cx="25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A66AD9-9D71-49EF-AF8A-907BC00B0DA7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83252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Fuel consumption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307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428038" y="6356350"/>
            <a:ext cx="25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BC9698-C1D0-4825-91D7-C6DC5AAF494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976313"/>
            <a:ext cx="6496493" cy="514985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altLang="en-US" sz="2000" u="sng" dirty="0" smtClean="0">
                <a:ea typeface="ヒラギノ角ゴ Pro W3" pitchFamily="-84" charset="-128"/>
              </a:rPr>
              <a:t>Fuel conservation</a:t>
            </a:r>
          </a:p>
          <a:p>
            <a:pPr>
              <a:defRPr/>
            </a:pPr>
            <a:r>
              <a:rPr lang="en-US" altLang="en-US" sz="2000" b="1" dirty="0" smtClean="0">
                <a:ea typeface="ヒラギノ角ゴ Pro W3" pitchFamily="-84" charset="-128"/>
              </a:rPr>
              <a:t>2012</a:t>
            </a:r>
            <a:r>
              <a:rPr lang="en-US" altLang="en-US" sz="2000" dirty="0">
                <a:ea typeface="ヒラギノ角ゴ Pro W3" pitchFamily="-84" charset="-128"/>
              </a:rPr>
              <a:t> </a:t>
            </a:r>
            <a:r>
              <a:rPr lang="en-US" altLang="en-US" sz="2000" dirty="0" smtClean="0">
                <a:ea typeface="ヒラギノ角ゴ Pro W3" pitchFamily="-84" charset="-128"/>
              </a:rPr>
              <a:t>- the American Association of State Highway and Transportation Officials recognized WSF with the President’s Transportation Award for WSF’s innovative work to save 180,000 gallons of fuel and more than $700,000 per year on the Edmonds/Kingston route.</a:t>
            </a:r>
            <a:endParaRPr lang="en-US" altLang="en-US" sz="2000" dirty="0">
              <a:ea typeface="ヒラギノ角ゴ Pro W3" pitchFamily="-84" charset="-128"/>
            </a:endParaRPr>
          </a:p>
          <a:p>
            <a:pPr>
              <a:defRPr/>
            </a:pPr>
            <a:r>
              <a:rPr lang="en-US" altLang="en-US" sz="2000" dirty="0" smtClean="0">
                <a:ea typeface="ヒラギノ角ゴ Pro W3" pitchFamily="-84" charset="-128"/>
              </a:rPr>
              <a:t>We are applying this same initiative to other routes in the system.</a:t>
            </a:r>
          </a:p>
          <a:p>
            <a:pPr>
              <a:defRPr/>
            </a:pPr>
            <a:endParaRPr lang="en-US" altLang="en-US" sz="2000" dirty="0">
              <a:ea typeface="ヒラギノ角ゴ Pro W3" pitchFamily="-8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en-US" sz="2000" u="sng" dirty="0" smtClean="0">
                <a:ea typeface="ヒラギノ角ゴ Pro W3" pitchFamily="-84" charset="-128"/>
              </a:rPr>
              <a:t>Shore-based power</a:t>
            </a:r>
          </a:p>
          <a:p>
            <a:pPr>
              <a:defRPr/>
            </a:pPr>
            <a:r>
              <a:rPr lang="en-US" altLang="en-US" sz="2000" dirty="0" smtClean="0">
                <a:ea typeface="ヒラギノ角ゴ Pro W3" pitchFamily="-84" charset="-128"/>
              </a:rPr>
              <a:t>Many of our vessels now plug into shore-                                                based power to run the lights/heat during                                                       overnight tie-up.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1800" dirty="0">
              <a:ea typeface="ヒラギノ角ゴ Pro W3" pitchFamily="-8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altLang="en-US" sz="1800" dirty="0" smtClean="0">
              <a:ea typeface="ヒラギノ角ゴ Pro W3" pitchFamily="-8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046" y="3799735"/>
            <a:ext cx="3200400" cy="240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83252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Ultra-low sulfur and biodiesel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76313"/>
            <a:ext cx="8229600" cy="5149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u="sng" dirty="0">
                <a:ea typeface="ヒラギノ角ゴ Pro W3" pitchFamily="-84" charset="-128"/>
              </a:rPr>
              <a:t>Ultra-low sulfur diesel (ULSD)</a:t>
            </a:r>
          </a:p>
          <a:p>
            <a:pPr>
              <a:defRPr/>
            </a:pPr>
            <a:r>
              <a:rPr lang="en-US" altLang="en-US" sz="2000" dirty="0">
                <a:ea typeface="ヒラギノ角ゴ Pro W3" pitchFamily="-84" charset="-128"/>
              </a:rPr>
              <a:t>WSF began using ULSD in 2007 and helped prove that high sulfur fuels were not needed for engine lubrication.</a:t>
            </a:r>
          </a:p>
          <a:p>
            <a:pPr marL="0" indent="0">
              <a:buNone/>
              <a:defRPr/>
            </a:pPr>
            <a:endParaRPr lang="en-US" altLang="en-US" sz="2000" dirty="0">
              <a:ea typeface="ヒラギノ角ゴ Pro W3" pitchFamily="-84" charset="-128"/>
            </a:endParaRPr>
          </a:p>
          <a:p>
            <a:pPr marL="0" indent="0">
              <a:buNone/>
              <a:defRPr/>
            </a:pPr>
            <a:r>
              <a:rPr lang="en-US" altLang="en-US" sz="2000" u="sng" dirty="0">
                <a:ea typeface="ヒラギノ角ゴ Pro W3" pitchFamily="-84" charset="-128"/>
              </a:rPr>
              <a:t>Biodiesel</a:t>
            </a:r>
          </a:p>
          <a:p>
            <a:pPr>
              <a:defRPr/>
            </a:pPr>
            <a:r>
              <a:rPr lang="en-US" altLang="en-US" sz="2000" dirty="0">
                <a:ea typeface="ヒラギノ角ゴ Pro W3" pitchFamily="-84" charset="-128"/>
              </a:rPr>
              <a:t>WSF conducted a pilot biodiesel fuel test in 2004 using B20. </a:t>
            </a:r>
            <a:r>
              <a:rPr lang="en-US" altLang="en-US" sz="2000" dirty="0" smtClean="0">
                <a:ea typeface="ヒラギノ角ゴ Pro W3" pitchFamily="-84" charset="-128"/>
              </a:rPr>
              <a:t>The pilot project experienced </a:t>
            </a:r>
            <a:r>
              <a:rPr lang="en-US" altLang="en-US" sz="2000" dirty="0">
                <a:ea typeface="ヒラギノ角ゴ Pro W3" pitchFamily="-84" charset="-128"/>
              </a:rPr>
              <a:t>challenges due to excessive clogging in fuel purifiers and plugging of fuel filters during testing.</a:t>
            </a:r>
          </a:p>
          <a:p>
            <a:pPr>
              <a:defRPr/>
            </a:pPr>
            <a:r>
              <a:rPr lang="en-US" altLang="en-US" sz="2000" dirty="0" smtClean="0">
                <a:ea typeface="ヒラギノ角ゴ Pro W3" pitchFamily="-84" charset="-128"/>
              </a:rPr>
              <a:t>WSF conducted additional </a:t>
            </a:r>
            <a:r>
              <a:rPr lang="en-US" altLang="en-US" sz="2000" dirty="0">
                <a:ea typeface="ヒラギノ角ゴ Pro W3" pitchFamily="-84" charset="-128"/>
              </a:rPr>
              <a:t>testing of B20 in </a:t>
            </a:r>
            <a:r>
              <a:rPr lang="en-US" altLang="en-US" sz="2000" dirty="0" smtClean="0">
                <a:ea typeface="ヒラギノ角ゴ Pro W3" pitchFamily="-84" charset="-128"/>
              </a:rPr>
              <a:t>2008.</a:t>
            </a:r>
            <a:endParaRPr lang="en-US" altLang="en-US" sz="2000" dirty="0">
              <a:ea typeface="ヒラギノ角ゴ Pro W3" pitchFamily="-84" charset="-128"/>
            </a:endParaRPr>
          </a:p>
          <a:p>
            <a:pPr>
              <a:defRPr/>
            </a:pPr>
            <a:r>
              <a:rPr lang="en-US" altLang="en-US" sz="2000" dirty="0">
                <a:ea typeface="ヒラギノ角ゴ Pro W3" pitchFamily="-84" charset="-128"/>
              </a:rPr>
              <a:t>As of February 2013, all of WSF’s 22 vessels use B5 biodiesel – a blend of 5 percent biodiesel and 95 percent ultra-low sulfur diesel.  </a:t>
            </a:r>
            <a:endParaRPr lang="en-US" altLang="en-US" sz="2000" dirty="0">
              <a:solidFill>
                <a:srgbClr val="C00000"/>
              </a:solidFill>
              <a:ea typeface="ヒラギノ角ゴ Pro W3" pitchFamily="-84" charset="-128"/>
            </a:endParaRPr>
          </a:p>
          <a:p>
            <a:pPr marL="230188" indent="-2301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n-US" sz="2000" dirty="0" smtClean="0">
              <a:ea typeface="ヒラギノ角ゴ Pro W3" pitchFamily="-84" charset="-128"/>
            </a:endParaRPr>
          </a:p>
        </p:txBody>
      </p:sp>
      <p:sp>
        <p:nvSpPr>
          <p:cNvPr id="307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428038" y="6356350"/>
            <a:ext cx="25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BC9698-C1D0-4825-91D7-C6DC5AAF494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83252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i="1" dirty="0" err="1" smtClean="0">
                <a:cs typeface="ＭＳ Ｐゴシック" charset="0"/>
              </a:rPr>
              <a:t>Hyak</a:t>
            </a:r>
            <a:r>
              <a:rPr lang="en-US" sz="3600" b="1" dirty="0" smtClean="0">
                <a:cs typeface="ＭＳ Ｐゴシック" charset="0"/>
              </a:rPr>
              <a:t> Hybrid Project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307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428038" y="6356350"/>
            <a:ext cx="25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BC9698-C1D0-4825-91D7-C6DC5AAF494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23" y="813215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WSF is proposing a combined power management and hybrid concept on the 144-car/2,000-passenger </a:t>
            </a:r>
            <a:r>
              <a:rPr lang="en-US" altLang="en-US" sz="2400" i="1" dirty="0" err="1">
                <a:solidFill>
                  <a:prstClr val="black"/>
                </a:solidFill>
              </a:rPr>
              <a:t>Hyak</a:t>
            </a:r>
            <a:r>
              <a:rPr lang="en-US" altLang="en-US" sz="2400" dirty="0">
                <a:solidFill>
                  <a:prstClr val="black"/>
                </a:solidFill>
              </a:rPr>
              <a:t>. </a:t>
            </a:r>
          </a:p>
          <a:p>
            <a:endParaRPr lang="en-US" alt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The </a:t>
            </a:r>
            <a:r>
              <a:rPr lang="en-US" altLang="en-US" sz="2400" i="1" dirty="0" err="1">
                <a:solidFill>
                  <a:prstClr val="black"/>
                </a:solidFill>
              </a:rPr>
              <a:t>Hyak</a:t>
            </a:r>
            <a:r>
              <a:rPr lang="en-US" altLang="en-US" sz="2400" dirty="0">
                <a:solidFill>
                  <a:prstClr val="black"/>
                </a:solidFill>
              </a:rPr>
              <a:t> burns an average of 1.34 million gallons of fuel per year. </a:t>
            </a:r>
          </a:p>
          <a:p>
            <a:endParaRPr lang="en-US" alt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Fuel savings will total about $21.5 million over the remaining life of the vessel.</a:t>
            </a:r>
          </a:p>
          <a:p>
            <a:endParaRPr lang="en-US" alt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Estimated completion in 2016.</a:t>
            </a:r>
            <a:r>
              <a:rPr lang="en-US" altLang="en-US" dirty="0">
                <a:solidFill>
                  <a:prstClr val="black"/>
                </a:solidFill>
              </a:rPr>
              <a:t/>
            </a:r>
            <a:br>
              <a:rPr lang="en-US" alt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385" y="1177591"/>
            <a:ext cx="30305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385" y="3749379"/>
            <a:ext cx="29813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83252"/>
            <a:ext cx="8229600" cy="701675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cs typeface="ＭＳ Ｐゴシック" charset="0"/>
              </a:rPr>
              <a:t>Liquid natural gas conversion</a:t>
            </a:r>
            <a:r>
              <a:rPr lang="en-US" sz="3600" b="1" dirty="0">
                <a:cs typeface="ＭＳ Ｐゴシック" charset="0"/>
              </a:rPr>
              <a:t/>
            </a:r>
            <a:br>
              <a:rPr lang="en-US" sz="3600" b="1" dirty="0">
                <a:cs typeface="ＭＳ Ｐゴシック" charset="0"/>
              </a:rPr>
            </a:br>
            <a:endParaRPr lang="en-US" sz="3600" dirty="0">
              <a:cs typeface="ＭＳ Ｐゴシック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76313"/>
            <a:ext cx="8229600" cy="5149850"/>
          </a:xfrm>
        </p:spPr>
        <p:txBody>
          <a:bodyPr/>
          <a:lstStyle/>
          <a:p>
            <a:pPr marL="230188" indent="-230188"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800" dirty="0" smtClean="0">
                <a:ea typeface="ヒラギノ角ゴ Pro W3" pitchFamily="-84" charset="-128"/>
              </a:rPr>
              <a:t>WSF proposes retrofitting 6 Issaquah Class vessels to burn LNG fuel </a:t>
            </a:r>
          </a:p>
        </p:txBody>
      </p:sp>
      <p:sp>
        <p:nvSpPr>
          <p:cNvPr id="307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8428038" y="6356350"/>
            <a:ext cx="25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BC9698-C1D0-4825-91D7-C6DC5AAF494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" name="Picture 7" descr="WFS_NLG_LNGonWSFerries_071713a.pdf - Adobe Acroba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113" y="2216150"/>
            <a:ext cx="52324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2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583</Words>
  <Application>Microsoft Office PowerPoint</Application>
  <PresentationFormat>On-screen Show (4:3)</PresentationFormat>
  <Paragraphs>107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2_Office Theme</vt:lpstr>
      <vt:lpstr>PowerPoint Presentation</vt:lpstr>
      <vt:lpstr>System overview</vt:lpstr>
      <vt:lpstr>Existing Washington State ferry fleet </vt:lpstr>
      <vt:lpstr>Importance of fuel efficiency </vt:lpstr>
      <vt:lpstr>WSF current fuel efficiencies </vt:lpstr>
      <vt:lpstr>Fuel consumption </vt:lpstr>
      <vt:lpstr>Ultra-low sulfur and biodiesel </vt:lpstr>
      <vt:lpstr>Hyak Hybrid Project </vt:lpstr>
      <vt:lpstr>Liquid natural gas conversion </vt:lpstr>
      <vt:lpstr>Opportunities with LNG </vt:lpstr>
      <vt:lpstr>Status of LNG project </vt:lpstr>
      <vt:lpstr>Contact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Miller</dc:creator>
  <cp:lastModifiedBy>Kelsey Miller</cp:lastModifiedBy>
  <cp:revision>1</cp:revision>
  <dcterms:created xsi:type="dcterms:W3CDTF">2014-04-09T20:01:08Z</dcterms:created>
  <dcterms:modified xsi:type="dcterms:W3CDTF">2014-04-09T20:25:02Z</dcterms:modified>
</cp:coreProperties>
</file>