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9" r:id="rId4"/>
    <p:sldId id="260" r:id="rId5"/>
    <p:sldId id="262" r:id="rId6"/>
    <p:sldId id="261" r:id="rId7"/>
    <p:sldId id="258" r:id="rId8"/>
    <p:sldId id="264"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6" d="100"/>
          <a:sy n="56" d="100"/>
        </p:scale>
        <p:origin x="-96"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40825E-4A15-4D39-8176-1F07E904CB30}"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818029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0825E-4A15-4D39-8176-1F07E904CB30}"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3924459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0825E-4A15-4D39-8176-1F07E904CB30}"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879745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0825E-4A15-4D39-8176-1F07E904CB30}"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154646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862143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40825E-4A15-4D39-8176-1F07E904CB30}"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36931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40825E-4A15-4D39-8176-1F07E904CB30}" type="datetimeFigureOut">
              <a:rPr lang="en-US" smtClean="0"/>
              <a:t>4/9/2014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34143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40825E-4A15-4D39-8176-1F07E904CB30}" type="datetimeFigureOut">
              <a:rPr lang="en-US" smtClean="0"/>
              <a:t>4/9/2014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199690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825E-4A15-4D39-8176-1F07E904CB30}" type="datetimeFigureOut">
              <a:rPr lang="en-US" smtClean="0"/>
              <a:t>4/9/2014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73508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33620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308881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825E-4A15-4D39-8176-1F07E904CB30}" type="datetimeFigureOut">
              <a:rPr lang="en-US" smtClean="0"/>
              <a:t>4/9/2014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4AAA4-6363-4581-962D-1ACCC2D600C5}" type="slidenum">
              <a:rPr lang="en-US" smtClean="0"/>
              <a:t>‹#›</a:t>
            </a:fld>
            <a:endParaRPr lang="en-US"/>
          </a:p>
        </p:txBody>
      </p:sp>
    </p:spTree>
    <p:extLst>
      <p:ext uri="{BB962C8B-B14F-4D97-AF65-F5344CB8AC3E}">
        <p14:creationId xmlns:p14="http://schemas.microsoft.com/office/powerpoint/2010/main" val="178242739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43827"/>
            <a:ext cx="7772400" cy="1470025"/>
          </a:xfrm>
        </p:spPr>
        <p:txBody>
          <a:bodyPr>
            <a:normAutofit fontScale="90000"/>
          </a:bodyPr>
          <a:lstStyle/>
          <a:p>
            <a:r>
              <a:rPr lang="en-US" sz="5600" baseline="30000" dirty="0">
                <a:solidFill>
                  <a:schemeClr val="accent1"/>
                </a:solidFill>
                <a:latin typeface="Impact"/>
                <a:cs typeface="Impact"/>
              </a:rPr>
              <a:t>Economic Impact</a:t>
            </a:r>
            <a:r>
              <a:rPr lang="en-US" sz="5600" baseline="30000" dirty="0">
                <a:solidFill>
                  <a:schemeClr val="accent1"/>
                </a:solidFill>
              </a:rPr>
              <a:t> </a:t>
            </a:r>
            <a:r>
              <a:rPr lang="en-US" sz="5600" i="1" baseline="30000" dirty="0">
                <a:solidFill>
                  <a:schemeClr val="accent2"/>
                </a:solidFill>
                <a:latin typeface="Myriad Pro"/>
                <a:cs typeface="Myriad Pro"/>
              </a:rPr>
              <a:t>of the </a:t>
            </a:r>
            <a:r>
              <a:rPr lang="en-US" sz="5600" baseline="30000" dirty="0">
                <a:solidFill>
                  <a:srgbClr val="000034"/>
                </a:solidFill>
                <a:latin typeface="Arial"/>
                <a:cs typeface="Arial"/>
              </a:rPr>
              <a:t>Maritime </a:t>
            </a:r>
            <a:r>
              <a:rPr lang="en-US" sz="5600" baseline="30000" dirty="0" smtClean="0">
                <a:solidFill>
                  <a:srgbClr val="000034"/>
                </a:solidFill>
                <a:latin typeface="Arial"/>
                <a:cs typeface="Arial"/>
              </a:rPr>
              <a:t>Industry</a:t>
            </a:r>
            <a:r>
              <a:rPr lang="en-US" sz="5600" baseline="30000" dirty="0" smtClean="0"/>
              <a:t/>
            </a:r>
            <a:br>
              <a:rPr lang="en-US" sz="5600" baseline="30000" dirty="0" smtClean="0"/>
            </a:br>
            <a:r>
              <a:rPr lang="en-US" sz="5600" baseline="30000" dirty="0">
                <a:solidFill>
                  <a:schemeClr val="accent2"/>
                </a:solidFill>
                <a:latin typeface="Myriad Pro"/>
                <a:cs typeface="Myriad Pro"/>
              </a:rPr>
              <a:t>in Washington </a:t>
            </a:r>
            <a:r>
              <a:rPr lang="en-US" sz="5600" baseline="30000" dirty="0" smtClean="0">
                <a:solidFill>
                  <a:schemeClr val="accent2"/>
                </a:solidFill>
                <a:latin typeface="Myriad Pro"/>
                <a:cs typeface="Myriad Pro"/>
              </a:rPr>
              <a:t>State</a:t>
            </a:r>
            <a:endParaRPr lang="en-US" dirty="0"/>
          </a:p>
        </p:txBody>
      </p:sp>
      <p:pic>
        <p:nvPicPr>
          <p:cNvPr id="4" name="Picture 3" descr="EDClogo2013_cmyk.eps"/>
          <p:cNvPicPr>
            <a:picLocks noChangeAspect="1"/>
          </p:cNvPicPr>
          <p:nvPr/>
        </p:nvPicPr>
        <p:blipFill rotWithShape="1">
          <a:blip r:embed="rId2" cstate="email">
            <a:extLst>
              <a:ext uri="{28A0092B-C50C-407E-A947-70E740481C1C}">
                <a14:useLocalDpi xmlns:a14="http://schemas.microsoft.com/office/drawing/2010/main" val="0"/>
              </a:ext>
            </a:extLst>
          </a:blip>
          <a:srcRect r="6012"/>
          <a:stretch/>
        </p:blipFill>
        <p:spPr>
          <a:xfrm>
            <a:off x="1371600" y="4367192"/>
            <a:ext cx="2286000" cy="961983"/>
          </a:xfrm>
          <a:prstGeom prst="rect">
            <a:avLst/>
          </a:prstGeom>
        </p:spPr>
      </p:pic>
      <p:pic>
        <p:nvPicPr>
          <p:cNvPr id="5" name="Picture 4" descr="WDC+tag+AJC.EPS"/>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371787" y="4380876"/>
            <a:ext cx="2286000" cy="951995"/>
          </a:xfrm>
          <a:prstGeom prst="rect">
            <a:avLst/>
          </a:prstGeom>
        </p:spPr>
      </p:pic>
      <p:pic>
        <p:nvPicPr>
          <p:cNvPr id="6" name="Picture 5" descr="PSRClogo-color-large.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518826" y="5707467"/>
            <a:ext cx="2103120" cy="592870"/>
          </a:xfrm>
          <a:prstGeom prst="rect">
            <a:avLst/>
          </a:prstGeom>
        </p:spPr>
      </p:pic>
      <p:pic>
        <p:nvPicPr>
          <p:cNvPr id="7" name="Picture 6" descr="Header1_2013.jpg"/>
          <p:cNvPicPr>
            <a:picLocks noChangeAspect="1"/>
          </p:cNvPicPr>
          <p:nvPr/>
        </p:nvPicPr>
        <p:blipFill rotWithShape="1">
          <a:blip r:embed="rId5"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spTree>
    <p:extLst>
      <p:ext uri="{BB962C8B-B14F-4D97-AF65-F5344CB8AC3E}">
        <p14:creationId xmlns:p14="http://schemas.microsoft.com/office/powerpoint/2010/main" val="393592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88516"/>
            <a:ext cx="8229600" cy="5038905"/>
          </a:xfrm>
        </p:spPr>
        <p:txBody>
          <a:bodyPr>
            <a:noAutofit/>
          </a:bodyPr>
          <a:lstStyle/>
          <a:p>
            <a:pPr marL="0" indent="0">
              <a:spcBef>
                <a:spcPts val="1200"/>
              </a:spcBef>
              <a:buNone/>
            </a:pPr>
            <a:r>
              <a:rPr lang="en-US" sz="2200" dirty="0"/>
              <a:t>Washington State’s Maritime industry is rooted in the State’s rich history of timber production, its location as a trade hub, and its proximity to some of the world’s most productive fisheries. </a:t>
            </a:r>
            <a:endParaRPr lang="en-US" sz="2200" dirty="0" smtClean="0"/>
          </a:p>
          <a:p>
            <a:pPr marL="0" indent="0">
              <a:spcBef>
                <a:spcPts val="1200"/>
              </a:spcBef>
              <a:buNone/>
            </a:pPr>
            <a:r>
              <a:rPr lang="en-US" sz="2200" dirty="0" smtClean="0"/>
              <a:t>The cluster includes the following core sectors:</a:t>
            </a:r>
          </a:p>
          <a:p>
            <a:pPr marL="795338">
              <a:spcBef>
                <a:spcPts val="1200"/>
              </a:spcBef>
            </a:pPr>
            <a:r>
              <a:rPr lang="en-US" sz="2200" dirty="0" smtClean="0"/>
              <a:t>Passenger </a:t>
            </a:r>
            <a:r>
              <a:rPr lang="en-US" sz="2200" dirty="0"/>
              <a:t>Water </a:t>
            </a:r>
            <a:r>
              <a:rPr lang="en-US" sz="2200" dirty="0" smtClean="0"/>
              <a:t>Transportation</a:t>
            </a:r>
          </a:p>
          <a:p>
            <a:pPr marL="795338">
              <a:spcBef>
                <a:spcPts val="0"/>
              </a:spcBef>
            </a:pPr>
            <a:r>
              <a:rPr lang="en-US" sz="2200" dirty="0" smtClean="0"/>
              <a:t>Ship </a:t>
            </a:r>
            <a:r>
              <a:rPr lang="en-US" sz="2200" dirty="0"/>
              <a:t>and Boat </a:t>
            </a:r>
            <a:r>
              <a:rPr lang="en-US" sz="2200" dirty="0" smtClean="0"/>
              <a:t>Building, Maintenance </a:t>
            </a:r>
            <a:r>
              <a:rPr lang="en-US" sz="2200" dirty="0"/>
              <a:t>and </a:t>
            </a:r>
            <a:r>
              <a:rPr lang="en-US" sz="2200" dirty="0" smtClean="0"/>
              <a:t>Repair</a:t>
            </a:r>
          </a:p>
          <a:p>
            <a:pPr marL="795338">
              <a:spcBef>
                <a:spcPts val="0"/>
              </a:spcBef>
            </a:pPr>
            <a:r>
              <a:rPr lang="en-US" sz="2200" dirty="0" smtClean="0"/>
              <a:t>Maritime </a:t>
            </a:r>
            <a:r>
              <a:rPr lang="en-US" sz="2200" dirty="0"/>
              <a:t>Logistics and </a:t>
            </a:r>
            <a:r>
              <a:rPr lang="en-US" sz="2200" dirty="0" smtClean="0"/>
              <a:t>Shipping</a:t>
            </a:r>
          </a:p>
          <a:p>
            <a:pPr marL="795338">
              <a:spcBef>
                <a:spcPts val="0"/>
              </a:spcBef>
            </a:pPr>
            <a:r>
              <a:rPr lang="en-US" sz="2200" dirty="0" smtClean="0"/>
              <a:t>Fishing </a:t>
            </a:r>
            <a:r>
              <a:rPr lang="en-US" sz="2200" dirty="0"/>
              <a:t>and Seafood </a:t>
            </a:r>
            <a:r>
              <a:rPr lang="en-US" sz="2200" dirty="0" smtClean="0"/>
              <a:t>Processing</a:t>
            </a:r>
          </a:p>
          <a:p>
            <a:pPr marL="795338">
              <a:spcBef>
                <a:spcPts val="0"/>
              </a:spcBef>
            </a:pPr>
            <a:r>
              <a:rPr lang="en-US" sz="2200" dirty="0" smtClean="0"/>
              <a:t>Maritime Support Services</a:t>
            </a:r>
            <a:endParaRPr lang="en-US" sz="2200" dirty="0"/>
          </a:p>
          <a:p>
            <a:pPr marL="0" indent="0">
              <a:spcBef>
                <a:spcPts val="1200"/>
              </a:spcBef>
              <a:buNone/>
            </a:pPr>
            <a:r>
              <a:rPr lang="en-US" sz="2200" dirty="0" smtClean="0"/>
              <a:t>Companies </a:t>
            </a:r>
            <a:r>
              <a:rPr lang="en-US" sz="2200" dirty="0"/>
              <a:t>in the cluster range from </a:t>
            </a:r>
            <a:r>
              <a:rPr lang="en-US" sz="2200" dirty="0" smtClean="0"/>
              <a:t>local owner</a:t>
            </a:r>
            <a:r>
              <a:rPr lang="en-US" sz="2200" dirty="0"/>
              <a:t>-operated </a:t>
            </a:r>
            <a:r>
              <a:rPr lang="en-US" sz="2200" dirty="0" smtClean="0"/>
              <a:t>firms</a:t>
            </a:r>
            <a:r>
              <a:rPr lang="en-US" sz="2200" dirty="0"/>
              <a:t>, to </a:t>
            </a:r>
            <a:r>
              <a:rPr lang="en-US" sz="2200" dirty="0" smtClean="0"/>
              <a:t>global Fortune </a:t>
            </a:r>
            <a:r>
              <a:rPr lang="en-US" sz="2200" dirty="0"/>
              <a:t>500 </a:t>
            </a:r>
            <a:r>
              <a:rPr lang="en-US" sz="2200" dirty="0" smtClean="0"/>
              <a:t>companies.</a:t>
            </a:r>
            <a:endParaRPr lang="en-US" sz="2200" dirty="0"/>
          </a:p>
        </p:txBody>
      </p:sp>
      <p:pic>
        <p:nvPicPr>
          <p:cNvPr id="4" name="Picture 3" descr="Header1_2013.jpg"/>
          <p:cNvPicPr>
            <a:picLocks noChangeAspect="1"/>
          </p:cNvPicPr>
          <p:nvPr/>
        </p:nvPicPr>
        <p:blipFill rotWithShape="1">
          <a:blip r:embed="rId2"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spTree>
    <p:extLst>
      <p:ext uri="{BB962C8B-B14F-4D97-AF65-F5344CB8AC3E}">
        <p14:creationId xmlns:p14="http://schemas.microsoft.com/office/powerpoint/2010/main" val="308426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3077"/>
            <a:ext cx="8229600" cy="1143000"/>
          </a:xfrm>
        </p:spPr>
        <p:txBody>
          <a:bodyPr>
            <a:normAutofit/>
          </a:bodyPr>
          <a:lstStyle/>
          <a:p>
            <a:r>
              <a:rPr lang="en-US" i="1" baseline="30000" dirty="0">
                <a:solidFill>
                  <a:schemeClr val="accent4"/>
                </a:solidFill>
              </a:rPr>
              <a:t>Annual Economic Impact in </a:t>
            </a:r>
            <a:r>
              <a:rPr lang="en-US" i="1" baseline="30000" dirty="0" smtClean="0">
                <a:solidFill>
                  <a:schemeClr val="accent4"/>
                </a:solidFill>
              </a:rPr>
              <a:t>Washington</a:t>
            </a:r>
            <a:endParaRPr lang="en-US" dirty="0">
              <a:solidFill>
                <a:schemeClr val="accent4"/>
              </a:solidFill>
            </a:endParaRPr>
          </a:p>
        </p:txBody>
      </p:sp>
      <p:pic>
        <p:nvPicPr>
          <p:cNvPr id="4" name="Picture 3" descr="Header1_2013.jpg"/>
          <p:cNvPicPr>
            <a:picLocks noChangeAspect="1"/>
          </p:cNvPicPr>
          <p:nvPr/>
        </p:nvPicPr>
        <p:blipFill rotWithShape="1">
          <a:blip r:embed="rId2"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sp>
        <p:nvSpPr>
          <p:cNvPr id="6" name="Oval 5"/>
          <p:cNvSpPr/>
          <p:nvPr/>
        </p:nvSpPr>
        <p:spPr>
          <a:xfrm>
            <a:off x="2251422" y="2246076"/>
            <a:ext cx="1600200" cy="1600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700" dirty="0" smtClean="0">
                <a:latin typeface="Impact"/>
                <a:cs typeface="Impact"/>
              </a:rPr>
              <a:t>$15.2B</a:t>
            </a:r>
            <a:endParaRPr lang="en-US" sz="2700" dirty="0">
              <a:latin typeface="Impact"/>
              <a:cs typeface="Impact"/>
            </a:endParaRPr>
          </a:p>
        </p:txBody>
      </p:sp>
      <p:sp>
        <p:nvSpPr>
          <p:cNvPr id="8" name="Oval 7"/>
          <p:cNvSpPr/>
          <p:nvPr/>
        </p:nvSpPr>
        <p:spPr>
          <a:xfrm>
            <a:off x="5492312" y="2694128"/>
            <a:ext cx="1371600" cy="13716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300" dirty="0" smtClean="0">
                <a:latin typeface="Impact"/>
                <a:cs typeface="Impact"/>
              </a:rPr>
              <a:t>$14.8B</a:t>
            </a:r>
            <a:endParaRPr lang="en-US" sz="2300" dirty="0">
              <a:latin typeface="Impact"/>
              <a:cs typeface="Impact"/>
            </a:endParaRPr>
          </a:p>
        </p:txBody>
      </p:sp>
      <p:sp>
        <p:nvSpPr>
          <p:cNvPr id="9" name="Oval 8"/>
          <p:cNvSpPr/>
          <p:nvPr/>
        </p:nvSpPr>
        <p:spPr>
          <a:xfrm>
            <a:off x="3586541" y="4406824"/>
            <a:ext cx="1828800" cy="18288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4000" dirty="0" smtClean="0">
                <a:latin typeface="Impact"/>
                <a:cs typeface="Impact"/>
              </a:rPr>
              <a:t>$30B</a:t>
            </a:r>
            <a:endParaRPr lang="en-US" sz="4000" dirty="0">
              <a:latin typeface="Impact"/>
              <a:cs typeface="Impact"/>
            </a:endParaRPr>
          </a:p>
        </p:txBody>
      </p:sp>
      <p:sp>
        <p:nvSpPr>
          <p:cNvPr id="10" name="TextBox 9"/>
          <p:cNvSpPr txBox="1"/>
          <p:nvPr/>
        </p:nvSpPr>
        <p:spPr>
          <a:xfrm>
            <a:off x="2357260" y="2007566"/>
            <a:ext cx="1385491" cy="276999"/>
          </a:xfrm>
          <a:prstGeom prst="rect">
            <a:avLst/>
          </a:prstGeom>
          <a:noFill/>
        </p:spPr>
        <p:txBody>
          <a:bodyPr wrap="square" rtlCol="0">
            <a:spAutoFit/>
          </a:bodyPr>
          <a:lstStyle/>
          <a:p>
            <a:pPr algn="ctr"/>
            <a:r>
              <a:rPr lang="en-US" b="1" baseline="30000" dirty="0">
                <a:latin typeface="Myriad Pro"/>
                <a:cs typeface="Myriad Pro"/>
              </a:rPr>
              <a:t>Direct </a:t>
            </a:r>
            <a:r>
              <a:rPr lang="en-US" b="1" baseline="30000" dirty="0" smtClean="0">
                <a:latin typeface="Myriad Pro"/>
                <a:cs typeface="Myriad Pro"/>
              </a:rPr>
              <a:t>Revenue</a:t>
            </a:r>
            <a:endParaRPr lang="en-US" b="1" baseline="30000" dirty="0">
              <a:latin typeface="Myriad Pro"/>
              <a:cs typeface="Myriad Pro"/>
            </a:endParaRPr>
          </a:p>
        </p:txBody>
      </p:sp>
      <p:sp>
        <p:nvSpPr>
          <p:cNvPr id="11" name="TextBox 10"/>
          <p:cNvSpPr txBox="1"/>
          <p:nvPr/>
        </p:nvSpPr>
        <p:spPr>
          <a:xfrm>
            <a:off x="5372583" y="2451467"/>
            <a:ext cx="1612599" cy="276999"/>
          </a:xfrm>
          <a:prstGeom prst="rect">
            <a:avLst/>
          </a:prstGeom>
          <a:noFill/>
        </p:spPr>
        <p:txBody>
          <a:bodyPr wrap="square" rtlCol="0">
            <a:spAutoFit/>
          </a:bodyPr>
          <a:lstStyle/>
          <a:p>
            <a:pPr algn="ctr"/>
            <a:r>
              <a:rPr lang="en-US" b="1" baseline="30000" dirty="0" smtClean="0">
                <a:latin typeface="Myriad Pro"/>
                <a:cs typeface="Myriad Pro"/>
              </a:rPr>
              <a:t>Additional Revenue</a:t>
            </a:r>
            <a:r>
              <a:rPr lang="en-US" b="1" baseline="30000" dirty="0">
                <a:latin typeface="Myriad Pro"/>
                <a:cs typeface="Myriad Pro"/>
              </a:rPr>
              <a:t>*</a:t>
            </a:r>
          </a:p>
        </p:txBody>
      </p:sp>
      <p:sp>
        <p:nvSpPr>
          <p:cNvPr id="12" name="TextBox 11"/>
          <p:cNvSpPr txBox="1"/>
          <p:nvPr/>
        </p:nvSpPr>
        <p:spPr>
          <a:xfrm>
            <a:off x="3586541" y="3988752"/>
            <a:ext cx="1828800" cy="461665"/>
          </a:xfrm>
          <a:prstGeom prst="rect">
            <a:avLst/>
          </a:prstGeom>
          <a:noFill/>
        </p:spPr>
        <p:txBody>
          <a:bodyPr wrap="square" rtlCol="0">
            <a:spAutoFit/>
          </a:bodyPr>
          <a:lstStyle/>
          <a:p>
            <a:pPr algn="ctr"/>
            <a:r>
              <a:rPr lang="en-US" b="1" baseline="30000" dirty="0">
                <a:latin typeface="Myriad Pro"/>
                <a:cs typeface="Myriad Pro"/>
              </a:rPr>
              <a:t>Combined Annual Impact to WA Economy</a:t>
            </a:r>
          </a:p>
        </p:txBody>
      </p:sp>
      <p:sp>
        <p:nvSpPr>
          <p:cNvPr id="13" name="TextBox 12"/>
          <p:cNvSpPr txBox="1"/>
          <p:nvPr/>
        </p:nvSpPr>
        <p:spPr>
          <a:xfrm>
            <a:off x="5859469" y="5630841"/>
            <a:ext cx="2857574" cy="1077217"/>
          </a:xfrm>
          <a:prstGeom prst="rect">
            <a:avLst/>
          </a:prstGeom>
          <a:noFill/>
        </p:spPr>
        <p:txBody>
          <a:bodyPr wrap="square" rtlCol="0">
            <a:spAutoFit/>
          </a:bodyPr>
          <a:lstStyle/>
          <a:p>
            <a:r>
              <a:rPr lang="en-US" sz="1600" i="1" baseline="30000" dirty="0" smtClean="0">
                <a:latin typeface="Arial"/>
                <a:cs typeface="Arial"/>
              </a:rPr>
              <a:t>* Additional </a:t>
            </a:r>
            <a:r>
              <a:rPr lang="en-US" sz="1600" i="1" baseline="30000" dirty="0">
                <a:latin typeface="Arial"/>
                <a:cs typeface="Arial"/>
              </a:rPr>
              <a:t>revenue refers to indirect impacts associated with first round purchases through suppliers as well as induced impacts through labor income and additional jobs, income, and output resulting from the spending of this income in WA</a:t>
            </a:r>
            <a:r>
              <a:rPr lang="en-US" sz="1600" i="1" baseline="30000" dirty="0" smtClean="0">
                <a:latin typeface="Arial"/>
                <a:cs typeface="Arial"/>
              </a:rPr>
              <a:t>.</a:t>
            </a:r>
            <a:endParaRPr lang="en-US" sz="1600" i="1" baseline="30000" dirty="0">
              <a:latin typeface="Arial"/>
              <a:cs typeface="Arial"/>
            </a:endParaRPr>
          </a:p>
        </p:txBody>
      </p:sp>
    </p:spTree>
    <p:extLst>
      <p:ext uri="{BB962C8B-B14F-4D97-AF65-F5344CB8AC3E}">
        <p14:creationId xmlns:p14="http://schemas.microsoft.com/office/powerpoint/2010/main" val="2503923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eader1_2013.jpg"/>
          <p:cNvPicPr>
            <a:picLocks noChangeAspect="1"/>
          </p:cNvPicPr>
          <p:nvPr/>
        </p:nvPicPr>
        <p:blipFill rotWithShape="1">
          <a:blip r:embed="rId2"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pic>
        <p:nvPicPr>
          <p:cNvPr id="6" name="Picture 5" descr="revenue pie chart.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55695" y="2020827"/>
            <a:ext cx="2286000" cy="2274808"/>
          </a:xfrm>
          <a:prstGeom prst="rect">
            <a:avLst/>
          </a:prstGeom>
        </p:spPr>
      </p:pic>
      <p:pic>
        <p:nvPicPr>
          <p:cNvPr id="7" name="Picture 6" descr="Establishments.psd"/>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285948" y="2020827"/>
            <a:ext cx="2286000" cy="2264434"/>
          </a:xfrm>
          <a:prstGeom prst="rect">
            <a:avLst/>
          </a:prstGeom>
        </p:spPr>
      </p:pic>
      <p:sp>
        <p:nvSpPr>
          <p:cNvPr id="8" name="TextBox 7"/>
          <p:cNvSpPr txBox="1"/>
          <p:nvPr/>
        </p:nvSpPr>
        <p:spPr>
          <a:xfrm>
            <a:off x="1515906" y="1233989"/>
            <a:ext cx="1774845" cy="584776"/>
          </a:xfrm>
          <a:prstGeom prst="rect">
            <a:avLst/>
          </a:prstGeom>
          <a:noFill/>
        </p:spPr>
        <p:txBody>
          <a:bodyPr wrap="none" rtlCol="0">
            <a:spAutoFit/>
          </a:bodyPr>
          <a:lstStyle/>
          <a:p>
            <a:pPr algn="ctr"/>
            <a:r>
              <a:rPr lang="en-US" sz="1600" b="1" dirty="0">
                <a:latin typeface="Myriad Pro"/>
                <a:cs typeface="Myriad Pro"/>
              </a:rPr>
              <a:t>Annual </a:t>
            </a:r>
            <a:r>
              <a:rPr lang="en-US" sz="1600" b="1" dirty="0" smtClean="0">
                <a:latin typeface="Myriad Pro"/>
                <a:cs typeface="Myriad Pro"/>
              </a:rPr>
              <a:t>Revenues</a:t>
            </a:r>
            <a:br>
              <a:rPr lang="en-US" sz="1600" b="1" dirty="0" smtClean="0">
                <a:latin typeface="Myriad Pro"/>
                <a:cs typeface="Myriad Pro"/>
              </a:rPr>
            </a:br>
            <a:r>
              <a:rPr lang="en-US" sz="1600" b="1" dirty="0" smtClean="0">
                <a:latin typeface="Myriad Pro"/>
                <a:cs typeface="Myriad Pro"/>
              </a:rPr>
              <a:t>(</a:t>
            </a:r>
            <a:r>
              <a:rPr lang="en-US" sz="1600" b="1" dirty="0">
                <a:latin typeface="Myriad Pro"/>
                <a:cs typeface="Myriad Pro"/>
              </a:rPr>
              <a:t>$millions)</a:t>
            </a:r>
          </a:p>
        </p:txBody>
      </p:sp>
      <p:sp>
        <p:nvSpPr>
          <p:cNvPr id="9" name="TextBox 8"/>
          <p:cNvSpPr txBox="1"/>
          <p:nvPr/>
        </p:nvSpPr>
        <p:spPr>
          <a:xfrm>
            <a:off x="5635541" y="1232671"/>
            <a:ext cx="1595309" cy="584776"/>
          </a:xfrm>
          <a:prstGeom prst="rect">
            <a:avLst/>
          </a:prstGeom>
          <a:noFill/>
        </p:spPr>
        <p:txBody>
          <a:bodyPr wrap="none" rtlCol="0">
            <a:spAutoFit/>
          </a:bodyPr>
          <a:lstStyle/>
          <a:p>
            <a:pPr algn="ctr"/>
            <a:r>
              <a:rPr lang="en-US" sz="1600" b="1" dirty="0" smtClean="0">
                <a:latin typeface="Myriad Pro"/>
                <a:cs typeface="Myriad Pro"/>
              </a:rPr>
              <a:t>Number of</a:t>
            </a:r>
            <a:br>
              <a:rPr lang="en-US" sz="1600" b="1" dirty="0" smtClean="0">
                <a:latin typeface="Myriad Pro"/>
                <a:cs typeface="Myriad Pro"/>
              </a:rPr>
            </a:br>
            <a:r>
              <a:rPr lang="en-US" sz="1600" b="1" dirty="0" smtClean="0">
                <a:latin typeface="Myriad Pro"/>
                <a:cs typeface="Myriad Pro"/>
              </a:rPr>
              <a:t>Establishments</a:t>
            </a:r>
            <a:endParaRPr lang="en-US" sz="1600" b="1" dirty="0">
              <a:latin typeface="Myriad Pro"/>
              <a:cs typeface="Myriad Pro"/>
            </a:endParaRPr>
          </a:p>
        </p:txBody>
      </p:sp>
      <p:pic>
        <p:nvPicPr>
          <p:cNvPr id="10" name="Picture 9" descr="color key.psd"/>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2911692" y="4781511"/>
            <a:ext cx="360900" cy="1587474"/>
          </a:xfrm>
          <a:prstGeom prst="rect">
            <a:avLst/>
          </a:prstGeom>
        </p:spPr>
      </p:pic>
      <p:sp>
        <p:nvSpPr>
          <p:cNvPr id="11" name="TextBox 10"/>
          <p:cNvSpPr txBox="1"/>
          <p:nvPr/>
        </p:nvSpPr>
        <p:spPr>
          <a:xfrm>
            <a:off x="3281905" y="4781511"/>
            <a:ext cx="3316047" cy="307777"/>
          </a:xfrm>
          <a:prstGeom prst="rect">
            <a:avLst/>
          </a:prstGeom>
          <a:noFill/>
        </p:spPr>
        <p:txBody>
          <a:bodyPr wrap="square" rtlCol="0">
            <a:spAutoFit/>
          </a:bodyPr>
          <a:lstStyle/>
          <a:p>
            <a:r>
              <a:rPr lang="en-US" sz="1400" dirty="0">
                <a:latin typeface="Myriad Pro"/>
                <a:cs typeface="Myriad Pro"/>
              </a:rPr>
              <a:t>Maritime Logistics and Shipping</a:t>
            </a:r>
          </a:p>
        </p:txBody>
      </p:sp>
      <p:sp>
        <p:nvSpPr>
          <p:cNvPr id="12" name="TextBox 11"/>
          <p:cNvSpPr txBox="1"/>
          <p:nvPr/>
        </p:nvSpPr>
        <p:spPr>
          <a:xfrm>
            <a:off x="3270507" y="5099389"/>
            <a:ext cx="3316047" cy="307777"/>
          </a:xfrm>
          <a:prstGeom prst="rect">
            <a:avLst/>
          </a:prstGeom>
          <a:noFill/>
        </p:spPr>
        <p:txBody>
          <a:bodyPr wrap="square" rtlCol="0">
            <a:spAutoFit/>
          </a:bodyPr>
          <a:lstStyle/>
          <a:p>
            <a:r>
              <a:rPr lang="en-US" sz="1400" dirty="0">
                <a:latin typeface="Myriad Pro"/>
                <a:cs typeface="Myriad Pro"/>
              </a:rPr>
              <a:t>Fishing and Seafood Processing</a:t>
            </a:r>
          </a:p>
        </p:txBody>
      </p:sp>
      <p:sp>
        <p:nvSpPr>
          <p:cNvPr id="13" name="TextBox 12"/>
          <p:cNvSpPr txBox="1"/>
          <p:nvPr/>
        </p:nvSpPr>
        <p:spPr>
          <a:xfrm>
            <a:off x="3281905" y="5426410"/>
            <a:ext cx="3316047" cy="307777"/>
          </a:xfrm>
          <a:prstGeom prst="rect">
            <a:avLst/>
          </a:prstGeom>
          <a:noFill/>
        </p:spPr>
        <p:txBody>
          <a:bodyPr wrap="square" rtlCol="0">
            <a:spAutoFit/>
          </a:bodyPr>
          <a:lstStyle/>
          <a:p>
            <a:r>
              <a:rPr lang="en-US" sz="1400" dirty="0">
                <a:latin typeface="Myriad Pro"/>
                <a:cs typeface="Myriad Pro"/>
              </a:rPr>
              <a:t>Maritime Support Services</a:t>
            </a:r>
          </a:p>
        </p:txBody>
      </p:sp>
      <p:sp>
        <p:nvSpPr>
          <p:cNvPr id="14" name="TextBox 13"/>
          <p:cNvSpPr txBox="1"/>
          <p:nvPr/>
        </p:nvSpPr>
        <p:spPr>
          <a:xfrm>
            <a:off x="3280220" y="5753431"/>
            <a:ext cx="4491776" cy="307777"/>
          </a:xfrm>
          <a:prstGeom prst="rect">
            <a:avLst/>
          </a:prstGeom>
          <a:noFill/>
        </p:spPr>
        <p:txBody>
          <a:bodyPr wrap="square" rtlCol="0">
            <a:spAutoFit/>
          </a:bodyPr>
          <a:lstStyle/>
          <a:p>
            <a:r>
              <a:rPr lang="en-US" sz="1400" dirty="0">
                <a:latin typeface="Myriad Pro"/>
                <a:cs typeface="Myriad Pro"/>
              </a:rPr>
              <a:t>Boat and Ship Building, Repair and Maintenance</a:t>
            </a:r>
          </a:p>
        </p:txBody>
      </p:sp>
      <p:sp>
        <p:nvSpPr>
          <p:cNvPr id="15" name="TextBox 14"/>
          <p:cNvSpPr txBox="1"/>
          <p:nvPr/>
        </p:nvSpPr>
        <p:spPr>
          <a:xfrm>
            <a:off x="3272284" y="6070830"/>
            <a:ext cx="3316047" cy="307777"/>
          </a:xfrm>
          <a:prstGeom prst="rect">
            <a:avLst/>
          </a:prstGeom>
          <a:noFill/>
        </p:spPr>
        <p:txBody>
          <a:bodyPr wrap="square" rtlCol="0">
            <a:spAutoFit/>
          </a:bodyPr>
          <a:lstStyle/>
          <a:p>
            <a:r>
              <a:rPr lang="en-US" sz="1400" dirty="0">
                <a:latin typeface="Myriad Pro"/>
                <a:cs typeface="Myriad Pro"/>
              </a:rPr>
              <a:t>Passenger Water Transportation</a:t>
            </a:r>
          </a:p>
        </p:txBody>
      </p:sp>
      <p:sp>
        <p:nvSpPr>
          <p:cNvPr id="16" name="TextBox 15"/>
          <p:cNvSpPr txBox="1"/>
          <p:nvPr/>
        </p:nvSpPr>
        <p:spPr>
          <a:xfrm>
            <a:off x="1568303" y="2665264"/>
            <a:ext cx="787395" cy="276999"/>
          </a:xfrm>
          <a:prstGeom prst="rect">
            <a:avLst/>
          </a:prstGeom>
          <a:noFill/>
        </p:spPr>
        <p:txBody>
          <a:bodyPr wrap="none" rtlCol="0">
            <a:spAutoFit/>
          </a:bodyPr>
          <a:lstStyle/>
          <a:p>
            <a:r>
              <a:rPr lang="en-US" b="1" baseline="30000" dirty="0">
                <a:solidFill>
                  <a:schemeClr val="bg1"/>
                </a:solidFill>
                <a:latin typeface="Myriad Pro"/>
                <a:cs typeface="Myriad Pro"/>
              </a:rPr>
              <a:t>$</a:t>
            </a:r>
            <a:r>
              <a:rPr lang="en-US" b="1" baseline="30000" dirty="0" smtClean="0">
                <a:solidFill>
                  <a:schemeClr val="bg1"/>
                </a:solidFill>
                <a:latin typeface="Myriad Pro"/>
                <a:cs typeface="Myriad Pro"/>
              </a:rPr>
              <a:t>3,722.4</a:t>
            </a:r>
            <a:endParaRPr lang="en-US" b="1" baseline="30000" dirty="0">
              <a:solidFill>
                <a:schemeClr val="bg1"/>
              </a:solidFill>
              <a:latin typeface="Myriad Pro"/>
              <a:cs typeface="Myriad Pro"/>
            </a:endParaRPr>
          </a:p>
        </p:txBody>
      </p:sp>
      <p:sp>
        <p:nvSpPr>
          <p:cNvPr id="17" name="TextBox 16"/>
          <p:cNvSpPr txBox="1"/>
          <p:nvPr/>
        </p:nvSpPr>
        <p:spPr>
          <a:xfrm>
            <a:off x="2020508" y="3579343"/>
            <a:ext cx="774571" cy="276999"/>
          </a:xfrm>
          <a:prstGeom prst="rect">
            <a:avLst/>
          </a:prstGeom>
          <a:noFill/>
        </p:spPr>
        <p:txBody>
          <a:bodyPr wrap="none" rtlCol="0">
            <a:spAutoFit/>
          </a:bodyPr>
          <a:lstStyle/>
          <a:p>
            <a:r>
              <a:rPr lang="en-US" b="1" baseline="30000" dirty="0">
                <a:solidFill>
                  <a:srgbClr val="FFFFFF"/>
                </a:solidFill>
                <a:latin typeface="Myriad Pro"/>
                <a:cs typeface="Myriad Pro"/>
              </a:rPr>
              <a:t>$</a:t>
            </a:r>
            <a:r>
              <a:rPr lang="en-US" b="1" baseline="30000" dirty="0" smtClean="0">
                <a:solidFill>
                  <a:srgbClr val="FFFFFF"/>
                </a:solidFill>
                <a:latin typeface="Myriad Pro"/>
                <a:cs typeface="Myriad Pro"/>
              </a:rPr>
              <a:t>8,592.6</a:t>
            </a:r>
            <a:endParaRPr lang="en-US" b="1" baseline="30000" dirty="0">
              <a:solidFill>
                <a:srgbClr val="FFFFFF"/>
              </a:solidFill>
              <a:latin typeface="Myriad Pro"/>
              <a:cs typeface="Myriad Pro"/>
            </a:endParaRPr>
          </a:p>
        </p:txBody>
      </p:sp>
      <p:sp>
        <p:nvSpPr>
          <p:cNvPr id="18" name="TextBox 17"/>
          <p:cNvSpPr txBox="1"/>
          <p:nvPr/>
        </p:nvSpPr>
        <p:spPr>
          <a:xfrm>
            <a:off x="2363259" y="1891949"/>
            <a:ext cx="646331" cy="276999"/>
          </a:xfrm>
          <a:prstGeom prst="rect">
            <a:avLst/>
          </a:prstGeom>
          <a:noFill/>
        </p:spPr>
        <p:txBody>
          <a:bodyPr wrap="none" rtlCol="0">
            <a:spAutoFit/>
          </a:bodyPr>
          <a:lstStyle/>
          <a:p>
            <a:r>
              <a:rPr lang="en-US" b="1" baseline="30000" dirty="0">
                <a:latin typeface="Myriad Pro"/>
                <a:cs typeface="Myriad Pro"/>
              </a:rPr>
              <a:t>$</a:t>
            </a:r>
            <a:r>
              <a:rPr lang="en-US" b="1" baseline="30000" dirty="0" smtClean="0">
                <a:latin typeface="Myriad Pro"/>
                <a:cs typeface="Myriad Pro"/>
              </a:rPr>
              <a:t>544.5</a:t>
            </a:r>
            <a:endParaRPr lang="en-US" b="1" baseline="30000" dirty="0">
              <a:latin typeface="Myriad Pro"/>
              <a:cs typeface="Myriad Pro"/>
            </a:endParaRPr>
          </a:p>
        </p:txBody>
      </p:sp>
      <p:sp>
        <p:nvSpPr>
          <p:cNvPr id="19" name="TextBox 18"/>
          <p:cNvSpPr txBox="1"/>
          <p:nvPr/>
        </p:nvSpPr>
        <p:spPr>
          <a:xfrm>
            <a:off x="2932622" y="2111216"/>
            <a:ext cx="774571" cy="276999"/>
          </a:xfrm>
          <a:prstGeom prst="rect">
            <a:avLst/>
          </a:prstGeom>
          <a:noFill/>
        </p:spPr>
        <p:txBody>
          <a:bodyPr wrap="none" rtlCol="0">
            <a:spAutoFit/>
          </a:bodyPr>
          <a:lstStyle/>
          <a:p>
            <a:r>
              <a:rPr lang="en-US" b="1" baseline="30000" dirty="0">
                <a:latin typeface="Myriad Pro"/>
                <a:cs typeface="Myriad Pro"/>
              </a:rPr>
              <a:t>$</a:t>
            </a:r>
            <a:r>
              <a:rPr lang="en-US" b="1" baseline="30000" dirty="0" smtClean="0">
                <a:latin typeface="Myriad Pro"/>
                <a:cs typeface="Myriad Pro"/>
              </a:rPr>
              <a:t>1,489.7</a:t>
            </a:r>
            <a:endParaRPr lang="en-US" b="1" baseline="30000" dirty="0">
              <a:latin typeface="Myriad Pro"/>
              <a:cs typeface="Myriad Pro"/>
            </a:endParaRPr>
          </a:p>
        </p:txBody>
      </p:sp>
      <p:sp>
        <p:nvSpPr>
          <p:cNvPr id="20" name="TextBox 19"/>
          <p:cNvSpPr txBox="1"/>
          <p:nvPr/>
        </p:nvSpPr>
        <p:spPr>
          <a:xfrm>
            <a:off x="3293490" y="2511312"/>
            <a:ext cx="659155" cy="276999"/>
          </a:xfrm>
          <a:prstGeom prst="rect">
            <a:avLst/>
          </a:prstGeom>
          <a:noFill/>
        </p:spPr>
        <p:txBody>
          <a:bodyPr wrap="none" rtlCol="0">
            <a:spAutoFit/>
          </a:bodyPr>
          <a:lstStyle/>
          <a:p>
            <a:r>
              <a:rPr lang="en-US" b="1" baseline="30000" dirty="0">
                <a:latin typeface="Myriad Pro"/>
                <a:cs typeface="Myriad Pro"/>
              </a:rPr>
              <a:t>$</a:t>
            </a:r>
            <a:r>
              <a:rPr lang="en-US" b="1" baseline="30000" dirty="0" smtClean="0">
                <a:latin typeface="Myriad Pro"/>
                <a:cs typeface="Myriad Pro"/>
              </a:rPr>
              <a:t>864.2</a:t>
            </a:r>
            <a:endParaRPr lang="en-US" b="1" baseline="30000" dirty="0">
              <a:latin typeface="Myriad Pro"/>
              <a:cs typeface="Myriad Pro"/>
            </a:endParaRPr>
          </a:p>
        </p:txBody>
      </p:sp>
      <p:sp>
        <p:nvSpPr>
          <p:cNvPr id="21" name="TextBox 20"/>
          <p:cNvSpPr txBox="1"/>
          <p:nvPr/>
        </p:nvSpPr>
        <p:spPr>
          <a:xfrm>
            <a:off x="5646253" y="2817664"/>
            <a:ext cx="440889" cy="276999"/>
          </a:xfrm>
          <a:prstGeom prst="rect">
            <a:avLst/>
          </a:prstGeom>
          <a:noFill/>
        </p:spPr>
        <p:txBody>
          <a:bodyPr wrap="none" rtlCol="0">
            <a:spAutoFit/>
          </a:bodyPr>
          <a:lstStyle/>
          <a:p>
            <a:r>
              <a:rPr lang="en-US" b="1" baseline="30000" dirty="0" smtClean="0">
                <a:solidFill>
                  <a:schemeClr val="bg1"/>
                </a:solidFill>
                <a:latin typeface="Myriad Pro"/>
                <a:cs typeface="Myriad Pro"/>
              </a:rPr>
              <a:t>750</a:t>
            </a:r>
            <a:endParaRPr lang="en-US" b="1" baseline="30000" dirty="0">
              <a:solidFill>
                <a:schemeClr val="bg1"/>
              </a:solidFill>
              <a:latin typeface="Myriad Pro"/>
              <a:cs typeface="Myriad Pro"/>
            </a:endParaRPr>
          </a:p>
        </p:txBody>
      </p:sp>
      <p:sp>
        <p:nvSpPr>
          <p:cNvPr id="22" name="TextBox 21"/>
          <p:cNvSpPr txBox="1"/>
          <p:nvPr/>
        </p:nvSpPr>
        <p:spPr>
          <a:xfrm>
            <a:off x="6414406" y="3579343"/>
            <a:ext cx="440889" cy="276999"/>
          </a:xfrm>
          <a:prstGeom prst="rect">
            <a:avLst/>
          </a:prstGeom>
          <a:noFill/>
        </p:spPr>
        <p:txBody>
          <a:bodyPr wrap="none" rtlCol="0">
            <a:spAutoFit/>
          </a:bodyPr>
          <a:lstStyle/>
          <a:p>
            <a:r>
              <a:rPr lang="en-US" b="1" baseline="30000" dirty="0" smtClean="0">
                <a:solidFill>
                  <a:srgbClr val="FFFFFF"/>
                </a:solidFill>
                <a:latin typeface="Myriad Pro"/>
                <a:cs typeface="Myriad Pro"/>
              </a:rPr>
              <a:t>657</a:t>
            </a:r>
          </a:p>
        </p:txBody>
      </p:sp>
      <p:sp>
        <p:nvSpPr>
          <p:cNvPr id="23" name="TextBox 22"/>
          <p:cNvSpPr txBox="1"/>
          <p:nvPr/>
        </p:nvSpPr>
        <p:spPr>
          <a:xfrm>
            <a:off x="6965941" y="2797933"/>
            <a:ext cx="453970" cy="276999"/>
          </a:xfrm>
          <a:prstGeom prst="rect">
            <a:avLst/>
          </a:prstGeom>
          <a:noFill/>
        </p:spPr>
        <p:txBody>
          <a:bodyPr wrap="none" rtlCol="0">
            <a:spAutoFit/>
          </a:bodyPr>
          <a:lstStyle/>
          <a:p>
            <a:r>
              <a:rPr lang="en-US" b="1" baseline="30000" dirty="0" smtClean="0">
                <a:solidFill>
                  <a:srgbClr val="FFFFFF"/>
                </a:solidFill>
                <a:latin typeface="Myriad Pro"/>
                <a:cs typeface="Myriad Pro"/>
              </a:rPr>
              <a:t>269</a:t>
            </a:r>
            <a:endParaRPr lang="en-US" b="1" baseline="30000" dirty="0">
              <a:solidFill>
                <a:srgbClr val="FFFFFF"/>
              </a:solidFill>
              <a:latin typeface="Myriad Pro"/>
              <a:cs typeface="Myriad Pro"/>
            </a:endParaRPr>
          </a:p>
        </p:txBody>
      </p:sp>
      <p:sp>
        <p:nvSpPr>
          <p:cNvPr id="24" name="TextBox 23"/>
          <p:cNvSpPr txBox="1"/>
          <p:nvPr/>
        </p:nvSpPr>
        <p:spPr>
          <a:xfrm>
            <a:off x="6673992" y="2363190"/>
            <a:ext cx="441146" cy="276999"/>
          </a:xfrm>
          <a:prstGeom prst="rect">
            <a:avLst/>
          </a:prstGeom>
          <a:noFill/>
        </p:spPr>
        <p:txBody>
          <a:bodyPr wrap="none" rtlCol="0">
            <a:spAutoFit/>
          </a:bodyPr>
          <a:lstStyle/>
          <a:p>
            <a:r>
              <a:rPr lang="en-US" b="1" baseline="30000" dirty="0" smtClean="0">
                <a:solidFill>
                  <a:srgbClr val="FFFFFF"/>
                </a:solidFill>
                <a:latin typeface="Myriad Pro"/>
                <a:cs typeface="Myriad Pro"/>
              </a:rPr>
              <a:t>134</a:t>
            </a:r>
            <a:endParaRPr lang="en-US" b="1" baseline="30000" dirty="0">
              <a:solidFill>
                <a:srgbClr val="FFFFFF"/>
              </a:solidFill>
              <a:latin typeface="Myriad Pro"/>
              <a:cs typeface="Myriad Pro"/>
            </a:endParaRPr>
          </a:p>
        </p:txBody>
      </p:sp>
      <p:sp>
        <p:nvSpPr>
          <p:cNvPr id="25" name="TextBox 24"/>
          <p:cNvSpPr txBox="1"/>
          <p:nvPr/>
        </p:nvSpPr>
        <p:spPr>
          <a:xfrm>
            <a:off x="6372462" y="2197814"/>
            <a:ext cx="440889" cy="276999"/>
          </a:xfrm>
          <a:prstGeom prst="rect">
            <a:avLst/>
          </a:prstGeom>
          <a:noFill/>
        </p:spPr>
        <p:txBody>
          <a:bodyPr wrap="none" rtlCol="0">
            <a:spAutoFit/>
          </a:bodyPr>
          <a:lstStyle/>
          <a:p>
            <a:r>
              <a:rPr lang="en-US" b="1" baseline="30000" dirty="0" smtClean="0">
                <a:solidFill>
                  <a:srgbClr val="FFFFFF"/>
                </a:solidFill>
                <a:latin typeface="Myriad Pro"/>
                <a:cs typeface="Myriad Pro"/>
              </a:rPr>
              <a:t>117</a:t>
            </a:r>
            <a:endParaRPr lang="en-US" b="1" baseline="30000" dirty="0">
              <a:solidFill>
                <a:srgbClr val="FFFFFF"/>
              </a:solidFill>
              <a:latin typeface="Myriad Pro"/>
              <a:cs typeface="Myriad Pro"/>
            </a:endParaRPr>
          </a:p>
        </p:txBody>
      </p:sp>
    </p:spTree>
    <p:extLst>
      <p:ext uri="{BB962C8B-B14F-4D97-AF65-F5344CB8AC3E}">
        <p14:creationId xmlns:p14="http://schemas.microsoft.com/office/powerpoint/2010/main" val="290931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latin typeface="Myriad Pro"/>
                <a:cs typeface="Myriad Pro"/>
              </a:rPr>
              <a:t>Fishing and Seafood Processing accounted for nearly 60% of total revenues</a:t>
            </a:r>
          </a:p>
          <a:p>
            <a:r>
              <a:rPr lang="en-US" sz="2200" dirty="0" smtClean="0">
                <a:latin typeface="Myriad Pro"/>
                <a:cs typeface="Myriad Pro"/>
              </a:rPr>
              <a:t>Maritime Logistics and Shipping was the second largest contributor, at nearly 25% of total revenues</a:t>
            </a:r>
          </a:p>
          <a:p>
            <a:pPr marL="0" indent="0">
              <a:buNone/>
            </a:pPr>
            <a:endParaRPr lang="en-US" sz="2200" dirty="0">
              <a:latin typeface="Myriad Pro"/>
              <a:cs typeface="Myriad Pro"/>
            </a:endParaRPr>
          </a:p>
          <a:p>
            <a:pPr marL="0" indent="0">
              <a:buNone/>
            </a:pPr>
            <a:r>
              <a:rPr lang="en-US" sz="2200" dirty="0" smtClean="0">
                <a:latin typeface="Myriad Pro"/>
                <a:cs typeface="Myriad Pro"/>
              </a:rPr>
              <a:t>Revenues cluster-wide have grown an average of </a:t>
            </a:r>
            <a:r>
              <a:rPr lang="en-US" sz="2200" b="1" dirty="0" smtClean="0">
                <a:latin typeface="Myriad Pro"/>
                <a:cs typeface="Myriad Pro"/>
              </a:rPr>
              <a:t>6.4%</a:t>
            </a:r>
            <a:r>
              <a:rPr lang="en-US" sz="2200" dirty="0" smtClean="0">
                <a:latin typeface="Myriad Pro"/>
                <a:cs typeface="Myriad Pro"/>
              </a:rPr>
              <a:t> per year, while Maritime Logistics and Shipping saw the highest growth rate of </a:t>
            </a:r>
            <a:r>
              <a:rPr lang="en-US" sz="2200" b="1" dirty="0" smtClean="0">
                <a:latin typeface="Myriad Pro"/>
                <a:cs typeface="Myriad Pro"/>
              </a:rPr>
              <a:t>10.2% </a:t>
            </a:r>
            <a:endParaRPr lang="en-US" sz="2200" b="1" dirty="0">
              <a:latin typeface="Myriad Pro"/>
              <a:cs typeface="Myriad Pro"/>
            </a:endParaRPr>
          </a:p>
        </p:txBody>
      </p:sp>
      <p:pic>
        <p:nvPicPr>
          <p:cNvPr id="4" name="Picture 3" descr="Header1_2013.jpg"/>
          <p:cNvPicPr>
            <a:picLocks noChangeAspect="1"/>
          </p:cNvPicPr>
          <p:nvPr/>
        </p:nvPicPr>
        <p:blipFill rotWithShape="1">
          <a:blip r:embed="rId2"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spTree>
    <p:extLst>
      <p:ext uri="{BB962C8B-B14F-4D97-AF65-F5344CB8AC3E}">
        <p14:creationId xmlns:p14="http://schemas.microsoft.com/office/powerpoint/2010/main" val="4172705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3077"/>
            <a:ext cx="8229600" cy="1143000"/>
          </a:xfrm>
        </p:spPr>
        <p:txBody>
          <a:bodyPr>
            <a:normAutofit/>
          </a:bodyPr>
          <a:lstStyle/>
          <a:p>
            <a:r>
              <a:rPr lang="en-US" i="1" baseline="30000" dirty="0" smtClean="0">
                <a:solidFill>
                  <a:schemeClr val="accent4"/>
                </a:solidFill>
              </a:rPr>
              <a:t>Jobs by Industry Subsector</a:t>
            </a:r>
            <a:endParaRPr lang="en-US" dirty="0">
              <a:solidFill>
                <a:schemeClr val="accent4"/>
              </a:solidFill>
            </a:endParaRPr>
          </a:p>
        </p:txBody>
      </p:sp>
      <p:pic>
        <p:nvPicPr>
          <p:cNvPr id="4" name="Picture 3" descr="Header1_2013.jpg"/>
          <p:cNvPicPr>
            <a:picLocks noChangeAspect="1"/>
          </p:cNvPicPr>
          <p:nvPr/>
        </p:nvPicPr>
        <p:blipFill rotWithShape="1">
          <a:blip r:embed="rId2"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pic>
        <p:nvPicPr>
          <p:cNvPr id="3" name="Picture 2" descr="jobs by secto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376080" y="1935018"/>
            <a:ext cx="4401312" cy="2923032"/>
          </a:xfrm>
          <a:prstGeom prst="rect">
            <a:avLst/>
          </a:prstGeom>
        </p:spPr>
      </p:pic>
      <p:sp>
        <p:nvSpPr>
          <p:cNvPr id="14" name="TextBox 13"/>
          <p:cNvSpPr txBox="1"/>
          <p:nvPr/>
        </p:nvSpPr>
        <p:spPr>
          <a:xfrm>
            <a:off x="2433806" y="4452142"/>
            <a:ext cx="3316047" cy="307777"/>
          </a:xfrm>
          <a:prstGeom prst="rect">
            <a:avLst/>
          </a:prstGeom>
          <a:noFill/>
        </p:spPr>
        <p:txBody>
          <a:bodyPr wrap="square" rtlCol="0">
            <a:spAutoFit/>
          </a:bodyPr>
          <a:lstStyle/>
          <a:p>
            <a:r>
              <a:rPr lang="en-US" sz="1400" dirty="0">
                <a:latin typeface="Myriad Pro"/>
                <a:cs typeface="Myriad Pro"/>
              </a:rPr>
              <a:t>Maritime Logistics and Shipping</a:t>
            </a:r>
          </a:p>
        </p:txBody>
      </p:sp>
      <p:sp>
        <p:nvSpPr>
          <p:cNvPr id="15" name="TextBox 14"/>
          <p:cNvSpPr txBox="1"/>
          <p:nvPr/>
        </p:nvSpPr>
        <p:spPr>
          <a:xfrm>
            <a:off x="2433806" y="3889108"/>
            <a:ext cx="3316047" cy="307777"/>
          </a:xfrm>
          <a:prstGeom prst="rect">
            <a:avLst/>
          </a:prstGeom>
          <a:noFill/>
        </p:spPr>
        <p:txBody>
          <a:bodyPr wrap="square" rtlCol="0">
            <a:spAutoFit/>
          </a:bodyPr>
          <a:lstStyle/>
          <a:p>
            <a:r>
              <a:rPr lang="en-US" sz="1400" dirty="0">
                <a:latin typeface="Myriad Pro"/>
                <a:cs typeface="Myriad Pro"/>
              </a:rPr>
              <a:t>Fishing and Seafood Processing</a:t>
            </a:r>
          </a:p>
        </p:txBody>
      </p:sp>
      <p:sp>
        <p:nvSpPr>
          <p:cNvPr id="16" name="TextBox 15"/>
          <p:cNvSpPr txBox="1"/>
          <p:nvPr/>
        </p:nvSpPr>
        <p:spPr>
          <a:xfrm>
            <a:off x="2433806" y="3329403"/>
            <a:ext cx="3316047" cy="307777"/>
          </a:xfrm>
          <a:prstGeom prst="rect">
            <a:avLst/>
          </a:prstGeom>
          <a:noFill/>
        </p:spPr>
        <p:txBody>
          <a:bodyPr wrap="square" rtlCol="0">
            <a:spAutoFit/>
          </a:bodyPr>
          <a:lstStyle/>
          <a:p>
            <a:r>
              <a:rPr lang="en-US" sz="1400" dirty="0">
                <a:latin typeface="Myriad Pro"/>
                <a:cs typeface="Myriad Pro"/>
              </a:rPr>
              <a:t>Maritime Support Services</a:t>
            </a:r>
          </a:p>
        </p:txBody>
      </p:sp>
      <p:sp>
        <p:nvSpPr>
          <p:cNvPr id="17" name="TextBox 16"/>
          <p:cNvSpPr txBox="1"/>
          <p:nvPr/>
        </p:nvSpPr>
        <p:spPr>
          <a:xfrm>
            <a:off x="2433806" y="2765706"/>
            <a:ext cx="4491776" cy="307777"/>
          </a:xfrm>
          <a:prstGeom prst="rect">
            <a:avLst/>
          </a:prstGeom>
          <a:noFill/>
        </p:spPr>
        <p:txBody>
          <a:bodyPr wrap="square" rtlCol="0">
            <a:spAutoFit/>
          </a:bodyPr>
          <a:lstStyle/>
          <a:p>
            <a:r>
              <a:rPr lang="en-US" sz="1400" dirty="0">
                <a:latin typeface="Myriad Pro"/>
                <a:cs typeface="Myriad Pro"/>
              </a:rPr>
              <a:t>Boat and Ship Building, Repair and Maintenance</a:t>
            </a:r>
          </a:p>
        </p:txBody>
      </p:sp>
      <p:sp>
        <p:nvSpPr>
          <p:cNvPr id="18" name="TextBox 17"/>
          <p:cNvSpPr txBox="1"/>
          <p:nvPr/>
        </p:nvSpPr>
        <p:spPr>
          <a:xfrm>
            <a:off x="2433806" y="2193292"/>
            <a:ext cx="3316047" cy="307777"/>
          </a:xfrm>
          <a:prstGeom prst="rect">
            <a:avLst/>
          </a:prstGeom>
          <a:noFill/>
        </p:spPr>
        <p:txBody>
          <a:bodyPr wrap="square" rtlCol="0">
            <a:spAutoFit/>
          </a:bodyPr>
          <a:lstStyle/>
          <a:p>
            <a:r>
              <a:rPr lang="en-US" sz="1400" dirty="0">
                <a:latin typeface="Myriad Pro"/>
                <a:cs typeface="Myriad Pro"/>
              </a:rPr>
              <a:t>Passenger Water Transportation</a:t>
            </a:r>
          </a:p>
        </p:txBody>
      </p:sp>
      <p:sp>
        <p:nvSpPr>
          <p:cNvPr id="5" name="TextBox 4"/>
          <p:cNvSpPr txBox="1"/>
          <p:nvPr/>
        </p:nvSpPr>
        <p:spPr>
          <a:xfrm rot="5400000">
            <a:off x="3169715" y="4951174"/>
            <a:ext cx="543739" cy="276999"/>
          </a:xfrm>
          <a:prstGeom prst="rect">
            <a:avLst/>
          </a:prstGeom>
          <a:noFill/>
        </p:spPr>
        <p:txBody>
          <a:bodyPr wrap="none" rtlCol="0">
            <a:spAutoFit/>
          </a:bodyPr>
          <a:lstStyle/>
          <a:p>
            <a:r>
              <a:rPr lang="en-US" baseline="30000" dirty="0" smtClean="0">
                <a:latin typeface="Myriad Pro"/>
                <a:cs typeface="Myriad Pro"/>
              </a:rPr>
              <a:t>5,000</a:t>
            </a:r>
            <a:endParaRPr lang="en-US" baseline="30000" dirty="0">
              <a:latin typeface="Myriad Pro"/>
              <a:cs typeface="Myriad Pro"/>
            </a:endParaRPr>
          </a:p>
        </p:txBody>
      </p:sp>
      <p:sp>
        <p:nvSpPr>
          <p:cNvPr id="19" name="TextBox 18"/>
          <p:cNvSpPr txBox="1"/>
          <p:nvPr/>
        </p:nvSpPr>
        <p:spPr>
          <a:xfrm rot="5400000">
            <a:off x="4197683" y="4951174"/>
            <a:ext cx="620683" cy="276999"/>
          </a:xfrm>
          <a:prstGeom prst="rect">
            <a:avLst/>
          </a:prstGeom>
          <a:noFill/>
        </p:spPr>
        <p:txBody>
          <a:bodyPr wrap="none" rtlCol="0">
            <a:spAutoFit/>
          </a:bodyPr>
          <a:lstStyle/>
          <a:p>
            <a:r>
              <a:rPr lang="en-US" baseline="30000" dirty="0" smtClean="0">
                <a:latin typeface="Myriad Pro"/>
                <a:cs typeface="Myriad Pro"/>
              </a:rPr>
              <a:t>10,000</a:t>
            </a:r>
            <a:endParaRPr lang="en-US" baseline="30000" dirty="0">
              <a:latin typeface="Myriad Pro"/>
              <a:cs typeface="Myriad Pro"/>
            </a:endParaRPr>
          </a:p>
        </p:txBody>
      </p:sp>
      <p:sp>
        <p:nvSpPr>
          <p:cNvPr id="20" name="TextBox 19"/>
          <p:cNvSpPr txBox="1"/>
          <p:nvPr/>
        </p:nvSpPr>
        <p:spPr>
          <a:xfrm rot="5400000">
            <a:off x="5272149" y="4989646"/>
            <a:ext cx="620683" cy="276999"/>
          </a:xfrm>
          <a:prstGeom prst="rect">
            <a:avLst/>
          </a:prstGeom>
          <a:noFill/>
        </p:spPr>
        <p:txBody>
          <a:bodyPr wrap="none" rtlCol="0">
            <a:spAutoFit/>
          </a:bodyPr>
          <a:lstStyle/>
          <a:p>
            <a:r>
              <a:rPr lang="en-US" baseline="30000" dirty="0" smtClean="0">
                <a:latin typeface="Myriad Pro"/>
                <a:cs typeface="Myriad Pro"/>
              </a:rPr>
              <a:t>15,000</a:t>
            </a:r>
            <a:endParaRPr lang="en-US" baseline="30000" dirty="0">
              <a:latin typeface="Myriad Pro"/>
              <a:cs typeface="Myriad Pro"/>
            </a:endParaRPr>
          </a:p>
        </p:txBody>
      </p:sp>
      <p:sp>
        <p:nvSpPr>
          <p:cNvPr id="21" name="TextBox 20"/>
          <p:cNvSpPr txBox="1"/>
          <p:nvPr/>
        </p:nvSpPr>
        <p:spPr>
          <a:xfrm rot="5400000">
            <a:off x="6338173" y="4987999"/>
            <a:ext cx="620683" cy="276999"/>
          </a:xfrm>
          <a:prstGeom prst="rect">
            <a:avLst/>
          </a:prstGeom>
          <a:noFill/>
        </p:spPr>
        <p:txBody>
          <a:bodyPr wrap="none" rtlCol="0">
            <a:spAutoFit/>
          </a:bodyPr>
          <a:lstStyle/>
          <a:p>
            <a:r>
              <a:rPr lang="en-US" baseline="30000" dirty="0" smtClean="0">
                <a:latin typeface="Myriad Pro"/>
                <a:cs typeface="Myriad Pro"/>
              </a:rPr>
              <a:t>20,000</a:t>
            </a:r>
            <a:endParaRPr lang="en-US" baseline="30000" dirty="0">
              <a:latin typeface="Myriad Pro"/>
              <a:cs typeface="Myriad Pro"/>
            </a:endParaRPr>
          </a:p>
        </p:txBody>
      </p:sp>
      <p:sp>
        <p:nvSpPr>
          <p:cNvPr id="22" name="TextBox 21"/>
          <p:cNvSpPr txBox="1"/>
          <p:nvPr/>
        </p:nvSpPr>
        <p:spPr>
          <a:xfrm rot="5400000">
            <a:off x="2267725" y="4816522"/>
            <a:ext cx="274434" cy="276999"/>
          </a:xfrm>
          <a:prstGeom prst="rect">
            <a:avLst/>
          </a:prstGeom>
          <a:noFill/>
        </p:spPr>
        <p:txBody>
          <a:bodyPr wrap="none" rtlCol="0">
            <a:spAutoFit/>
          </a:bodyPr>
          <a:lstStyle/>
          <a:p>
            <a:r>
              <a:rPr lang="en-US" baseline="30000" dirty="0" smtClean="0">
                <a:latin typeface="Myriad Pro"/>
                <a:cs typeface="Myriad Pro"/>
              </a:rPr>
              <a:t>0</a:t>
            </a:r>
            <a:endParaRPr lang="en-US" baseline="30000" dirty="0">
              <a:latin typeface="Myriad Pro"/>
              <a:cs typeface="Myriad Pro"/>
            </a:endParaRPr>
          </a:p>
        </p:txBody>
      </p:sp>
      <p:sp>
        <p:nvSpPr>
          <p:cNvPr id="7" name="TextBox 6"/>
          <p:cNvSpPr txBox="1"/>
          <p:nvPr/>
        </p:nvSpPr>
        <p:spPr>
          <a:xfrm>
            <a:off x="890741" y="5870870"/>
            <a:ext cx="7438544" cy="543738"/>
          </a:xfrm>
          <a:prstGeom prst="rect">
            <a:avLst/>
          </a:prstGeom>
          <a:noFill/>
        </p:spPr>
        <p:txBody>
          <a:bodyPr wrap="square" rtlCol="0">
            <a:spAutoFit/>
          </a:bodyPr>
          <a:lstStyle/>
          <a:p>
            <a:r>
              <a:rPr lang="en-US" sz="2200" baseline="30000" dirty="0">
                <a:latin typeface="Myriad Pro"/>
                <a:cs typeface="Myriad Pro"/>
              </a:rPr>
              <a:t>In 2012, the maritime cluster directly employed 57,700. Indirect and induced maritime jobs accounted for another 90,000, for a total impact of nearly 148,000 jobs in Washington. </a:t>
            </a:r>
          </a:p>
        </p:txBody>
      </p:sp>
    </p:spTree>
    <p:extLst>
      <p:ext uri="{BB962C8B-B14F-4D97-AF65-F5344CB8AC3E}">
        <p14:creationId xmlns:p14="http://schemas.microsoft.com/office/powerpoint/2010/main" val="945710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200" dirty="0"/>
              <a:t>Innovation drives growth in each sector of Washington’s Maritime. </a:t>
            </a:r>
            <a:endParaRPr lang="en-US" sz="2200" dirty="0" smtClean="0"/>
          </a:p>
          <a:p>
            <a:pPr>
              <a:spcBef>
                <a:spcPts val="1200"/>
              </a:spcBef>
            </a:pPr>
            <a:r>
              <a:rPr lang="en-US" sz="2200" dirty="0" smtClean="0"/>
              <a:t>Research </a:t>
            </a:r>
            <a:r>
              <a:rPr lang="en-US" sz="2200" dirty="0"/>
              <a:t>and resource management has transformed Washington and Alaska’s fisheries from endangered to some of the best managed in the world. </a:t>
            </a:r>
            <a:endParaRPr lang="en-US" sz="2200" dirty="0" smtClean="0"/>
          </a:p>
          <a:p>
            <a:pPr>
              <a:spcBef>
                <a:spcPts val="1200"/>
              </a:spcBef>
            </a:pPr>
            <a:r>
              <a:rPr lang="en-US" sz="2200" dirty="0" smtClean="0"/>
              <a:t>Technological </a:t>
            </a:r>
            <a:r>
              <a:rPr lang="en-US" sz="2200" dirty="0"/>
              <a:t>advances have allowed commercial seafood processors to more efficiently use and capitalize total catch of </a:t>
            </a:r>
            <a:r>
              <a:rPr lang="en-US" sz="2200" dirty="0" smtClean="0"/>
              <a:t>fish. </a:t>
            </a:r>
          </a:p>
          <a:p>
            <a:pPr>
              <a:spcBef>
                <a:spcPts val="1200"/>
              </a:spcBef>
            </a:pPr>
            <a:r>
              <a:rPr lang="en-US" sz="2200" dirty="0" smtClean="0"/>
              <a:t>Lighter </a:t>
            </a:r>
            <a:r>
              <a:rPr lang="en-US" sz="2200" dirty="0"/>
              <a:t>building materials (first aluminum, now composites) have enabled boat and ship builders to construct stronger, cheaper, and safer vessels for their customers. </a:t>
            </a:r>
            <a:endParaRPr lang="en-US" sz="2200" dirty="0" smtClean="0"/>
          </a:p>
          <a:p>
            <a:pPr>
              <a:spcBef>
                <a:spcPts val="1200"/>
              </a:spcBef>
            </a:pPr>
            <a:r>
              <a:rPr lang="en-US" sz="2200" dirty="0" smtClean="0"/>
              <a:t>New fuel sources, such as LNG and biofuels, are helping fleets become more fuel efficient and reduce greenhouse gas emissions. </a:t>
            </a:r>
            <a:endParaRPr lang="en-US" sz="2200" dirty="0"/>
          </a:p>
        </p:txBody>
      </p:sp>
      <p:pic>
        <p:nvPicPr>
          <p:cNvPr id="4" name="Picture 3" descr="Header1_2013.jpg"/>
          <p:cNvPicPr>
            <a:picLocks noChangeAspect="1"/>
          </p:cNvPicPr>
          <p:nvPr/>
        </p:nvPicPr>
        <p:blipFill rotWithShape="1">
          <a:blip r:embed="rId2"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spTree>
    <p:extLst>
      <p:ext uri="{BB962C8B-B14F-4D97-AF65-F5344CB8AC3E}">
        <p14:creationId xmlns:p14="http://schemas.microsoft.com/office/powerpoint/2010/main" val="132366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3077"/>
            <a:ext cx="8229600" cy="1143000"/>
          </a:xfrm>
        </p:spPr>
        <p:txBody>
          <a:bodyPr>
            <a:normAutofit/>
          </a:bodyPr>
          <a:lstStyle/>
          <a:p>
            <a:r>
              <a:rPr lang="en-US" i="1" baseline="30000" dirty="0" smtClean="0">
                <a:solidFill>
                  <a:schemeClr val="accent4"/>
                </a:solidFill>
              </a:rPr>
              <a:t>New</a:t>
            </a:r>
            <a:r>
              <a:rPr lang="en-US" i="1" baseline="30000" dirty="0">
                <a:solidFill>
                  <a:schemeClr val="accent4"/>
                </a:solidFill>
              </a:rPr>
              <a:t> </a:t>
            </a:r>
            <a:r>
              <a:rPr lang="en-US" i="1" baseline="30000" dirty="0" smtClean="0">
                <a:solidFill>
                  <a:schemeClr val="accent4"/>
                </a:solidFill>
              </a:rPr>
              <a:t>Opportunities for Growth</a:t>
            </a:r>
            <a:endParaRPr lang="en-US" baseline="30000" dirty="0">
              <a:solidFill>
                <a:schemeClr val="accent4"/>
              </a:solidFill>
            </a:endParaRPr>
          </a:p>
        </p:txBody>
      </p:sp>
      <p:pic>
        <p:nvPicPr>
          <p:cNvPr id="4" name="Picture 3" descr="Header1_2013.jpg"/>
          <p:cNvPicPr>
            <a:picLocks noChangeAspect="1"/>
          </p:cNvPicPr>
          <p:nvPr/>
        </p:nvPicPr>
        <p:blipFill rotWithShape="1">
          <a:blip r:embed="rId2"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sp>
        <p:nvSpPr>
          <p:cNvPr id="23" name="Content Placeholder 2"/>
          <p:cNvSpPr>
            <a:spLocks noGrp="1"/>
          </p:cNvSpPr>
          <p:nvPr>
            <p:ph idx="1"/>
          </p:nvPr>
        </p:nvSpPr>
        <p:spPr>
          <a:xfrm>
            <a:off x="457200" y="2193791"/>
            <a:ext cx="8229600" cy="1924377"/>
          </a:xfrm>
        </p:spPr>
        <p:txBody>
          <a:bodyPr>
            <a:normAutofit/>
          </a:bodyPr>
          <a:lstStyle/>
          <a:p>
            <a:pPr>
              <a:spcBef>
                <a:spcPts val="1200"/>
              </a:spcBef>
            </a:pPr>
            <a:r>
              <a:rPr lang="en-US" sz="2200" dirty="0" smtClean="0"/>
              <a:t>Gradual replacement of commercial fishing fleet (vessels no longer tied to quota rights)</a:t>
            </a:r>
          </a:p>
          <a:p>
            <a:pPr>
              <a:spcBef>
                <a:spcPts val="1200"/>
              </a:spcBef>
            </a:pPr>
            <a:r>
              <a:rPr lang="en-US" sz="2200" dirty="0" smtClean="0"/>
              <a:t>Oil, natural gas, rare earth mineral exploration in the Arctic</a:t>
            </a:r>
          </a:p>
          <a:p>
            <a:pPr>
              <a:spcBef>
                <a:spcPts val="1200"/>
              </a:spcBef>
            </a:pPr>
            <a:r>
              <a:rPr lang="en-US" sz="2200" dirty="0" smtClean="0"/>
              <a:t>WSF fleet replacement and conversion</a:t>
            </a:r>
          </a:p>
        </p:txBody>
      </p:sp>
    </p:spTree>
    <p:extLst>
      <p:ext uri="{BB962C8B-B14F-4D97-AF65-F5344CB8AC3E}">
        <p14:creationId xmlns:p14="http://schemas.microsoft.com/office/powerpoint/2010/main" val="314444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7063"/>
            <a:ext cx="7772400" cy="3219340"/>
          </a:xfrm>
        </p:spPr>
        <p:txBody>
          <a:bodyPr>
            <a:normAutofit fontScale="90000"/>
          </a:bodyPr>
          <a:lstStyle/>
          <a:p>
            <a:r>
              <a:rPr lang="en-US" sz="2800" dirty="0" smtClean="0">
                <a:solidFill>
                  <a:schemeClr val="accent1"/>
                </a:solidFill>
                <a:latin typeface="Arial"/>
                <a:cs typeface="Arial"/>
              </a:rPr>
              <a:t>Download the Maritime Cluster </a:t>
            </a:r>
            <a:br>
              <a:rPr lang="en-US" sz="2800" dirty="0" smtClean="0">
                <a:solidFill>
                  <a:schemeClr val="accent1"/>
                </a:solidFill>
                <a:latin typeface="Arial"/>
                <a:cs typeface="Arial"/>
              </a:rPr>
            </a:br>
            <a:r>
              <a:rPr lang="en-US" sz="2800" dirty="0" smtClean="0">
                <a:solidFill>
                  <a:schemeClr val="accent1"/>
                </a:solidFill>
                <a:latin typeface="Arial"/>
                <a:cs typeface="Arial"/>
              </a:rPr>
              <a:t>Economic Impact Study at: </a:t>
            </a:r>
            <a:br>
              <a:rPr lang="en-US" sz="2800" dirty="0" smtClean="0">
                <a:solidFill>
                  <a:schemeClr val="accent1"/>
                </a:solidFill>
                <a:latin typeface="Arial"/>
                <a:cs typeface="Arial"/>
              </a:rPr>
            </a:br>
            <a:r>
              <a:rPr lang="en-US" sz="2800" dirty="0" err="1" smtClean="0">
                <a:solidFill>
                  <a:schemeClr val="accent1"/>
                </a:solidFill>
                <a:latin typeface="Arial"/>
                <a:cs typeface="Arial"/>
              </a:rPr>
              <a:t>www.EDC-SeaKing.org</a:t>
            </a:r>
            <a:r>
              <a:rPr lang="en-US" sz="2800" dirty="0" smtClean="0">
                <a:solidFill>
                  <a:schemeClr val="accent1"/>
                </a:solidFill>
                <a:latin typeface="Arial"/>
                <a:cs typeface="Arial"/>
              </a:rPr>
              <a:t>/maritime-study </a:t>
            </a:r>
            <a:br>
              <a:rPr lang="en-US" sz="2800" dirty="0" smtClean="0">
                <a:solidFill>
                  <a:schemeClr val="accent1"/>
                </a:solidFill>
                <a:latin typeface="Arial"/>
                <a:cs typeface="Arial"/>
              </a:rPr>
            </a:br>
            <a:r>
              <a:rPr lang="en-US" sz="2800" dirty="0">
                <a:solidFill>
                  <a:schemeClr val="accent1"/>
                </a:solidFill>
                <a:latin typeface="Arial"/>
                <a:cs typeface="Arial"/>
              </a:rPr>
              <a:t/>
            </a:r>
            <a:br>
              <a:rPr lang="en-US" sz="2800" dirty="0">
                <a:solidFill>
                  <a:schemeClr val="accent1"/>
                </a:solidFill>
                <a:latin typeface="Arial"/>
                <a:cs typeface="Arial"/>
              </a:rPr>
            </a:br>
            <a:r>
              <a:rPr lang="en-US" sz="2000" dirty="0" smtClean="0">
                <a:solidFill>
                  <a:schemeClr val="accent1"/>
                </a:solidFill>
                <a:latin typeface="Arial"/>
                <a:cs typeface="Arial"/>
              </a:rPr>
              <a:t>Contact us: </a:t>
            </a:r>
            <a:br>
              <a:rPr lang="en-US" sz="2000" dirty="0" smtClean="0">
                <a:solidFill>
                  <a:schemeClr val="accent1"/>
                </a:solidFill>
                <a:latin typeface="Arial"/>
                <a:cs typeface="Arial"/>
              </a:rPr>
            </a:br>
            <a:r>
              <a:rPr lang="en-US" sz="1100" dirty="0" smtClean="0">
                <a:solidFill>
                  <a:schemeClr val="accent1"/>
                </a:solidFill>
                <a:latin typeface="Arial"/>
                <a:cs typeface="Arial"/>
              </a:rPr>
              <a:t/>
            </a:r>
            <a:br>
              <a:rPr lang="en-US" sz="1100" dirty="0" smtClean="0">
                <a:solidFill>
                  <a:schemeClr val="accent1"/>
                </a:solidFill>
                <a:latin typeface="Arial"/>
                <a:cs typeface="Arial"/>
              </a:rPr>
            </a:br>
            <a:r>
              <a:rPr lang="en-US" sz="2000" dirty="0" smtClean="0">
                <a:solidFill>
                  <a:schemeClr val="accent1"/>
                </a:solidFill>
                <a:latin typeface="Arial"/>
                <a:cs typeface="Arial"/>
              </a:rPr>
              <a:t>Economic Development Council of Seattle and King County</a:t>
            </a:r>
            <a:br>
              <a:rPr lang="en-US" sz="2000" dirty="0" smtClean="0">
                <a:solidFill>
                  <a:schemeClr val="accent1"/>
                </a:solidFill>
                <a:latin typeface="Arial"/>
                <a:cs typeface="Arial"/>
              </a:rPr>
            </a:br>
            <a:r>
              <a:rPr lang="en-US" sz="2000" dirty="0" smtClean="0">
                <a:solidFill>
                  <a:schemeClr val="accent1"/>
                </a:solidFill>
                <a:latin typeface="Arial"/>
                <a:cs typeface="Arial"/>
              </a:rPr>
              <a:t>On the web: </a:t>
            </a:r>
            <a:r>
              <a:rPr lang="en-US" sz="2000" dirty="0" err="1" smtClean="0">
                <a:solidFill>
                  <a:schemeClr val="accent4"/>
                </a:solidFill>
                <a:latin typeface="Arial"/>
                <a:cs typeface="Arial"/>
              </a:rPr>
              <a:t>www.EDC-SeaKing.org</a:t>
            </a:r>
            <a:r>
              <a:rPr lang="en-US" sz="2000" dirty="0" smtClean="0">
                <a:solidFill>
                  <a:schemeClr val="accent1"/>
                </a:solidFill>
                <a:latin typeface="Arial"/>
                <a:cs typeface="Arial"/>
              </a:rPr>
              <a:t/>
            </a:r>
            <a:br>
              <a:rPr lang="en-US" sz="2000" dirty="0" smtClean="0">
                <a:solidFill>
                  <a:schemeClr val="accent1"/>
                </a:solidFill>
                <a:latin typeface="Arial"/>
                <a:cs typeface="Arial"/>
              </a:rPr>
            </a:br>
            <a:r>
              <a:rPr lang="en-US" sz="2000" dirty="0" smtClean="0">
                <a:solidFill>
                  <a:schemeClr val="accent1"/>
                </a:solidFill>
                <a:latin typeface="Arial"/>
                <a:cs typeface="Arial"/>
              </a:rPr>
              <a:t>Facebook: </a:t>
            </a:r>
            <a:r>
              <a:rPr lang="en-US" sz="2000" dirty="0" err="1" smtClean="0">
                <a:solidFill>
                  <a:srgbClr val="0087E4"/>
                </a:solidFill>
                <a:latin typeface="Arial"/>
                <a:cs typeface="Arial"/>
              </a:rPr>
              <a:t>facebook.com</a:t>
            </a:r>
            <a:r>
              <a:rPr lang="en-US" sz="2000" dirty="0" smtClean="0">
                <a:solidFill>
                  <a:srgbClr val="0087E4"/>
                </a:solidFill>
                <a:latin typeface="Arial"/>
                <a:cs typeface="Arial"/>
              </a:rPr>
              <a:t>/</a:t>
            </a:r>
            <a:r>
              <a:rPr lang="en-US" sz="2000" dirty="0" err="1" smtClean="0">
                <a:solidFill>
                  <a:srgbClr val="0087E4"/>
                </a:solidFill>
                <a:latin typeface="Arial"/>
                <a:cs typeface="Arial"/>
              </a:rPr>
              <a:t>EDCSeattleKingCounty</a:t>
            </a:r>
            <a:r>
              <a:rPr lang="en-US" sz="2000" dirty="0" smtClean="0">
                <a:solidFill>
                  <a:schemeClr val="accent1"/>
                </a:solidFill>
                <a:latin typeface="Arial"/>
                <a:cs typeface="Arial"/>
              </a:rPr>
              <a:t/>
            </a:r>
            <a:br>
              <a:rPr lang="en-US" sz="2000" dirty="0" smtClean="0">
                <a:solidFill>
                  <a:schemeClr val="accent1"/>
                </a:solidFill>
                <a:latin typeface="Arial"/>
                <a:cs typeface="Arial"/>
              </a:rPr>
            </a:br>
            <a:r>
              <a:rPr lang="en-US" sz="2000" dirty="0" smtClean="0">
                <a:solidFill>
                  <a:schemeClr val="accent1"/>
                </a:solidFill>
                <a:latin typeface="Arial"/>
                <a:cs typeface="Arial"/>
              </a:rPr>
              <a:t>Twitter: </a:t>
            </a:r>
            <a:r>
              <a:rPr lang="en-US" sz="2000" dirty="0" smtClean="0">
                <a:solidFill>
                  <a:srgbClr val="0087E4"/>
                </a:solidFill>
                <a:latin typeface="Arial"/>
                <a:cs typeface="Arial"/>
              </a:rPr>
              <a:t>@</a:t>
            </a:r>
            <a:r>
              <a:rPr lang="en-US" sz="2000" dirty="0" err="1" smtClean="0">
                <a:solidFill>
                  <a:srgbClr val="0087E4"/>
                </a:solidFill>
                <a:latin typeface="Arial"/>
                <a:cs typeface="Arial"/>
              </a:rPr>
              <a:t>EDCseattleking</a:t>
            </a:r>
            <a:endParaRPr lang="en-US" sz="2000" dirty="0" smtClean="0">
              <a:solidFill>
                <a:srgbClr val="0087E4"/>
              </a:solidFill>
              <a:latin typeface="Arial"/>
              <a:cs typeface="Arial"/>
            </a:endParaRPr>
          </a:p>
        </p:txBody>
      </p:sp>
      <p:pic>
        <p:nvPicPr>
          <p:cNvPr id="4" name="Picture 3" descr="EDClogo2013_cmyk.eps"/>
          <p:cNvPicPr>
            <a:picLocks noChangeAspect="1"/>
          </p:cNvPicPr>
          <p:nvPr/>
        </p:nvPicPr>
        <p:blipFill rotWithShape="1">
          <a:blip r:embed="rId2" cstate="email">
            <a:extLst>
              <a:ext uri="{28A0092B-C50C-407E-A947-70E740481C1C}">
                <a14:useLocalDpi xmlns:a14="http://schemas.microsoft.com/office/drawing/2010/main" val="0"/>
              </a:ext>
            </a:extLst>
          </a:blip>
          <a:srcRect r="6012"/>
          <a:stretch/>
        </p:blipFill>
        <p:spPr>
          <a:xfrm>
            <a:off x="3440217" y="5367988"/>
            <a:ext cx="2286000" cy="961983"/>
          </a:xfrm>
          <a:prstGeom prst="rect">
            <a:avLst/>
          </a:prstGeom>
        </p:spPr>
      </p:pic>
      <p:pic>
        <p:nvPicPr>
          <p:cNvPr id="7" name="Picture 6" descr="Header1_2013.jpg"/>
          <p:cNvPicPr>
            <a:picLocks noChangeAspect="1"/>
          </p:cNvPicPr>
          <p:nvPr/>
        </p:nvPicPr>
        <p:blipFill rotWithShape="1">
          <a:blip r:embed="rId3" cstate="email">
            <a:extLst>
              <a:ext uri="{28A0092B-C50C-407E-A947-70E740481C1C}">
                <a14:useLocalDpi xmlns:a14="http://schemas.microsoft.com/office/drawing/2010/main" val="0"/>
              </a:ext>
            </a:extLst>
          </a:blip>
          <a:srcRect t="84707"/>
          <a:stretch/>
        </p:blipFill>
        <p:spPr>
          <a:xfrm>
            <a:off x="0" y="654290"/>
            <a:ext cx="9144000" cy="433940"/>
          </a:xfrm>
          <a:prstGeom prst="rect">
            <a:avLst/>
          </a:prstGeom>
        </p:spPr>
      </p:pic>
    </p:spTree>
    <p:extLst>
      <p:ext uri="{BB962C8B-B14F-4D97-AF65-F5344CB8AC3E}">
        <p14:creationId xmlns:p14="http://schemas.microsoft.com/office/powerpoint/2010/main" val="1193745430"/>
      </p:ext>
    </p:extLst>
  </p:cSld>
  <p:clrMapOvr>
    <a:masterClrMapping/>
  </p:clrMapOvr>
</p:sld>
</file>

<file path=ppt/theme/theme1.xml><?xml version="1.0" encoding="utf-8"?>
<a:theme xmlns:a="http://schemas.openxmlformats.org/drawingml/2006/main" name="Office Theme">
  <a:themeElements>
    <a:clrScheme name="enterpriseSeattle new web">
      <a:dk1>
        <a:sysClr val="windowText" lastClr="000000"/>
      </a:dk1>
      <a:lt1>
        <a:sysClr val="window" lastClr="FFFFFF"/>
      </a:lt1>
      <a:dk2>
        <a:srgbClr val="1F497D"/>
      </a:dk2>
      <a:lt2>
        <a:srgbClr val="EEECE1"/>
      </a:lt2>
      <a:accent1>
        <a:srgbClr val="000034"/>
      </a:accent1>
      <a:accent2>
        <a:srgbClr val="6BA8CB"/>
      </a:accent2>
      <a:accent3>
        <a:srgbClr val="259ACE"/>
      </a:accent3>
      <a:accent4>
        <a:srgbClr val="0087E4"/>
      </a:accent4>
      <a:accent5>
        <a:srgbClr val="000468"/>
      </a:accent5>
      <a:accent6>
        <a:srgbClr val="005100"/>
      </a:accent6>
      <a:hlink>
        <a:srgbClr val="006848"/>
      </a:hlink>
      <a:folHlink>
        <a:srgbClr val="2551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TotalTime>
  <Words>447</Words>
  <Application>Microsoft Office PowerPoint</Application>
  <PresentationFormat>On-screen Show (4:3)</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Economic Impact of the Maritime Industry in Washington State</vt:lpstr>
      <vt:lpstr>PowerPoint Presentation</vt:lpstr>
      <vt:lpstr>Annual Economic Impact in Washington</vt:lpstr>
      <vt:lpstr>PowerPoint Presentation</vt:lpstr>
      <vt:lpstr>PowerPoint Presentation</vt:lpstr>
      <vt:lpstr>Jobs by Industry Subsector</vt:lpstr>
      <vt:lpstr>PowerPoint Presentation</vt:lpstr>
      <vt:lpstr>New Opportunities for Growth</vt:lpstr>
      <vt:lpstr>Download the Maritime Cluster  Economic Impact Study at:  www.EDC-SeaKing.org/maritime-study   Contact us:   Economic Development Council of Seattle and King County On the web: www.EDC-SeaKing.org Facebook: facebook.com/EDCSeattleKingCounty Twitter: @EDCseattleking</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Impact of the Maritime Industry in Washington State </dc:title>
  <dc:creator>Heather Engelbrecht</dc:creator>
  <cp:lastModifiedBy>Kelsey Miller</cp:lastModifiedBy>
  <cp:revision>13</cp:revision>
  <dcterms:created xsi:type="dcterms:W3CDTF">2014-04-08T04:11:09Z</dcterms:created>
  <dcterms:modified xsi:type="dcterms:W3CDTF">2014-04-09T19:56:58Z</dcterms:modified>
</cp:coreProperties>
</file>