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7"/>
  </p:notesMasterIdLst>
  <p:sldIdLst>
    <p:sldId id="298" r:id="rId2"/>
    <p:sldId id="268" r:id="rId3"/>
    <p:sldId id="279" r:id="rId4"/>
    <p:sldId id="278" r:id="rId5"/>
    <p:sldId id="270" r:id="rId6"/>
    <p:sldId id="271" r:id="rId7"/>
    <p:sldId id="269" r:id="rId8"/>
    <p:sldId id="273" r:id="rId9"/>
    <p:sldId id="276" r:id="rId10"/>
    <p:sldId id="277" r:id="rId11"/>
    <p:sldId id="257" r:id="rId12"/>
    <p:sldId id="258" r:id="rId13"/>
    <p:sldId id="260" r:id="rId14"/>
    <p:sldId id="261" r:id="rId15"/>
    <p:sldId id="262" r:id="rId16"/>
    <p:sldId id="291" r:id="rId17"/>
    <p:sldId id="292" r:id="rId18"/>
    <p:sldId id="293" r:id="rId19"/>
    <p:sldId id="294" r:id="rId20"/>
    <p:sldId id="282" r:id="rId21"/>
    <p:sldId id="266" r:id="rId22"/>
    <p:sldId id="264" r:id="rId23"/>
    <p:sldId id="283" r:id="rId24"/>
    <p:sldId id="297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8788" autoAdjust="0"/>
  </p:normalViewPr>
  <p:slideViewPr>
    <p:cSldViewPr>
      <p:cViewPr varScale="1">
        <p:scale>
          <a:sx n="81" d="100"/>
          <a:sy n="81" d="100"/>
        </p:scale>
        <p:origin x="-12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866663641108263E-2"/>
          <c:y val="0.32289327795839362"/>
          <c:w val="0.88972962853706683"/>
          <c:h val="0.4296634281096724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0066F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6228070175438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593220338983051E-3"/>
                  <c:y val="-7.0175438596491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21903087591378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593614558987044E-3"/>
                  <c:y val="-0.23231954597560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002836461004334E-3"/>
                  <c:y val="-0.221030199387367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21303309341702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baseline="0">
                    <a:solidFill>
                      <a:schemeClr val="bg1">
                        <a:lumMod val="75000"/>
                      </a:schemeClr>
                    </a:solidFill>
                    <a:latin typeface="Signika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OGV, hotel &amp; maneuver</c:v>
                </c:pt>
                <c:pt idx="1">
                  <c:v>OGV, transit  </c:v>
                </c:pt>
                <c:pt idx="2">
                  <c:v>Comm'l harbor vessels  </c:v>
                </c:pt>
                <c:pt idx="3">
                  <c:v>Rail  </c:v>
                </c:pt>
                <c:pt idx="4">
                  <c:v>CHE  </c:v>
                </c:pt>
                <c:pt idx="5">
                  <c:v>Heavy-duty vehicles   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-0.39</c:v>
                </c:pt>
                <c:pt idx="1">
                  <c:v>-0.11</c:v>
                </c:pt>
                <c:pt idx="2">
                  <c:v>-1</c:v>
                </c:pt>
                <c:pt idx="3">
                  <c:v>-0.93</c:v>
                </c:pt>
                <c:pt idx="4">
                  <c:v>-0.99</c:v>
                </c:pt>
                <c:pt idx="5">
                  <c:v>-0.96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350400"/>
        <c:axId val="41759488"/>
        <c:axId val="0"/>
      </c:bar3DChart>
      <c:catAx>
        <c:axId val="35350400"/>
        <c:scaling>
          <c:orientation val="minMax"/>
        </c:scaling>
        <c:delete val="1"/>
        <c:axPos val="b"/>
        <c:majorTickMark val="out"/>
        <c:minorTickMark val="none"/>
        <c:tickLblPos val="high"/>
        <c:crossAx val="41759488"/>
        <c:crosses val="autoZero"/>
        <c:auto val="0"/>
        <c:lblAlgn val="ctr"/>
        <c:lblOffset val="100"/>
        <c:noMultiLvlLbl val="0"/>
      </c:catAx>
      <c:valAx>
        <c:axId val="417594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>
                    <a:lumMod val="75000"/>
                  </a:schemeClr>
                </a:solidFill>
                <a:latin typeface="Signika" pitchFamily="2" charset="0"/>
              </a:defRPr>
            </a:pPr>
            <a:endParaRPr lang="en-US"/>
          </a:p>
        </c:txPr>
        <c:crossAx val="35350400"/>
        <c:crosses val="autoZero"/>
        <c:crossBetween val="between"/>
        <c:majorUnit val="0.2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solidFill>
            <a:srgbClr val="92D05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0066FF"/>
            </a:solidFill>
          </c:spPr>
          <c:invertIfNegative val="0"/>
          <c:dLbls>
            <c:dLbl>
              <c:idx val="0"/>
              <c:layout>
                <c:manualLayout>
                  <c:x val="9.3093402498977563E-3"/>
                  <c:y val="-0.16839808644542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516728223232478E-4"/>
                  <c:y val="-0.17522826235554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5099818237146232E-4"/>
                  <c:y val="-0.24107723736861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770375366208705E-3"/>
                  <c:y val="-0.20553138080181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522522522521698E-3"/>
                  <c:y val="-0.13852813852813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0579472033958151E-3"/>
                  <c:y val="-0.156084717645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  <a:latin typeface="Signika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OGV, hotel &amp; maneuver  </c:v>
                </c:pt>
                <c:pt idx="1">
                  <c:v>OGV, transit  </c:v>
                </c:pt>
                <c:pt idx="2">
                  <c:v>Comm'l harbor vessels  </c:v>
                </c:pt>
                <c:pt idx="3">
                  <c:v>Rail  </c:v>
                </c:pt>
                <c:pt idx="4">
                  <c:v>CHE </c:v>
                </c:pt>
                <c:pt idx="5">
                  <c:v>Heavy-duty vehicles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-0.1</c:v>
                </c:pt>
                <c:pt idx="1">
                  <c:v>-0.11</c:v>
                </c:pt>
                <c:pt idx="2">
                  <c:v>-0.16</c:v>
                </c:pt>
                <c:pt idx="3">
                  <c:v>-0.13</c:v>
                </c:pt>
                <c:pt idx="4">
                  <c:v>-0.09</c:v>
                </c:pt>
                <c:pt idx="5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707008"/>
        <c:axId val="41708544"/>
        <c:axId val="0"/>
      </c:bar3DChart>
      <c:catAx>
        <c:axId val="41707008"/>
        <c:scaling>
          <c:orientation val="minMax"/>
        </c:scaling>
        <c:delete val="0"/>
        <c:axPos val="b"/>
        <c:majorTickMark val="out"/>
        <c:minorTickMark val="none"/>
        <c:tickLblPos val="high"/>
        <c:txPr>
          <a:bodyPr/>
          <a:lstStyle/>
          <a:p>
            <a:pPr>
              <a:defRPr sz="1400" b="1" i="0" baseline="0">
                <a:solidFill>
                  <a:schemeClr val="bg1"/>
                </a:solidFill>
                <a:latin typeface="Signika" pitchFamily="2" charset="0"/>
              </a:defRPr>
            </a:pPr>
            <a:endParaRPr lang="en-US"/>
          </a:p>
        </c:txPr>
        <c:crossAx val="41708544"/>
        <c:crosses val="autoZero"/>
        <c:auto val="0"/>
        <c:lblAlgn val="ctr"/>
        <c:lblOffset val="100"/>
        <c:noMultiLvlLbl val="0"/>
      </c:catAx>
      <c:valAx>
        <c:axId val="417085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/>
                </a:solidFill>
                <a:latin typeface="Signika" pitchFamily="2" charset="0"/>
              </a:defRPr>
            </a:pPr>
            <a:endParaRPr lang="en-US"/>
          </a:p>
        </c:txPr>
        <c:crossAx val="41707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0.09942</cdr:x>
      <cdr:y>0.1432</cdr:y>
    </cdr:from>
    <cdr:to>
      <cdr:x>0.98736</cdr:x>
      <cdr:y>0.34368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schemeClr val="bg2">
              <a:shade val="45000"/>
              <a:satMod val="135000"/>
            </a:schemeClr>
            <a:prstClr val="white"/>
          </a:duotone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colorTemperature colorTemp="4700"/>
                  </a14:imgEffect>
                  <a14:imgEffect>
                    <a14:saturation sat="400000"/>
                  </a14:imgEffect>
                  <a14:imgEffect>
                    <a14:brightnessContrast bright="-100000" contrast="-12000"/>
                  </a14:imgEffect>
                </a14:imgLayer>
              </a14:imgProps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76268" y="762010"/>
          <a:ext cx="7826126" cy="106681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B4190-71C9-4205-B940-89599E14A9CD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50F2F-3D32-42E2-8191-C11652528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7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E9AF3-E406-41D2-9714-9D631EB0255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9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E9AF3-E406-41D2-9714-9D631EB0255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79% of CHE have Tier 2 equivalent or better engines</a:t>
            </a:r>
          </a:p>
          <a:p>
            <a:pPr lvl="0"/>
            <a:r>
              <a:rPr lang="en-US" dirty="0"/>
              <a:t>39% of CHE have Tier 4 equivalent engines.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E9AF3-E406-41D2-9714-9D631EB0255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5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E9AF3-E406-41D2-9714-9D631EB0255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2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</a:rPr>
              <a:t>There have been important regulatory changes, such as requirements for cleaner fuel in both on road and off road engines, that have contributed to emission reductions. </a:t>
            </a:r>
          </a:p>
          <a:p>
            <a:r>
              <a:rPr lang="en-US" dirty="0">
                <a:latin typeface="Gill Sans" charset="0"/>
              </a:rPr>
              <a:t> </a:t>
            </a:r>
          </a:p>
          <a:p>
            <a:r>
              <a:rPr lang="en-US" dirty="0">
                <a:latin typeface="Gill Sans" charset="0"/>
              </a:rPr>
              <a:t>Some of the decrease also can be attributed to fewer ship calls and less cargo resulting from a sluggish economy, however, data in the Emissions Inventory report shows both overall and normalized numbers (e.g., per 10,000 </a:t>
            </a:r>
            <a:r>
              <a:rPr lang="en-US" dirty="0" err="1">
                <a:latin typeface="Gill Sans" charset="0"/>
              </a:rPr>
              <a:t>tonnes</a:t>
            </a:r>
            <a:r>
              <a:rPr lang="en-US" dirty="0">
                <a:latin typeface="Gill Sans" charset="0"/>
              </a:rPr>
              <a:t> of cargo) have gone down.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DE48EB-867A-48AE-85DA-EEDE35F733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7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855" indent="-285713" eaLnBrk="0" hangingPunct="0">
              <a:defRPr sz="43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2854" indent="-228571" eaLnBrk="0" hangingPunct="0">
              <a:defRPr sz="43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599996" indent="-228571" eaLnBrk="0" hangingPunct="0">
              <a:defRPr sz="43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138" indent="-228571" eaLnBrk="0" hangingPunct="0">
              <a:defRPr sz="43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279" indent="-228571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421" indent="-228571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8562" indent="-228571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5704" indent="-228571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fld id="{133433E5-38CB-4E89-A7EE-1ABA054BA2F8}" type="slidenum">
              <a:rPr lang="en-US" sz="120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50F2F-3D32-42E2-8191-C116525282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0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396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B7B6-E322-4AB0-AA01-EAC4546898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A7D5-7F13-4AA7-8C77-A90F027C6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2400"/>
            <a:ext cx="8458200" cy="2895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5181600"/>
            <a:ext cx="2590800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7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86" y="5932714"/>
            <a:ext cx="4748389" cy="100148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DBA1B7B6-E322-4AB0-AA01-EAC4546898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A7D5-7F13-4AA7-8C77-A90F027C6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8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0" y="-1"/>
            <a:ext cx="9144000" cy="685800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0" y="5181600"/>
            <a:ext cx="3617913" cy="5857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B7B6-E322-4AB0-AA01-EAC4546898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A7D5-7F13-4AA7-8C77-A90F027C6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209800"/>
            <a:ext cx="2819400" cy="15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3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B7B6-E322-4AB0-AA01-EAC4546898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9C0A7D5-7F13-4AA7-8C77-A90F027C6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4419600" y="5410200"/>
            <a:ext cx="4724400" cy="1143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789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B7B6-E322-4AB0-AA01-EAC4546898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9C0A7D5-7F13-4AA7-8C77-A90F027C6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4419600" y="5410200"/>
            <a:ext cx="4724400" cy="1143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5569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5800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B7B6-E322-4AB0-AA01-EAC4546898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A7D5-7F13-4AA7-8C77-A90F027C6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0300" y="0"/>
            <a:ext cx="547370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4885266"/>
            <a:ext cx="2590800" cy="143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2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B7B6-E322-4AB0-AA01-EAC4546898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A7D5-7F13-4AA7-8C77-A90F027C6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5589163"/>
            <a:ext cx="9354726" cy="96403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95490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7B6-E322-4AB0-AA01-EAC4546898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0A7D5-7F13-4AA7-8C77-A90F027C6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Signika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60000"/>
              <a:lumOff val="40000"/>
            </a:schemeClr>
          </a:solidFill>
          <a:latin typeface="Signika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60000"/>
              <a:lumOff val="40000"/>
            </a:schemeClr>
          </a:solidFill>
          <a:latin typeface="Signik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60000"/>
              <a:lumOff val="40000"/>
            </a:schemeClr>
          </a:solidFill>
          <a:latin typeface="Signik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60000"/>
              <a:lumOff val="40000"/>
            </a:schemeClr>
          </a:solidFill>
          <a:latin typeface="Signik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60000"/>
              <a:lumOff val="40000"/>
            </a:schemeClr>
          </a:solidFill>
          <a:latin typeface="Signik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Port of Seattle Clean Air Strategy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Meyer</a:t>
            </a:r>
          </a:p>
          <a:p>
            <a:r>
              <a:rPr lang="en-US" sz="2000" dirty="0" smtClean="0"/>
              <a:t>Manager, Seaport Environmental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27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sz="4000" dirty="0">
                <a:solidFill>
                  <a:srgbClr val="92D050"/>
                </a:solidFill>
                <a:latin typeface="Signika" pitchFamily="2" charset="0"/>
              </a:rPr>
              <a:t>Port of Seattle Emissions Reduction </a:t>
            </a:r>
            <a:br>
              <a:rPr lang="en-US" sz="4000" dirty="0">
                <a:solidFill>
                  <a:srgbClr val="92D050"/>
                </a:solidFill>
                <a:latin typeface="Signika" pitchFamily="2" charset="0"/>
              </a:rPr>
            </a:br>
            <a:r>
              <a:rPr lang="en-US" sz="4000" dirty="0" smtClean="0">
                <a:solidFill>
                  <a:srgbClr val="92D050"/>
                </a:solidFill>
                <a:latin typeface="Signika" pitchFamily="2" charset="0"/>
              </a:rPr>
              <a:t>GHG</a:t>
            </a:r>
            <a:r>
              <a:rPr lang="en-US" sz="4000" dirty="0">
                <a:latin typeface="Signika" pitchFamily="2" charset="0"/>
              </a:rPr>
              <a:t/>
            </a:r>
            <a:br>
              <a:rPr lang="en-US" sz="4000" dirty="0">
                <a:latin typeface="Signika" pitchFamily="2" charset="0"/>
              </a:rPr>
            </a:br>
            <a:endParaRPr lang="en-US" sz="4000" dirty="0">
              <a:latin typeface="Signika" pitchFamily="2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372683"/>
              </p:ext>
            </p:extLst>
          </p:nvPr>
        </p:nvGraphicFramePr>
        <p:xfrm>
          <a:off x="392906" y="1339453"/>
          <a:ext cx="7929563" cy="4125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27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Energy Conservation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6146" name="Picture 2" descr="C:\Users\pem729\Pictures\Raleigh garage 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5105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28194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LED light demonstration project </a:t>
            </a:r>
            <a:r>
              <a:rPr lang="en-US" sz="2000" b="1" dirty="0" smtClean="0">
                <a:solidFill>
                  <a:prstClr val="white"/>
                </a:solidFill>
              </a:rPr>
              <a:t>Bell </a:t>
            </a:r>
            <a:r>
              <a:rPr lang="en-US" sz="2000" b="1" dirty="0">
                <a:solidFill>
                  <a:prstClr val="white"/>
                </a:solidFill>
              </a:rPr>
              <a:t>Street Parking  </a:t>
            </a:r>
          </a:p>
        </p:txBody>
      </p:sp>
    </p:spTree>
    <p:extLst>
      <p:ext uri="{BB962C8B-B14F-4D97-AF65-F5344CB8AC3E}">
        <p14:creationId xmlns:p14="http://schemas.microsoft.com/office/powerpoint/2010/main" val="1712820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Terminal 46 Lighting Upgrade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Terminal 46 Lighting Upgrade installed March 2011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Reduced the number of lights on the site from 630 1000 watt bulbs down to 300.</a:t>
            </a: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Energy Savings	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Energy savings = over 1 million kWh a year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Cost savings of ~$100,000 per year.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GHG’s deferred  ~600 ton/year</a:t>
            </a: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Business Metrics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NPV after 10yrs	$169,140	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ROI at 10yrs	61.07%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Simple Payback </a:t>
            </a:r>
            <a:r>
              <a:rPr lang="en-US" sz="1800" b="1" dirty="0" err="1" smtClean="0">
                <a:solidFill>
                  <a:schemeClr val="bg1"/>
                </a:solidFill>
              </a:rPr>
              <a:t>Yrs</a:t>
            </a:r>
            <a:r>
              <a:rPr lang="en-US" sz="1800" b="1" dirty="0" smtClean="0">
                <a:solidFill>
                  <a:schemeClr val="bg1"/>
                </a:solidFill>
              </a:rPr>
              <a:t>	 4.88	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9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92D050"/>
                </a:solidFill>
              </a:rPr>
              <a:t>P69 Energy Conservation Measures</a:t>
            </a:r>
          </a:p>
        </p:txBody>
      </p:sp>
      <p:sp>
        <p:nvSpPr>
          <p:cNvPr id="410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Initiated program in late 2000 in response to energy crisis and Governor’s request to reduce electrical consumption by 10%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Reduced HVAC &amp; lighting schedules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Optimized HVAC equipment operation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Upgraded, repaired, fine-tuned, and closely monitored building control system (DDC system)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Turned off unnecessary lighting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Implemented building wide comfort levels of </a:t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70</a:t>
            </a:r>
            <a:r>
              <a:rPr lang="en-US" sz="2200" dirty="0" smtClean="0">
                <a:solidFill>
                  <a:schemeClr val="bg1"/>
                </a:solidFill>
                <a:cs typeface="Tahoma" pitchFamily="34" charset="0"/>
              </a:rPr>
              <a:t>° - 74°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  <a:cs typeface="Tahoma" pitchFamily="34" charset="0"/>
              </a:rPr>
              <a:t>Installed occupancy sensors in all service rooms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200" dirty="0" smtClean="0">
                <a:solidFill>
                  <a:schemeClr val="bg1"/>
                </a:solidFill>
                <a:cs typeface="Tahoma" pitchFamily="34" charset="0"/>
              </a:rPr>
              <a:t>Reduced water heater settings to 120°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09AF67-64AD-4D63-9CCD-A697951D2606}" type="slidenum">
              <a:rPr lang="en-US" sz="1400" smtClean="0">
                <a:solidFill>
                  <a:prstClr val="white"/>
                </a:solidFill>
              </a:rPr>
              <a:pPr eaLnBrk="1" hangingPunct="1"/>
              <a:t>13</a:t>
            </a:fld>
            <a:endParaRPr lang="en-US" sz="140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92D050"/>
                </a:solidFill>
              </a:rPr>
              <a:t>Energy Conservation Measures</a:t>
            </a:r>
          </a:p>
        </p:txBody>
      </p:sp>
      <p:sp>
        <p:nvSpPr>
          <p:cNvPr id="512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66"/>
              </a:buClr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cs typeface="Tahoma" pitchFamily="34" charset="0"/>
              </a:rPr>
              <a:t>Installed </a:t>
            </a:r>
            <a:r>
              <a:rPr lang="en-US" sz="2000" dirty="0" err="1" smtClean="0">
                <a:solidFill>
                  <a:schemeClr val="bg1"/>
                </a:solidFill>
                <a:cs typeface="Tahoma" pitchFamily="34" charset="0"/>
              </a:rPr>
              <a:t>VendingMI$ER</a:t>
            </a:r>
            <a:r>
              <a:rPr lang="en-US" sz="2000" dirty="0" smtClean="0">
                <a:solidFill>
                  <a:schemeClr val="bg1"/>
                </a:solidFill>
                <a:cs typeface="Tahoma" pitchFamily="34" charset="0"/>
              </a:rPr>
              <a:t>™ on vending machines</a:t>
            </a:r>
          </a:p>
          <a:p>
            <a:pPr eaLnBrk="1" hangingPunct="1">
              <a:lnSpc>
                <a:spcPct val="80000"/>
              </a:lnSpc>
              <a:buClr>
                <a:srgbClr val="000066"/>
              </a:buClr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cs typeface="Tahoma" pitchFamily="34" charset="0"/>
              </a:rPr>
              <a:t>Increased communications with employees to encourage conservation</a:t>
            </a:r>
          </a:p>
          <a:p>
            <a:pPr eaLnBrk="1" hangingPunct="1">
              <a:lnSpc>
                <a:spcPct val="80000"/>
              </a:lnSpc>
              <a:buClr>
                <a:srgbClr val="000066"/>
              </a:buClr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cs typeface="Tahoma" pitchFamily="34" charset="0"/>
              </a:rPr>
              <a:t>Replaced all exit signage with light emitting diode (LED) technology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cs typeface="Tahoma" pitchFamily="34" charset="0"/>
              </a:rPr>
              <a:t>Replaced 400w metal halide up-lighting in east atrium with new T5 high-output fluorescent fixtures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cs typeface="Tahoma" pitchFamily="34" charset="0"/>
              </a:rPr>
              <a:t>Replaced 258 PAR 38 floods with LED fixtures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cs typeface="Tahoma" pitchFamily="34" charset="0"/>
              </a:rPr>
              <a:t>Enrolled the building in ENERGY STAR</a:t>
            </a:r>
            <a:r>
              <a:rPr lang="en-US" sz="1600" dirty="0" smtClean="0">
                <a:solidFill>
                  <a:schemeClr val="bg1"/>
                </a:solidFill>
                <a:cs typeface="Tahoma" pitchFamily="34" charset="0"/>
              </a:rPr>
              <a:t>®</a:t>
            </a:r>
            <a:r>
              <a:rPr lang="en-US" sz="2000" dirty="0" smtClean="0">
                <a:solidFill>
                  <a:schemeClr val="bg1"/>
                </a:solidFill>
                <a:cs typeface="Tahoma" pitchFamily="34" charset="0"/>
              </a:rPr>
              <a:t> “Portfolio Manager” to enable benchmarking of energy usage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509F436-C8D2-4A4E-88D1-79EFDFA62F2D}" type="slidenum">
              <a:rPr lang="en-US" sz="1400" smtClean="0">
                <a:solidFill>
                  <a:prstClr val="white"/>
                </a:solidFill>
              </a:rPr>
              <a:pPr eaLnBrk="1" hangingPunct="1"/>
              <a:t>14</a:t>
            </a:fld>
            <a:endParaRPr lang="en-US" sz="140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92D050"/>
                </a:solidFill>
              </a:rPr>
              <a:t>Results</a:t>
            </a:r>
          </a:p>
        </p:txBody>
      </p:sp>
      <p:sp>
        <p:nvSpPr>
          <p:cNvPr id="614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0066"/>
              </a:buClr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Electrical usage reduced by 50%</a:t>
            </a:r>
          </a:p>
          <a:p>
            <a:pPr eaLnBrk="1" hangingPunct="1">
              <a:lnSpc>
                <a:spcPct val="80000"/>
              </a:lnSpc>
              <a:buClr>
                <a:srgbClr val="000066"/>
              </a:buClr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Earned ENERGY STAR for Buildings in 2010</a:t>
            </a:r>
          </a:p>
          <a:p>
            <a:pPr eaLnBrk="1" hangingPunct="1">
              <a:lnSpc>
                <a:spcPct val="80000"/>
              </a:lnSpc>
              <a:buClr>
                <a:srgbClr val="000066"/>
              </a:buClr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4.77 million </a:t>
            </a:r>
            <a:r>
              <a:rPr lang="en-US" sz="2000" dirty="0" err="1" smtClean="0">
                <a:solidFill>
                  <a:schemeClr val="bg1"/>
                </a:solidFill>
              </a:rPr>
              <a:t>kWH</a:t>
            </a:r>
            <a:r>
              <a:rPr lang="en-US" sz="2000" dirty="0" smtClean="0">
                <a:solidFill>
                  <a:schemeClr val="bg1"/>
                </a:solidFill>
              </a:rPr>
              <a:t>  to 2.39 million KWH, a reduction of 2.38 million KWH, </a:t>
            </a:r>
          </a:p>
          <a:p>
            <a:pPr eaLnBrk="1" hangingPunct="1">
              <a:lnSpc>
                <a:spcPct val="80000"/>
              </a:lnSpc>
              <a:buClr>
                <a:srgbClr val="000066"/>
              </a:buClr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$160K reduction in annual operating expense</a:t>
            </a:r>
          </a:p>
          <a:p>
            <a:pPr eaLnBrk="1" hangingPunct="1">
              <a:lnSpc>
                <a:spcPct val="80000"/>
              </a:lnSpc>
              <a:buClr>
                <a:srgbClr val="000066"/>
              </a:buClr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1428tons/</a:t>
            </a:r>
            <a:r>
              <a:rPr lang="en-US" sz="2000" dirty="0" err="1" smtClean="0">
                <a:solidFill>
                  <a:schemeClr val="bg1"/>
                </a:solidFill>
              </a:rPr>
              <a:t>yr</a:t>
            </a:r>
            <a:r>
              <a:rPr lang="en-US" sz="2000" dirty="0" smtClean="0">
                <a:solidFill>
                  <a:schemeClr val="bg1"/>
                </a:solidFill>
              </a:rPr>
              <a:t> GHG reduction</a:t>
            </a:r>
          </a:p>
          <a:p>
            <a:pPr>
              <a:lnSpc>
                <a:spcPct val="80000"/>
              </a:lnSpc>
              <a:buClr>
                <a:srgbClr val="000066"/>
              </a:buClr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equipment optimization and reduction of operating </a:t>
            </a:r>
            <a:r>
              <a:rPr lang="en-US" sz="2000" dirty="0" smtClean="0">
                <a:solidFill>
                  <a:schemeClr val="bg1"/>
                </a:solidFill>
              </a:rPr>
              <a:t>hours reduced equipment wear and tear </a:t>
            </a:r>
          </a:p>
          <a:p>
            <a:pPr>
              <a:lnSpc>
                <a:spcPct val="80000"/>
              </a:lnSpc>
              <a:buClr>
                <a:srgbClr val="000066"/>
              </a:buClr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Annual indoor air quality (IAQ) complaints reduced by 80%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0675C1D-EAF8-43F8-9884-8ECB77D585A6}" type="slidenum">
              <a:rPr lang="en-US" sz="1400" smtClean="0">
                <a:solidFill>
                  <a:prstClr val="white"/>
                </a:solidFill>
              </a:rPr>
              <a:pPr eaLnBrk="1" hangingPunct="1"/>
              <a:t>15</a:t>
            </a:fld>
            <a:endParaRPr lang="en-US" sz="1400" smtClean="0">
              <a:solidFill>
                <a:prstClr val="white"/>
              </a:solidFill>
            </a:endParaRPr>
          </a:p>
        </p:txBody>
      </p:sp>
      <p:pic>
        <p:nvPicPr>
          <p:cNvPr id="6149" name="Picture 7" descr="BuildingClings_2010 small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28479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775" y="1981200"/>
            <a:ext cx="40386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9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Terminal 91 Exterior lighting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2362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Replace 381 exterior lighting fixtures at  Piers 90, 91 and cruise parking with more efficient fixtures and install lighting controls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6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Justification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Reduce electrical consumption by over 721,000 kw/</a:t>
            </a:r>
            <a:r>
              <a:rPr lang="en-US" dirty="0" err="1" smtClean="0">
                <a:solidFill>
                  <a:schemeClr val="bg1"/>
                </a:solidFill>
              </a:rPr>
              <a:t>hrs</a:t>
            </a:r>
            <a:r>
              <a:rPr lang="en-US" dirty="0" smtClean="0">
                <a:solidFill>
                  <a:schemeClr val="bg1"/>
                </a:solidFill>
              </a:rPr>
              <a:t> per year.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Reduce electricity costs by over $42,000/</a:t>
            </a:r>
            <a:r>
              <a:rPr lang="en-US" dirty="0" err="1" smtClean="0">
                <a:solidFill>
                  <a:schemeClr val="bg1"/>
                </a:solidFill>
              </a:rPr>
              <a:t>yr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Defer  497 tons/</a:t>
            </a:r>
            <a:r>
              <a:rPr lang="en-US" dirty="0" err="1" smtClean="0">
                <a:solidFill>
                  <a:schemeClr val="bg1"/>
                </a:solidFill>
              </a:rPr>
              <a:t>yr</a:t>
            </a:r>
            <a:r>
              <a:rPr lang="en-US" dirty="0" smtClean="0">
                <a:solidFill>
                  <a:schemeClr val="bg1"/>
                </a:solidFill>
              </a:rPr>
              <a:t>  GHG emissions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Reduce maintenance cost by almost $500,000 over 10 years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Reduce light and glare to neighborhoods.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2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92D050"/>
                </a:solidFill>
              </a:rPr>
              <a:t>Old </a:t>
            </a:r>
            <a:r>
              <a:rPr lang="en-US" dirty="0">
                <a:solidFill>
                  <a:srgbClr val="92D050"/>
                </a:solidFill>
              </a:rPr>
              <a:t>Technology</a:t>
            </a:r>
            <a:br>
              <a:rPr lang="en-US" dirty="0">
                <a:solidFill>
                  <a:srgbClr val="92D050"/>
                </a:solidFill>
              </a:rPr>
            </a:b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1869281"/>
            <a:ext cx="3657600" cy="39878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391 1000 watt High pressure sodium Fixtures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46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92D050"/>
                </a:solidFill>
              </a:rPr>
              <a:t>New </a:t>
            </a:r>
            <a:r>
              <a:rPr lang="en-US" dirty="0">
                <a:solidFill>
                  <a:srgbClr val="92D050"/>
                </a:solidFill>
              </a:rPr>
              <a:t>Technology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905000"/>
            <a:ext cx="3200400" cy="32766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904494"/>
            <a:ext cx="3276600" cy="3269328"/>
          </a:xfr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71600" y="5334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LED Luminaires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5334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LEP Luminaires</a:t>
            </a:r>
          </a:p>
        </p:txBody>
      </p:sp>
    </p:spTree>
    <p:extLst>
      <p:ext uri="{BB962C8B-B14F-4D97-AF65-F5344CB8AC3E}">
        <p14:creationId xmlns:p14="http://schemas.microsoft.com/office/powerpoint/2010/main" val="235410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Port Air Quality Plan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Organized around meeting Century Agenda goals through implementation of </a:t>
            </a:r>
            <a:r>
              <a:rPr lang="en-US" dirty="0">
                <a:solidFill>
                  <a:schemeClr val="bg1"/>
                </a:solidFill>
              </a:rPr>
              <a:t>Northwest Ports Clean Air Strategy objectives.  </a:t>
            </a:r>
            <a:endParaRPr lang="en-US" dirty="0" smtClean="0">
              <a:solidFill>
                <a:schemeClr val="bg1"/>
              </a:solidFill>
            </a:endParaRPr>
          </a:p>
          <a:p>
            <a:pPr lvl="2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a typeface="Calibri"/>
                <a:cs typeface="Times New Roman"/>
              </a:rPr>
              <a:t>Reduce air pollutants and carbon emissions, with specific emphasis on:</a:t>
            </a:r>
          </a:p>
          <a:p>
            <a:pPr lvl="3">
              <a:spcBef>
                <a:spcPts val="0"/>
              </a:spcBef>
              <a:buFont typeface="Courier New"/>
              <a:buChar char="o"/>
            </a:pPr>
            <a:r>
              <a:rPr lang="en-US" dirty="0" smtClean="0">
                <a:solidFill>
                  <a:schemeClr val="bg1"/>
                </a:solidFill>
                <a:ea typeface="Calibri"/>
                <a:cs typeface="Times New Roman"/>
              </a:rPr>
              <a:t>air pollutant emission reduction by 50 percent from 2005 levels</a:t>
            </a:r>
          </a:p>
          <a:p>
            <a:pPr lvl="3">
              <a:spcBef>
                <a:spcPts val="0"/>
              </a:spcBef>
              <a:buFont typeface="Courier New"/>
              <a:buChar char="o"/>
            </a:pPr>
            <a:r>
              <a:rPr lang="en-US" dirty="0" smtClean="0">
                <a:solidFill>
                  <a:schemeClr val="bg1"/>
                </a:solidFill>
                <a:ea typeface="Calibri"/>
                <a:cs typeface="Times New Roman"/>
              </a:rPr>
              <a:t>carbon emission reduction from all seaport operations by 50 percent from 2005 levels</a:t>
            </a:r>
          </a:p>
          <a:p>
            <a:pPr lvl="2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ea typeface="Calibri"/>
                <a:cs typeface="Times New Roman"/>
              </a:rPr>
              <a:t>Meet </a:t>
            </a: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all increased energy needs through conservation and renewable </a:t>
            </a:r>
            <a:r>
              <a:rPr lang="en-US" dirty="0" smtClean="0">
                <a:solidFill>
                  <a:schemeClr val="bg1"/>
                </a:solidFill>
                <a:ea typeface="Calibri"/>
                <a:cs typeface="Times New Roman"/>
              </a:rPr>
              <a:t>resources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85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HPS vs LEP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Existing </a:t>
            </a:r>
            <a:r>
              <a:rPr lang="en-US" dirty="0">
                <a:solidFill>
                  <a:schemeClr val="bg1"/>
                </a:solidFill>
              </a:rPr>
              <a:t>HPS fixtures: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Consume a lot of energy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Have poor durability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Create a lot of light pollution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Generate light of poor color for night vision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New </a:t>
            </a:r>
            <a:r>
              <a:rPr lang="en-US" dirty="0">
                <a:solidFill>
                  <a:schemeClr val="bg1"/>
                </a:solidFill>
              </a:rPr>
              <a:t>LEP fixtures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Consume 64% less energy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Have more than 10x durability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Create negligible light pollution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Generate light with the right color for night vision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33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774700"/>
            <a:ext cx="35369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774700"/>
            <a:ext cx="35369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1875" y="-1486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HPS vs. LEP Color (LEP Prototype with “Doughnut”)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42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em729\AppData\Local\Microsoft\Windows\Temporary Internet Files\Content.Outlook\YASE3YAN\NS EVERETT Pier Lighting - BLP1000 (1)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35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T5 Flyover Access Road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Scope</a:t>
            </a:r>
            <a:r>
              <a:rPr lang="en-US" dirty="0">
                <a:solidFill>
                  <a:schemeClr val="bg1"/>
                </a:solidFill>
              </a:rPr>
              <a:t>: Provide adaptive street lighting controls to reduce energy and motion sensing to provide full light output when activated during non or low use hours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Port of Seattle Terminal 5 Flyover access road had HPS cobra heads operating of standard photo control.  Installed 42 LED cobra heads with adaptive controls and motion sensors at entry points to activate lights when a vehicle enters during dim or sleep mode periods. 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67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Justification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Reduce electrical consumption by over 45,613 kw/</a:t>
            </a:r>
            <a:r>
              <a:rPr lang="en-US" dirty="0" err="1" smtClean="0">
                <a:solidFill>
                  <a:schemeClr val="bg1"/>
                </a:solidFill>
              </a:rPr>
              <a:t>hrs</a:t>
            </a:r>
            <a:r>
              <a:rPr lang="en-US" dirty="0" smtClean="0">
                <a:solidFill>
                  <a:schemeClr val="bg1"/>
                </a:solidFill>
              </a:rPr>
              <a:t> per year.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Reduce electricity costs by over $2,730/</a:t>
            </a:r>
            <a:r>
              <a:rPr lang="en-US" dirty="0" err="1" smtClean="0">
                <a:solidFill>
                  <a:schemeClr val="bg1"/>
                </a:solidFill>
              </a:rPr>
              <a:t>yr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Defer  31 tons/</a:t>
            </a:r>
            <a:r>
              <a:rPr lang="en-US" dirty="0" err="1" smtClean="0">
                <a:solidFill>
                  <a:schemeClr val="bg1"/>
                </a:solidFill>
              </a:rPr>
              <a:t>yr</a:t>
            </a:r>
            <a:r>
              <a:rPr lang="en-US" dirty="0" smtClean="0">
                <a:solidFill>
                  <a:schemeClr val="bg1"/>
                </a:solidFill>
              </a:rPr>
              <a:t>  GHG emissions </a:t>
            </a:r>
          </a:p>
        </p:txBody>
      </p:sp>
    </p:spTree>
    <p:extLst>
      <p:ext uri="{BB962C8B-B14F-4D97-AF65-F5344CB8AC3E}">
        <p14:creationId xmlns:p14="http://schemas.microsoft.com/office/powerpoint/2010/main" val="2234529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33399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67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99CC00"/>
                </a:solidFill>
                <a:latin typeface="Signika" pitchFamily="2" charset="0"/>
              </a:rPr>
              <a:t>Northwest Ports Clean Air Strategy</a:t>
            </a:r>
            <a:endParaRPr lang="en-US" dirty="0">
              <a:solidFill>
                <a:srgbClr val="99CC00"/>
              </a:solidFill>
              <a:latin typeface="Signik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</a:rPr>
              <a:t>Strategy Objectives: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Reduce maritime &amp; port-related air quality impacts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Reduce contribution to climate change by  reducing air quality impacts; and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Help the Georgia Basin-Puget Sound </a:t>
            </a:r>
            <a:r>
              <a:rPr lang="en-US" dirty="0" err="1">
                <a:solidFill>
                  <a:schemeClr val="bg1"/>
                </a:solidFill>
              </a:rPr>
              <a:t>Airshed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continue to meet/exceed air quality standards</a:t>
            </a:r>
          </a:p>
          <a:p>
            <a:endParaRPr lang="en-US" dirty="0"/>
          </a:p>
        </p:txBody>
      </p:sp>
      <p:pic>
        <p:nvPicPr>
          <p:cNvPr id="52226" name="Picture 2" descr="http://collab.portseattle.org/sites/SEP_Air/strategy/Shared%20Documents/Northwest%20Ports%20Clean%20Air%20Strategy%20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5655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99CC00"/>
                </a:solidFill>
                <a:latin typeface="Signika" pitchFamily="2" charset="0"/>
              </a:rPr>
              <a:t>Northwest Ports Clean Air Strategy</a:t>
            </a:r>
            <a:endParaRPr lang="en-US" sz="4000" dirty="0">
              <a:solidFill>
                <a:srgbClr val="99CC00"/>
              </a:solidFill>
              <a:latin typeface="Signik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rgbClr val="92D050"/>
              </a:buClr>
              <a:defRPr/>
            </a:pPr>
            <a:r>
              <a:rPr lang="en-US" sz="2800" dirty="0" smtClean="0">
                <a:solidFill>
                  <a:schemeClr val="bg1"/>
                </a:solidFill>
                <a:latin typeface="Signika" pitchFamily="2" charset="0"/>
              </a:rPr>
              <a:t>Focused </a:t>
            </a:r>
            <a:r>
              <a:rPr lang="en-US" sz="2800" dirty="0">
                <a:solidFill>
                  <a:schemeClr val="bg1"/>
                </a:solidFill>
                <a:latin typeface="Signika" pitchFamily="2" charset="0"/>
              </a:rPr>
              <a:t>on diesel particulate matter </a:t>
            </a:r>
            <a:r>
              <a:rPr lang="en-US" sz="2800" dirty="0" smtClean="0">
                <a:solidFill>
                  <a:schemeClr val="bg1"/>
                </a:solidFill>
                <a:latin typeface="Signika" pitchFamily="2" charset="0"/>
              </a:rPr>
              <a:t>and greenhouse gases</a:t>
            </a:r>
          </a:p>
          <a:p>
            <a:pPr eaLnBrk="1" hangingPunct="1">
              <a:lnSpc>
                <a:spcPct val="90000"/>
              </a:lnSpc>
              <a:buClr>
                <a:srgbClr val="92D050"/>
              </a:buClr>
              <a:defRPr/>
            </a:pPr>
            <a:r>
              <a:rPr lang="en-US" sz="2800" dirty="0" smtClean="0">
                <a:solidFill>
                  <a:schemeClr val="bg1"/>
                </a:solidFill>
                <a:latin typeface="Signika" pitchFamily="2" charset="0"/>
              </a:rPr>
              <a:t>Clear</a:t>
            </a:r>
            <a:r>
              <a:rPr lang="en-US" sz="2800" dirty="0">
                <a:solidFill>
                  <a:schemeClr val="bg1"/>
                </a:solidFill>
                <a:latin typeface="Signika" pitchFamily="2" charset="0"/>
              </a:rPr>
              <a:t>, measurable performance measures</a:t>
            </a:r>
          </a:p>
          <a:p>
            <a:pPr lvl="1" eaLnBrk="1" hangingPunct="1">
              <a:lnSpc>
                <a:spcPct val="90000"/>
              </a:lnSpc>
              <a:buClr>
                <a:srgbClr val="92D050"/>
              </a:buClr>
              <a:buSzPct val="75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Signika" pitchFamily="2" charset="0"/>
              </a:rPr>
              <a:t>Ocean-going vessels (OGV)</a:t>
            </a:r>
          </a:p>
          <a:p>
            <a:pPr lvl="1" eaLnBrk="1" hangingPunct="1">
              <a:lnSpc>
                <a:spcPct val="90000"/>
              </a:lnSpc>
              <a:buClr>
                <a:srgbClr val="92D050"/>
              </a:buClr>
              <a:buSzPct val="75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Signika" pitchFamily="2" charset="0"/>
              </a:rPr>
              <a:t>Cargo handling equipment (CHE)</a:t>
            </a:r>
          </a:p>
          <a:p>
            <a:pPr lvl="1" eaLnBrk="1" hangingPunct="1">
              <a:lnSpc>
                <a:spcPct val="90000"/>
              </a:lnSpc>
              <a:buClr>
                <a:srgbClr val="92D050"/>
              </a:buClr>
              <a:buSzPct val="75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Signika" pitchFamily="2" charset="0"/>
              </a:rPr>
              <a:t>Trucks</a:t>
            </a:r>
          </a:p>
          <a:p>
            <a:pPr lvl="1" eaLnBrk="1" hangingPunct="1">
              <a:lnSpc>
                <a:spcPct val="90000"/>
              </a:lnSpc>
              <a:buClr>
                <a:srgbClr val="92D050"/>
              </a:buClr>
              <a:buSzPct val="75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Signika" pitchFamily="2" charset="0"/>
              </a:rPr>
              <a:t>Rail</a:t>
            </a:r>
          </a:p>
          <a:p>
            <a:pPr lvl="1" eaLnBrk="1" hangingPunct="1">
              <a:lnSpc>
                <a:spcPct val="90000"/>
              </a:lnSpc>
              <a:buClr>
                <a:srgbClr val="92D050"/>
              </a:buClr>
              <a:buSzPct val="75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Signika" pitchFamily="2" charset="0"/>
              </a:rPr>
              <a:t>Harbor vessels</a:t>
            </a:r>
          </a:p>
          <a:p>
            <a:pPr eaLnBrk="1" hangingPunct="1">
              <a:lnSpc>
                <a:spcPct val="90000"/>
              </a:lnSpc>
              <a:buClr>
                <a:srgbClr val="92D050"/>
              </a:buClr>
              <a:defRPr/>
            </a:pPr>
            <a:r>
              <a:rPr lang="en-US" sz="2800" dirty="0" smtClean="0">
                <a:solidFill>
                  <a:schemeClr val="bg1"/>
                </a:solidFill>
                <a:latin typeface="Signika" pitchFamily="2" charset="0"/>
              </a:rPr>
              <a:t>Encourages </a:t>
            </a:r>
            <a:r>
              <a:rPr lang="en-US" sz="2800" dirty="0">
                <a:solidFill>
                  <a:schemeClr val="bg1"/>
                </a:solidFill>
                <a:latin typeface="Signika" pitchFamily="2" charset="0"/>
              </a:rPr>
              <a:t>ongoing innovation and efficiencies</a:t>
            </a:r>
          </a:p>
          <a:p>
            <a:pPr eaLnBrk="1" hangingPunct="1">
              <a:lnSpc>
                <a:spcPct val="90000"/>
              </a:lnSpc>
              <a:buClr>
                <a:srgbClr val="92D050"/>
              </a:buClr>
              <a:defRPr/>
            </a:pPr>
            <a:r>
              <a:rPr lang="en-US" sz="2800" dirty="0" smtClean="0">
                <a:solidFill>
                  <a:schemeClr val="bg1"/>
                </a:solidFill>
                <a:latin typeface="Signika" pitchFamily="2" charset="0"/>
              </a:rPr>
              <a:t>Short </a:t>
            </a:r>
            <a:r>
              <a:rPr lang="en-US" sz="2800" dirty="0">
                <a:solidFill>
                  <a:schemeClr val="bg1"/>
                </a:solidFill>
                <a:latin typeface="Signika" pitchFamily="2" charset="0"/>
              </a:rPr>
              <a:t>Term </a:t>
            </a: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Signika" pitchFamily="2" charset="0"/>
              </a:rPr>
              <a:t>nd </a:t>
            </a:r>
            <a:r>
              <a:rPr lang="en-US" sz="2800" dirty="0">
                <a:solidFill>
                  <a:schemeClr val="bg1"/>
                </a:solidFill>
                <a:latin typeface="Signika" pitchFamily="2" charset="0"/>
              </a:rPr>
              <a:t>Long Term </a:t>
            </a:r>
            <a:r>
              <a:rPr lang="en-US" sz="2800" dirty="0" smtClean="0">
                <a:solidFill>
                  <a:schemeClr val="bg1"/>
                </a:solidFill>
                <a:latin typeface="Signika" pitchFamily="2" charset="0"/>
              </a:rPr>
              <a:t>targets</a:t>
            </a:r>
            <a:endParaRPr lang="en-US" sz="2800" dirty="0">
              <a:solidFill>
                <a:schemeClr val="bg1"/>
              </a:solidFill>
              <a:latin typeface="Signika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479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92D050"/>
                </a:solidFill>
                <a:latin typeface="Signika" pitchFamily="2" charset="0"/>
              </a:rPr>
              <a:t>Emission </a:t>
            </a:r>
            <a:r>
              <a:rPr lang="en-US" sz="4000" dirty="0">
                <a:solidFill>
                  <a:srgbClr val="92D050"/>
                </a:solidFill>
                <a:latin typeface="Signika" pitchFamily="2" charset="0"/>
              </a:rPr>
              <a:t>Reduction </a:t>
            </a:r>
            <a:r>
              <a:rPr lang="en-US" sz="3200" dirty="0" smtClean="0">
                <a:solidFill>
                  <a:srgbClr val="92D050"/>
                </a:solidFill>
                <a:latin typeface="Signika" pitchFamily="2" charset="0"/>
              </a:rPr>
              <a:t>- </a:t>
            </a:r>
            <a:r>
              <a:rPr lang="en-US" sz="4000" b="1" i="1" dirty="0">
                <a:solidFill>
                  <a:srgbClr val="92D050"/>
                </a:solidFill>
                <a:latin typeface="Signika" pitchFamily="2" charset="0"/>
              </a:rPr>
              <a:t>Ocean-Going </a:t>
            </a:r>
            <a:r>
              <a:rPr lang="en-US" sz="4000" b="1" i="1" dirty="0" smtClean="0">
                <a:solidFill>
                  <a:srgbClr val="92D050"/>
                </a:solidFill>
                <a:latin typeface="Signika" pitchFamily="2" charset="0"/>
              </a:rPr>
              <a:t>Vessels</a:t>
            </a:r>
            <a:endParaRPr lang="en-US" sz="4000" dirty="0">
              <a:solidFill>
                <a:srgbClr val="92D050"/>
              </a:solidFill>
              <a:latin typeface="Signika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92D050"/>
              </a:buClr>
            </a:pP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The At-Berth </a:t>
            </a:r>
            <a:r>
              <a:rPr lang="en-US" dirty="0">
                <a:solidFill>
                  <a:schemeClr val="bg1"/>
                </a:solidFill>
                <a:latin typeface="Signika" pitchFamily="2" charset="0"/>
              </a:rPr>
              <a:t>Clean Fuels </a:t>
            </a: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program incentivizes shipping </a:t>
            </a:r>
            <a:r>
              <a:rPr lang="en-US" dirty="0">
                <a:solidFill>
                  <a:schemeClr val="bg1"/>
                </a:solidFill>
                <a:latin typeface="Signika" pitchFamily="2" charset="0"/>
              </a:rPr>
              <a:t>and cruise lines </a:t>
            </a: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to burn reduced </a:t>
            </a:r>
            <a:r>
              <a:rPr lang="en-US" dirty="0">
                <a:solidFill>
                  <a:schemeClr val="bg1"/>
                </a:solidFill>
                <a:latin typeface="Signika" pitchFamily="2" charset="0"/>
              </a:rPr>
              <a:t>sulfur distillate fuel while at </a:t>
            </a: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berth</a:t>
            </a:r>
          </a:p>
          <a:p>
            <a:pPr lvl="1">
              <a:buClr>
                <a:srgbClr val="92D050"/>
              </a:buClr>
              <a:buSzPct val="7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Since </a:t>
            </a:r>
            <a:r>
              <a:rPr lang="en-US" dirty="0">
                <a:solidFill>
                  <a:schemeClr val="bg1"/>
                </a:solidFill>
                <a:latin typeface="Signika" pitchFamily="2" charset="0"/>
              </a:rPr>
              <a:t>2009, </a:t>
            </a: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Signika" pitchFamily="2" charset="0"/>
              </a:rPr>
              <a:t>program has eliminated </a:t>
            </a: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nearly 900 metric </a:t>
            </a:r>
            <a:r>
              <a:rPr lang="en-US" dirty="0">
                <a:solidFill>
                  <a:schemeClr val="bg1"/>
                </a:solidFill>
                <a:latin typeface="Signika" pitchFamily="2" charset="0"/>
              </a:rPr>
              <a:t>tons of sulfur </a:t>
            </a: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emissions </a:t>
            </a:r>
            <a:endParaRPr lang="en-US" dirty="0">
              <a:solidFill>
                <a:schemeClr val="bg1"/>
              </a:solidFill>
              <a:latin typeface="Signik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92D050"/>
              </a:buClr>
            </a:pPr>
            <a:r>
              <a:rPr lang="en-US" dirty="0">
                <a:solidFill>
                  <a:schemeClr val="bg1"/>
                </a:solidFill>
                <a:latin typeface="Signika" pitchFamily="2" charset="0"/>
              </a:rPr>
              <a:t>Most cruise vessels calling at Terminal 91 use shore </a:t>
            </a: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power</a:t>
            </a:r>
            <a:endParaRPr lang="en-US" dirty="0">
              <a:solidFill>
                <a:schemeClr val="bg1"/>
              </a:solidFill>
              <a:latin typeface="Signika" pitchFamily="2" charset="0"/>
            </a:endParaRPr>
          </a:p>
          <a:p>
            <a:endParaRPr lang="en-US" sz="2400" dirty="0"/>
          </a:p>
          <a:p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200400"/>
            <a:ext cx="3280569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47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Signika" pitchFamily="2" charset="0"/>
              </a:rPr>
              <a:t>Emission </a:t>
            </a:r>
            <a:r>
              <a:rPr lang="en-US" dirty="0">
                <a:solidFill>
                  <a:srgbClr val="92D050"/>
                </a:solidFill>
                <a:latin typeface="Signika" pitchFamily="2" charset="0"/>
              </a:rPr>
              <a:t>Reduction </a:t>
            </a:r>
            <a:r>
              <a:rPr lang="en-US" sz="3200" dirty="0" smtClean="0">
                <a:solidFill>
                  <a:srgbClr val="92D050"/>
                </a:solidFill>
              </a:rPr>
              <a:t>- </a:t>
            </a:r>
            <a:r>
              <a:rPr lang="en-US" sz="4000" b="1" i="1" dirty="0">
                <a:solidFill>
                  <a:srgbClr val="92D050"/>
                </a:solidFill>
              </a:rPr>
              <a:t>Cargo Handling Equipment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Clr>
                <a:srgbClr val="92D050"/>
              </a:buClr>
            </a:pP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Idle-reduction devices installed on yard trucks</a:t>
            </a:r>
          </a:p>
          <a:p>
            <a:pPr lvl="0">
              <a:buClr>
                <a:srgbClr val="92D050"/>
              </a:buClr>
            </a:pP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Engine block heaters installed on CHE</a:t>
            </a:r>
          </a:p>
          <a:p>
            <a:pPr lvl="0">
              <a:buClr>
                <a:srgbClr val="92D050"/>
              </a:buClr>
            </a:pPr>
            <a:endParaRPr lang="en-US" sz="2000" dirty="0"/>
          </a:p>
          <a:p>
            <a:pPr lvl="0">
              <a:buClr>
                <a:srgbClr val="92D050"/>
              </a:buClr>
            </a:pP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srgbClr val="92D050"/>
              </a:buClr>
            </a:pPr>
            <a:r>
              <a:rPr lang="en-US" dirty="0" smtClean="0">
                <a:latin typeface="Signika" pitchFamily="2" charset="0"/>
              </a:rPr>
              <a:t>Retrofitted </a:t>
            </a:r>
            <a:r>
              <a:rPr lang="en-US" dirty="0">
                <a:latin typeface="Signika" pitchFamily="2" charset="0"/>
              </a:rPr>
              <a:t>diesel-powered </a:t>
            </a:r>
            <a:r>
              <a:rPr lang="en-US" dirty="0" smtClean="0">
                <a:latin typeface="Signika" pitchFamily="2" charset="0"/>
              </a:rPr>
              <a:t>equipment with diesel particulate filters</a:t>
            </a:r>
            <a:endParaRPr lang="en-US" dirty="0">
              <a:latin typeface="Signika" pitchFamily="2" charset="0"/>
            </a:endParaRPr>
          </a:p>
          <a:p>
            <a:pPr>
              <a:buClr>
                <a:srgbClr val="92D050"/>
              </a:buClr>
            </a:pPr>
            <a:r>
              <a:rPr lang="en-US" dirty="0" smtClean="0">
                <a:latin typeface="Signika" pitchFamily="2" charset="0"/>
              </a:rPr>
              <a:t>Encouraged </a:t>
            </a:r>
            <a:r>
              <a:rPr lang="en-US" dirty="0">
                <a:latin typeface="Signika" pitchFamily="2" charset="0"/>
              </a:rPr>
              <a:t>voluntary use of cleaner and alternative </a:t>
            </a:r>
            <a:r>
              <a:rPr lang="en-US" dirty="0" smtClean="0">
                <a:latin typeface="Signika" pitchFamily="2" charset="0"/>
              </a:rPr>
              <a:t>fuels</a:t>
            </a:r>
            <a:endParaRPr lang="en-US" dirty="0">
              <a:latin typeface="Signika" pitchFamily="2" charset="0"/>
            </a:endParaRPr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43" y="4191000"/>
            <a:ext cx="369055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9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92D050"/>
                </a:solidFill>
                <a:latin typeface="Signika" pitchFamily="2" charset="0"/>
              </a:rPr>
              <a:t>Emission </a:t>
            </a:r>
            <a:r>
              <a:rPr lang="en-US" sz="4000" dirty="0">
                <a:solidFill>
                  <a:srgbClr val="92D050"/>
                </a:solidFill>
                <a:latin typeface="Signika" pitchFamily="2" charset="0"/>
              </a:rPr>
              <a:t>Reduction </a:t>
            </a:r>
            <a:r>
              <a:rPr lang="en-US" sz="4000" dirty="0" smtClean="0">
                <a:solidFill>
                  <a:srgbClr val="92D050"/>
                </a:solidFill>
                <a:latin typeface="Signika" pitchFamily="2" charset="0"/>
              </a:rPr>
              <a:t>- </a:t>
            </a:r>
            <a:r>
              <a:rPr lang="en-US" sz="3600" b="1" i="1" dirty="0">
                <a:solidFill>
                  <a:srgbClr val="92D050"/>
                </a:solidFill>
                <a:latin typeface="Signika" pitchFamily="2" charset="0"/>
              </a:rPr>
              <a:t>Clean Truck </a:t>
            </a:r>
            <a:r>
              <a:rPr lang="en-US" sz="3600" b="1" i="1" dirty="0" smtClean="0">
                <a:solidFill>
                  <a:srgbClr val="92D050"/>
                </a:solidFill>
                <a:latin typeface="Signika" pitchFamily="2" charset="0"/>
              </a:rPr>
              <a:t>Program</a:t>
            </a:r>
            <a:r>
              <a:rPr lang="en-US" sz="3600" b="1" dirty="0" smtClean="0">
                <a:solidFill>
                  <a:srgbClr val="92D050"/>
                </a:solidFill>
                <a:latin typeface="Signika" pitchFamily="2" charset="0"/>
              </a:rPr>
              <a:t/>
            </a:r>
            <a:br>
              <a:rPr lang="en-US" sz="3600" b="1" dirty="0" smtClean="0">
                <a:solidFill>
                  <a:srgbClr val="92D050"/>
                </a:solidFill>
                <a:latin typeface="Signika" pitchFamily="2" charset="0"/>
              </a:rPr>
            </a:br>
            <a:endParaRPr lang="en-US" sz="3600" dirty="0">
              <a:solidFill>
                <a:srgbClr val="92D050"/>
              </a:solidFill>
              <a:latin typeface="Signika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92D050"/>
              </a:buClr>
            </a:pP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Starting 2011 limited terminal entry to 1994 or newer drayage trucks</a:t>
            </a:r>
          </a:p>
          <a:p>
            <a:pPr lvl="0">
              <a:buClr>
                <a:srgbClr val="92D050"/>
              </a:buClr>
            </a:pP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In 2013, implemented RFID </a:t>
            </a:r>
            <a:r>
              <a:rPr lang="en-US" dirty="0">
                <a:solidFill>
                  <a:schemeClr val="bg1"/>
                </a:solidFill>
                <a:latin typeface="Signika" pitchFamily="2" charset="0"/>
              </a:rPr>
              <a:t>at all terminal </a:t>
            </a: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in-gates </a:t>
            </a:r>
          </a:p>
          <a:p>
            <a:pPr>
              <a:buClr>
                <a:srgbClr val="92D050"/>
              </a:buClr>
            </a:pP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Conducted $1.5M program to scrap pre-1994 trucks</a:t>
            </a:r>
          </a:p>
          <a:p>
            <a:pPr lvl="1">
              <a:buClr>
                <a:srgbClr val="92D050"/>
              </a:buClr>
              <a:buSzPct val="7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Scrapped 280 trucks</a:t>
            </a:r>
          </a:p>
          <a:p>
            <a:pPr lvl="1">
              <a:buClr>
                <a:srgbClr val="92D050"/>
              </a:buClr>
              <a:buSzPct val="7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Loans for replacements</a:t>
            </a:r>
            <a:endParaRPr lang="en-US" dirty="0">
              <a:solidFill>
                <a:schemeClr val="bg1"/>
              </a:solidFill>
              <a:latin typeface="Signika" pitchFamily="2" charset="0"/>
            </a:endParaRPr>
          </a:p>
          <a:p>
            <a:pPr lvl="0"/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92D050"/>
              </a:buClr>
            </a:pP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Initiated planning for a program to scrap pre-2007 trucks</a:t>
            </a:r>
            <a:endParaRPr lang="en-US" dirty="0">
              <a:solidFill>
                <a:schemeClr val="bg1"/>
              </a:solidFill>
              <a:latin typeface="Signika" pitchFamily="2" charset="0"/>
            </a:endParaRPr>
          </a:p>
          <a:p>
            <a:endParaRPr lang="en-US" sz="2000" dirty="0"/>
          </a:p>
        </p:txBody>
      </p:sp>
      <p:sp>
        <p:nvSpPr>
          <p:cNvPr id="3" name="AutoShape 2" descr="data:image/jpeg;base64,/9j/4AAQSkZJRgABAQAAAQABAAD/2wCEAAkGBhQSERQUExQVFRUVGRcYGBgYFxgXGBgXGBocHRoYHBocHCceGBokHRgXHy8gIycpLCwsGB4xNTAqNSYrLCkBCQoKDgwOGg8PGiwkHCQsLCwpLCwsLCwsKSwsLiwsLCwsKSwsLCkpLCwpLCwsLCwsKSwsLCwsLCwpLCwsLCwsLP/AABEIALsBDgMBIgACEQEDEQH/xAAcAAABBQEBAQAAAAAAAAAAAAAFAQIDBAYABwj/xABCEAACAQMDAgQEAwYEAwgDAQABAhEAAyEEEjEFQQYiUWETMnGBkaHwBxRCUrHBI2LR4RZykhUkNEOCk9LxU7LCM//EABoBAAMBAQEBAAAAAAAAAAAAAAABAgMFBAb/xAArEQACAgICAgECBQUBAAAAAAAAAQIRAxIhQQQxUSJhI3GBwfFCkaGx8BP/2gAMAwEAAhEDEQA/APT6WaSlirA6lpIrqAHA0hFdS0ANpQaWkoAdNJNJNdQMWaWabS0hC100k0oFAHUs05bVddAUSxCj1JAH50DG101X0+vtXCwt3EcrG4KwYieJAOJqUmhCY+a6aYDSmgBZpd1RzXGgQ/dSF6ZXUxjt9JNJFLQAtJFdNduoAWnTURek3UATb6QvUQpwSgBS9Jup3wjSG3QB1dXV1KwOrq6uosBa6kpaLAWupK6gDiK6lrgKLASkNSfDrjbosCKnXbvw7bORO0TExJ7CalS1QLxt1D4aW7Q5cyY7R8v5z/0/as8s9INovHHaSQO6h4zvGVt/DTtIlzORG4wBwcxjHqKE3Sb/AJ3Zmbg7jJB7j2oJ1/qY09rgt/iLbAnIJA3ScwQAT+FJq+v/AALiiJDys85xtMYk5I5H1rh5JZMjSv5/wdSChBWkFvCbWNDq7732uK19F+ESpKsAYa2gUEvc3BYA+laHXeNFssnxrLWbbsqhrtyyjjcYDmzvLhBySYIGSKy3V+nzokvOAjvua2243NSShJJ3Rs01pSRKIGZiVHzMK7wZ4Ltvfuf9oT+8ABvhsRte3AJZnkm7n5lmPXcOO1hWsIp/BzcjuTZ6SGpd1IY7EHEiCOOxEdqq3Oo21uC2XUOQWCkgEgcn9eh9K3Mi1NdNZ7xD4zs6RgjeZyrMAGHIHlUjkbjGfTNV7Xj63FrfbuJ8QE8CARHMxjnPtSA1M100D6Z4wsXbj2zutOpI23AFJjGIJB+lPseNdIbgtm4F58zQFx2JnFABqaShfXPF1jThYHxt2fIykATBzJz7Vd0fW7F26LKlhcjdtZGECAeY28Hse1AE9cFqZ7ltW2l1B9Jp6au1MbhP6/0oAhFk1INNSajrli2QGcZEj3rEeKf2kSht2BG6BuPIAyfvwPxosDfrpYEnA96lt2l9QfuK8D6j4lv3p33Hb6maoWNayxBb7GKXIH0Tev20+ZlE45rzTxr+0Vg/w9JgI2bkg7oHABHyz37xWLu9auFNu9yDypYkcfX6ihpuE0AfQU100ldQAs0tNpaAFrqQU8LQAgpQtDtT4n0tpwly8qse2ayPUP2vKC4s2CwGFZmwecwBxx3pWB6Bt9aS5rbaLuZlA9SYH414RoPEGotu7fEM3CCxbJMcZ570R674h+JZRJLHlpEATwMHMUWBvtZ+06zbuhAjOBO4qRHsBPzfrmn9M/aXausBctiypaNzXAcesbfpPbNeP/Gn7UoumJmgD2Xq37StLYbaCXkSCmcfXjma8p8QeJXu3rr/ABiouHciyzNAgA7RlPyHMYrvD+mF7U21YSASx+gzBjtMD71p7uhstda0lu4hG0FwWRW3ThTPnKxkV4fI8hQetX2erBicvqv7GBXXh7Qt3idoubgQrqQTMtJUgj2OaJ6LpBF5NQl5Lyb2LmQYDiIIngAcGPpVL96H7yto7/hvcCM284N3KgL6QR+daPrXhWzp7RuWg4uKRnEkEGRxBETg+tYZMkY8etv3NoQb+9A7qGvY21TcSLb3FX+UTdRgJ4ibS/jNT63r1wqjEm4UB28TBMESR9cH3BGTQjprM7fCgMHuoqwYCwwLQMjIJn+8VqNb4Y+GoVTMAw0cySSGH1Mg8j8Z3l5McdRkZLC5W0Q+HurMjKW3L5W3KreQAkFYkngx+uQh09zU3xufz3HK7pDAAD65UAflVkM1s9wR9/8AZl7ffMcVfs27IRruzzAzyfLA+UegJnOcGO2bxZntrP8ARiyYk1tH9UWOp+GRc+LfZt9xI+IANqlNvz+XuRmJ/ri3416n8G5Z220dbWAHWcIIG443AyDHqJqtqPFoVbi2yzC6qYMQGCwW4me2P5RWW1moa85e4xZj617Tyj9Rr/jXnusBLtMTAHtSow3HiP1iar20ApzUgCx6ogYwpglCOP4R/wDZov0fxotlHGxjunMzAwBk5OBWR20u6KAC9/xHc3GGaM8n1j/Sl0/iZ1MxPr5ooKzUxmpgFL/XLhaZj2JmqWo1TMST3quTXK1AElNmKYXNcueaQEm+ka7TGqG41AH0eFpwt0B6v4zS1izb+OwyQrDA9YyTmRgYg1V037RgLV17tpVdNuxA+WLcKQcg4Jn0IpWBqhZpwsVg+n/tWdluI1pDegm3DAIT2VvNJPpBzjiazrftQ1pYS6rzgIomT37yOBmlYWeuXXVJkiQJiRJHtXnnjnxldT/DtNtDDBHcHk/6UFfxVcvN8SCCpkgktjuOI4kR70I61ca9cLedlMbZEHBj6HJPfvTAo6zUNcYM5JMZPeagd/SrDWcn27GeMD7/AO1SaPS7jEd/fuDiftSAqj2H65/X0rSW9Mq2NwmCSG9VYAmM/wAJ5wf7UK2qqOu3O0ggnht8qccSF2/epdX1N1s3NPEy4J+oBzHr83/UaYAW7gn7iuQ85qNmxTQ9MDa/s80ub1z0AQfcyfyA/Gu0i9Ta8LrqlpZO5QifKDkFj5m45B9DRDwfpGXSqVfa1xiYKAj0Hm5mAMe9FVRhJL5BMnb/AKGvnvKm45JSaVPhdnWwx+hL9TzrrHQns6xNttmZmtOpAJB2gArPAIO78vatz4oeEA/5j+AqXW3mIIDgkDshByex3UJ8S6qfKSJ+Ge0YHJ/OouebRteuP9FqKxt12Y6xYjvnn8a9B8LdZF5fh3TNzgT/ABgf1b1/H1rI3PD/APhl01GndgRNtbg3BcebMesme1Lf6bctILhKRI+S4jlScidpla9/keMpLg8uLM/TNN1jpaXHdLZ86Z2nnImVPrmI5we1ZrSXntZZfUMCIBExDAxtn8ODgwKKaHq4v7Q7BL6xsuQIcjgN/K0/xd+O9FgyXot31KXhC7gpgkk49xAGTjmIrz6OMajz8rtfdfY2U/q5/n8zIazQkeZQNrTiZKn0OBmhyIZiOa0vUdI2lO113W3IXB4zgoexHp2+nLLOlt31cfFt6cBtiNcUxcUyQCRHw7gHaDxXQ8fyNo0zy5sKTtGfXPcfjU2mWJJCmZQbhIBKmI/zeh7GpRoTpXLPbAPm2vuOy5DFZUgg/MJznjGaeb9u9bYuyKMltoJfy/xAmMwThh6+s16dzDQoEVy2yRRdrNplVLH+M0wzOCGKkZIhoUiCSYP1HeCxphdCi0jKzZG8xMSNq9iZ/pVbInVlHb+VOKCkZCCQcEUpMUWIZ8IVGyiKlL1ERJosYxcUlPKetRMsYoEc9Q3bZq0gqvqblOwCydSZsra2tkllIt7lPM+bk57Tn0qq3USAWYCD8xk5zzkx+VQWrQ5IG6JyCSTg5nBjn0qwuolN1wB4x8oJAz5tvZceg49KyNNUiwlyQq+S4zwLUEE5JB3TPv39JFSEI9sNEGPmIIBb03AkMYPb0FUNDdtW76OihuTtg7Zjg5BBz29RVjXdccW0SLAtqSFthQGbdyd0k/Tj3p3Qa2WRql08NO4EDcCxH9ATMGIqzpvE9tN/w4YE8E7DEcktz6Y/lFBLGj32w43wxPkEHM8BicTA7Gq9u43yGAM+VguCe084jkeo9aORJIL9T1Be44Fq4HaGAIAAUzkMGgrM9u32q10A20LvcMpsdYypBYHa2cgzjgkelA7+uuXCVuM11xA3FiNqicBsjbk8j6RmW6dPNBYqu51UAfELMMTDEAGIG4+vHoWGprtB1zTJprlxwly5vyr29xZS0wk/LElh9xFBX65ady1q2ttwZjMOD22kkD6zPEZqre0oYAW8KSwJkEwIJhRA+59+atLqStsADYqys+Ukq0E5OT/ENuB5/QVNc3Zpa1qii2pe6xHwrflUyQCPfA744kVPaa2EIayXc7QCCV+bAPf1nGJGaqaEnToyr5myGJMZjIEcRxM5+9FvD9kvdADKyoxJ+YzAlVBPaYNKUtU2Cjbo3fTNiWghTdAIHmPYegPp681M+EYe3b19RVFLhAMfcfbH9aktX4OD75964PkSc6ro6eNakCrCtug+Ycz+v0Kz/iOw9zUKyy0GAuNvGWae1aLqF5duexBP6/Cs11ZG3lmJ+HdUREwpBcNx2I2/lXq8b6or8zHK6bL3hfxVa05fT3bIOnb5mYI3miGLFQAVjAiYEUK8UtabVLc09wlCwWG5MEyoYZZYAjdmQfrQex1K2TwLSyAJ/wASF+WQpI3MIJn1PtSazqibmeygcMO8IAYAI2r8oMEwDOR7z1UuTwtlu9piql5BWSD7d4I549fTvmi3S+vhlFq+ccLciSokHa38y4+1Za1pL14FlU+UebZxBGMNz6cxmpnKW7al3VWgSs+b/pE7c+sDvWOTDfK9mkMnTPUtPm0i6ja5ac4YQPlM/SDNAvEXhuFY2wXB5UCWxxjvHY8j8aDeH/Epswj+ezPHdczK/ft+ju7WqV03KwKngiuNlc8M9v4PfBKUaMBrb/xrNu0zECxIHLN6THlBA8uRnnHao7OgSy6AbjclokkAt/L3EEY+p9Ks+J9DbtMHDN8S4zk8HAWZH+aQI+9UNF1L4ls2nty43OrfKwxgD2xjnmPeuxhy/wDpFNHhyQ0dBfoug02zaLpt3GNxSgEBd/ywzCSAVCkTORBzQ/Q6Bvim24IZdxGQVkETtIEbTgwJME49a9i+3mRzG4CS4EyRMgmIIPf/AHq3p+iPbQ/EfZG/4ZaQGujbKEjjygxGa27My1qQjXRvHw7eFYhd43AmSpJHln2x7imauxYvXFSwQghVG58EzE7ogyZ4PehWp0NxbYulpQMSsMNw3FYx2jg9wewBqfqvwwFKEhmEupIZRu+Vp98/h9Kd0So37K2v0hs3HttG5DBggiYkiQSDzUHxajIE4kzye+7+KlOa0M2c70qmmstdFOhCu1UtSauTVS8CaYD7XVbyoti26kuxHlUTnBho3QR/Wieu6raUrY0ygxtNy/une20boDQqgEkTnjHuL6JYdbm9UV4VioGYlYJk+gJ571CLqITtIkzjgCRBnifpUFlqzo+SSACGUA43ehxE8/0iaqanppK//wCkqJIwSM4kfWB+HtRvXdcNz4ey2qDZaV42+Z0Al5A8pJzPuaq3tQ+022MpIG6JIz5RMSoJ7QOffK5GyrY221UKXde48yLJGczHI7VauqpBZWKmGULhlEjzHcc8EwB7cU0aW3b3LcuBIJAB3DcwJzu2kQMGfetKvRNMNMLl1X+Ix3z8Q7TEgQoAERjtzP0TdewSsxaq25hJCvJbJ8pBBIHqMj8Y7VoLotJ8FrRNzaHaTGLkFyDGCcjPFCerXV+I7ovw7UwqZI5yRJ4Efcke8Ev3L4SLsIM7WaRwWH4SFJwPuZNDGiK/rwGEwTt3TIwxPl8pw2IB7mR6VdHVlKszoWa9tB2Kq7UUydg4BZkXMQATjMEEVzuB3czPAk4EHgzGfrS3uoSq2V7CC4EloJYCedoMnH54pUOyTU2FYQFAMiJncc8GTBmQRHp7mtV0HojaVCzBt7COTxJyJAx/pWR0dmUaWA3Agbie0esD+tb7S6lzbt27zBrioAcfwjiTwTBGe5pS9UC92StdbZM5OcYx6cVJav7YJ5OIicCutW55HP6n8Kr6wFgw3bSMiAPfuf1mvNPEq9G0ZuyXqlyQIMzER70M8TWy2jQKx3KwMDurHg+okg/am6FmYHcT5ATBIgZk5+xx70zpyG9YAbAdIz+FVhw6pCyZLsyP7kwKAhQrfwjJyeYkEDE812nuy4tW7YuFm2qFYjcT7z+ootc06IAlx3aPmyIEeUpPImAY+sc1N0Xqi6S/vUW4Wdm5RE8D5QD37/evVZhTBf8A2tcssJsD6XC+zPJ2hhPH0NQ9U19249t7tu2hAGxEtrbUCZMIoGcjJzxRLxj4nbV6lWZdm1FUJnaTMsYUdyfyFBX1QZju2lSCoMEEDsfY8fnTJYf6z4av6La11rTi7JAtsSRtjsQOZ+mDUnS+tXNM+BKk+ZDwfceh9/6ih2ge5eKsWa5tdGIJhjuMADGMISZir3UtCqXrgDMSTuzA8uYwO+D+RxMV582JSizfFNxZpeobL6i4mZUx7HmD6GRFBusaUxZvpO4wPL6loge0kGq/R9cbT5+UkT7HsaNNoviae9a//G7R/wApyPyzXLh+Dz0mv7dnul+Jx8/7M/renvvUEbWuMAVcS05Ex6GTgz7j1IEG9pLexrb/AASV+ExZPiEP5iJ+c7TtIEFe3oJbGuc3vjrbslltoGtsWbe0lSYjEFQTnsM96Mazpp1ehuay4gstbbcnwyoUiPMwQmQCQF2gg4kT37CdnOaoyfWdD8BN9sltPdAZNxllYGGRifmKE84kbWrO3r5dyY3kwfKCIERJEc9v0K1lu4H0d5Wu2oMkIxZbvxEgh1UKwEiQQSAQRkRIHdC0lu4oO1iy8qpVZHuTA57c/jV+ieWVrKk25YwynaVIztIkNPeZ70zfmle6NzTbKDcARv3OAG8pMge3r9pqXWKA5ChlGYD/ADAHscDP2qkQxgaabcPpXIM1J8MVQhFeB/Y1Xu3qsA+sTUDt6RSET9S1Qtl7di4dqqVYqsfEgz5oPY+We4WgduyGHlBLROcd+8+3vRa10Z7bMLttlbK58pAYGSwODhgcUnSNTst3VN1JwdjDbuj+JS3lZuRGDnE1K4NPZX0/SX2l2ItLz5mCz7LJJb7A0th3aQPMG4Kt3xBj/X1qy2nX4aO6tuuliilyDtHDtIgjtEZ9qjv60Ex8NQCcwFWfp3j2/wBaVjou9L6Aj42XC4LNuLAIEHEgAicTIJFGOtdTWxqF3hb3wxuC3AxUmMTyYmBHeBQO31C4tkrZtAyQGeA22f4Z4BO2fpxSahS777z7nInvJB7yfwyal2/Y7S4I+oatrwa4RLE/KIVFUYEKBE+/JzTbVm4p85PoTvPlHYZ+X7elIdYLcwituELO7yEENuEEZEEd+/rVMt8UeYY4AXEn19f19KoRaU790kBZBIMbjOCQBlhjd6Uy2iMSAdwzDbYOBMdsAbR9470y9fKyikAbdrxy0ZP/AKREYwdtOta6IYrB/hgQCPcf8wB47R9ACVtJdd1G0He4HoQzwZgH0j2FehlxgKIIG0H24GfwNYfoqM15CSSygsTgANOIH3H1zWlv9XBM7X3ARA45zniKTGg1dvKilmaAvJ/XegGo6rvYkKwAOCSATjgjn7c1Xusz+dzMHC8KJkCTHMxn29qlv6rcCgBkCAIGIG0sC3pjJ+vepGVdbrGVXKthg26B7GQfSguiu34QfEZRHlXdtBjmBOau6++vw7gJO5gQB6zgE+mM1FpYKbmQ+UxICnJABhidyz6RicVa9Ev2RXLtwXLogurDkiRJEgnGYHbFQ3NMX3uE8oIBzgk8Y9MGPpUuq1hDm58piNqyJU4hv8sACO/tSWdaWUpHcmY4gD39vTvQNFzpl3/CK3DwShJGNxOBv4Dfniq/SdKjXvg3LahmJWSplTn5vMCY/PiheuslnaZMmSYPYc0Ut9TVGN4ibm0FSTy05kkySABjufakFklrVvZvPaZSIBB2gQAPl+bAg44kRzUR6gzXFFySWH8QgmRgn1BHfvNP6pqFd7hDq1sHdb2nzbCZiPVd3eeDHFV7WstM9oSWAIBJYkgRgCewMe1N+rJT5os9Pu70z2JWfUgCf61qfC2pm46N/Ei/fb5f6f0oOCltGWIkq8kGQYIPHqdoqXpGL6tnHoxH4gcjmuRmpqXw1/3+TpQT4+UDvEOie1fcKYBkk98SCAffB+9bnwV47RdOmmcSq+WAA2DOSOW5zj344zf7QHti5b80NAYH05U+xyOPQVj2Elj8QDcIOD9+Ox/vXu8e5YlseTNSyOjddb1ltbrtZW2ouYay9pbjCOSUZf8ADBngelZnT6IOhZGQbE3EN5DztO0cHPI9vtU/SdYmwrd1DiBA3K13B/lBPl47mMUZ1FnTajb/AN5ViqlYuWygIxtggyADuPc+b8NZSUeP2ZCVmTvi4jtgrckMpmA1siQwJicRk9j7Ua1/iO69m3ZZtwCwdyITO7BDbdw49f71Q6jqWttDtvNoAIZLqy/ybwJC5EDtkVJ0tP3lcBAyzCltrMAchTwxHMHMTVp9k69FTce3pTtxojrtAtuSJkRhiqsAe2yJOe4JEEUPZ6tMzoRmqC4hqd3PrFQm+d2SePenYBnqdlLxkXgAsAi7cus4IMwQLYgfLE0ENseZnXCgiZIJfO1VJyR3+g9xRDSdJa2d9u6fjoZUjyqFyFcORkzMR2A4PGo6T4ebVWS+oLq1wEFtrMS0sN+5oklskDsoHeo9FGGTVbiN4LhVMCQGXGPmGFicAU/W9TLMqtA8oVRhRt4Wdq898ic+9azp/wCzXW3S/wDg4tmN/wARALxUQGUNk+omBxxWR1toJdYqjq6MVdXK759xnuDn1oGW+m6KWC7c4ggqd0k5nt254+9Jq2a3cIcHYx2sMbmKtmDng96s9K8K63VqXsWHKLOWO1fdVLRJ5wPeqdzSPpjF60bZBC+cciJ2qxxGR9ifsgK+oK8qMj5R/L34jIzHPaoLGuJdBA55jMzgjH5e3tRpWW8rMwjbKgBQwEggSxYkHvIHbEVV1+iNvbcFpucOQQCT6ZyOc0dDB1u+CfN/m4zPJxPvGKu/Et3EJKqjLAA77Yjt8xmT9WqvZ0yhgXxwcHPH+oq70DQLcvDCsiFXcN3E/LiCeD7fjTEFOh3oVnMEnaJ9YnOO/wAv19qM6XQvqHYWrdy4yiSFWTAjgcZnmcfkfQ9T4d6Zp9PdZLSH4Stc8zMcn5QSTlZgAH2qL9jt9ruluX3tWbbNc2TathNwRQSTkydzH04o15Dfg83bwn1C7dUPoryWt3y7CyjOWMfM0Tk/lS6zwNrJIRNSqmPKVeAPw+3Ne6dR6nettFvTPdEA7le2on0hjP5VP07XPcBL2XskHhihn3BUnH1iqoiz57veGbqbENsr3Plbt/EZHJ/1pqrZCXFJlwPKAwSXHc4zHAGJPcATX0e100CPUFu3fh3NMDJYS6hhC7vN5l77Vx/nHpSoex88F8BBPMiQAATM+buPl703Q2FC3XO4tHl9JPv3ME/lXonjfV9NGqbT3Es2mABBVWs/MORcSUB/50IrJ9V8GMtsnTMbqtkKY3kAfwFSVu9z5TP+UUqK27M7eXcE28wJEg5k/jiKqueQ2MjtH65ok2n26cFZD23XuVMXASCSO4KnE4DCpdbbUoBG0hZyAcA+bIPM5/0pAUF1RVlaB6MIEw2Men19RUdzTrakg8wQY/DHqOT7la4Md0nzAE9hJHbMTzU+0PclVMiQARuBk+vr7x6U0JhPrFnettpEGJkSIMH6wIPvVjoGoDGcSMGCYqUdJuMlu3fU2m3cGOxMcnvkV2m6NcsRcuJ8LcQuyQxZgJLyCcQO/r9J5b1licL5V0dBXHIpVwwX1e78TUANkjH4E1Iloe1Qan/xJ+/96ezRXSwKoJfY5+Z3Ng/V4f7Co2ALCTzzT9Xc87H7VX3cGtSAtotUuz4bMFXeSSELNBxAIMx3j863fRuh9Nv6f4NhLvxHcFdQ0Bw4EklZlhkeQAAzIMiax3QvDOo1NsvZt/EUMVPmUQYB4YjsRWp8N+HdTp76XLmnuFEY7kTZ5gVI5DYgkH+nas94J02i1GVFnrvhe8qqHtKdo2OwbJIAmO2dshjB4HaKyp6FDEzNtQGfI3KJA2xzMkAGADM16nrOpS7C3auPadArSI2bjnIJJiNwMYIWsxq+gsLx+FqDcWQoDblLAztEiR3ESAMHEU/yHfyYFrBP0/X41WvWM8GjvU9OLcEQUaYZWBBgkEYwMg/7UNN8GnbFSBllr+zbG1RCrKiDAPf1E9pzVvQXLoXYGdmJJwSRJ9B9uRRi8N6k70ZhxEJbRBO5V5C8zETJkzlqv6VVTayApbYK25gZYgwySTgSB681LkPU1ngHrjI7h3UsQvzvBnGY9MmT6ketM614YW91O5cuWk2OpIVbjq10kBZciBbIAnEzJzNZNeqKt1XAt+ZVAW8BsYQZIbtmRMg1o08c20t+ZrZunBKbiMHEk+UAeualDao0d7rd2w1nTLY+GoEKyo7ooAheMmY+vcivJ+seH713WXAVuPfLnyFjdb2JMYU5IBz7V6voeuW7ii4jBig9Thv4sGMd5Iqzp7emGm3KF09sje7g7JVskkkGRJEjEyKakJxAPgTw6NMP8UWjc3gmAGKgjbBbiZzj1zUviDpnxbN/TkgH+C4SV+GVPlDgGGtlcExI5Mjgd1vxbptM7bL3xFiFKDfuOMAiASD3mMVD4c1mr1t69fCQCtqW3Jys4CCIMGZ9uTVITvow+v0pskpcBW6rMrKfMYORt/GQZIII+8nQ9eLJFwrDblmWBhVYGCPt+fFeo+K/A6XtGRaJ+PbBKbh5tpybfE7MmAMCcV5boPDwYoLtzarkztBdgV5BAkg/anQrPetd4o6eEuNddVBlbm5Likg842hmGeRjPNDOj/tC6NprYs6e/btoCSFC3oljk5UnmvIvG/iOyH/d7QZvhAWye3lEbZ5MRFYy0jTJECZ+g5piPrHpXjPR6liljUW7jiZUGGxydpgkfSi3xhXx/odabLpcS5suIwZWEyGBkGvozo/7R9HesWnfU2Lbsil0NxVKtGRBMjM/aKYjR6rrtlHFt7toMeFNxQ2ePKSDS3NcsGP13rzDx90/Sa5We3rrCudhZQ9t9xt7gIhw0w8d/lFZvwtrX0e/ffLbQCi7iVM8wp9jUjSAn7Qrnx9fff3Ufgo/3oX4V6jetam1aRzsuOiuhyrAkdjwfcZqPX9U33LjNiWYzyDn8qTo1z/vllh2IP4TVdB2HfEeuI1GotIBtF66Z9dxiT7jIoRdJnJkCMRE89vuTRBE3am/JHmuXJLEKDkk54J9vUxR7Q9KtXNMzfDf42n3kMBK3Nx8oae8nyx3x6VEqSspW3RmFecARHrjjHbtWs8O+CtRavW7hUBN25hvB9xieZg1mbXSXOpW2w+EQcwC22fpgD39/tW2/wCIAjlmbzQBtDMR9vJH414PMyzitYdpnrwQjJ2+h3jbSHaHAZTwTMTHAwfSRWQv9Qa+bSWTclCwOYgHZA+pO77fStV17qwezLsm3B+Y4Pv5cV5vqOqMivYRgQzBiVkzgiB6jzGvN4MHKPK9G/ky1Zf6wrW7xbiZEehAEj86otrX9f6UX0Xhq5fsowuWoGPM+0zCzj8B9jUn/At3+ez/AO4P9K6Uc+OC1lLlHhninJ2kDv8As1jZF6QVLQRwcQJ98sOKseH+lLf1CI0hM7o5MCYB7TET2mtN0vwkx0723exMNt/xlEbokxGflAq90HoIsErvsbu7G7C57A7T9/oPSvLPy3pJR5fRvDxvqV+uw3ob3wwUtAW0XAVcD/c+5zVy11B93zHNV7Vg972k/wDfH/xrrujBIP7zpgRwReWfcZU1xFjy727OltCqQH6N1G+mqYbmNtlaCVjzBuB6iODTtV1UHVoCgCWzu3QCWukfNkeULuxnkk9zTrfR2t3jdOq07JBAtrdLGSfmAP8Aagmr8LanUaq49lBdQ7ZFq5b+KDtAnYWDR7xXawyvyXT/AKV/c5uWP4XPyzU9Q6fY1Vtl2gSctagHd6lfX8JrzrrvSDpbxt7t+AwIUrg+x71rLXQNVZYTaurGNxA7czBwT6ZrWeKvDBuovwmW4N27ZdRH2ysSjQIBgSDJOM4rpbJnj1o8u8J9MbVFlFouUBLHeqIAomWJU+bGK7WvaW3CpeIadpN5SquOYXb7iR3xTugdR/dXLq9zIhkTAuR8qsf5Z5A5Eio+s9QsbiVA3ElpCQxZjJJkmBPAEADA4pMqyuuotqvnRnfEHBUAESIb5jyI4zik+M94yu8AD5QCYjlgBgYz9qrt1pmJLKvM+VFH0BMcfmZyaiPUZJ22+57kAZyBHHpRQbBawXLgrcuBFIC7mggH5ip3QrEA4JOcCtOn7QBbtW7CWEIVQhLttDASGBB7FSAfq3tWI02suhWWPKYkAkSRxRnTdF1Ig27IDsJUsF9AJm4cgSM8Z96KFZ6B0PwDoTt1Vwm4n/lpc4X2Zf8AzLgIzOJHB5rTXNVPyQqCJPBIHoRIAgR/cV5l4K8TGy5sahwy3GMnG1Lhx2xtPBPHB9Z9DtKqea4+0AxBhRz5RJ/tW0HFezCak/XoreN+uvbS0iKAtyZdl3RBGAp4MZn049a8k8baFbifvNoFQWKuvYXBziTAZYYA+4zBr2rr2nt3rDrdYKoG7fIGwr/FJwI9+xNeH+LvE9k2/wB00pa4u8PcvEbfiMoYKqL2QbmyckmoNDIpPbFSG0WMFiaYHI9KJdAG64052iVWMFu05EimCKd3R7ZlTIj6Z4qszCtV8dntubpJAB+ZQIaIG0/lHesjsp0Nqgn0gD41nAy08TgURdJMglT7YH4cflWftsy5BII4jtV231c7Yxu7Ht96loEy1d0fqJ+nP4VFpbYW6hzAkcEHv6/WreovBlPvHH40ljSm6NpYgADOCfYSSJ/2pDo9A8KdZFmzvu2bT3S07tqqT6SxU7pxJEZ5E5oh1Txk9yyyqCrlY+bySeWnng8e1YvTO1lFt7wyZKhjO31MDgHPJIzNB+q9TVnKlNygDAdgN3qe5EVOqZV0Ghrbq7t99BJnBA59hAFVH6vpgGF3zt5dpRtpWDnjBn3rOi+AZFu2B2BXfH/UTmpDdLckfQAKPwAFPRC3YT13iazuJs271sHld4KfSCJj2mg6dVuFiwYyfWk2fWjelsqggCSPdZ/EmjSK6DaT7At3VXXMksft/pTVW/8A56PPd74HsWX/AOVA7+vusTtJC9oo1Xwgt/JY0ivB3m5MHaABBPaTIIovZ6pp0shWtH4jfMzPIUg/wrMZECeeayzNcPJb8TTf3ZvQ0aIN2as9f0otlQgLbSAdokMRkk5n244qfof7iwvtdv3BtCm2gIDls7gCQQRwADHNY/8Ac39DXJoyRyv3YA/nQoJA5Nnq/gbR6O3ecvfW4GWLa3VAgkz3ZlJiAMjvitzqek2bu2VAK/I6eRl/5WXIr5109hleJGB38w+vpW+/ZX1hl1Rsu1srcVioA8yuonuMSoIMe1JxrlBbZ6FrtLqlWAy6hJmGEXse4hbn3z9aJ9L1lv4SBjtIUSreUqYGCDEGhl3rj2w4+BcYAsEKDeD5iBuC+a2PqIoX4b6Zem8bwcb2VlJkfzT+ZpUI8t1FvZMkt+vzqOxdEyVg8mfQevpQ7UapmxB/A9vrT/3l1TYoJn1jn+1aCYT0drexLfLE4gE57A+n967q9oKC9pstnMd+49/rQs3bi4fB5xBwfocGoGd7jbc98fnS7H0X9P8AELAuzbRzjH5c03VdSLE7jvgQJz5e0dhx2qA6O/Pw1tPjMBSfvI5HvVTX6Z7dwowIIjkFTB4MHjFUiRxuZnaB9P1FemdD8XWr2jB1i3G/d8Su1viL/DILSCNsbvbnNee9P0ReS52KImcFvoDzWj0iWbSuq3GIZcqAGHsYK8A+hmpkykiLxD45va113Lt06/LZXIMYG8/xN6TjiB3qjd6IHU3DcVTkBQnJH8OODyMxx6URtXbfxfiFduYhVIQA8tEkycz659cW9D1FQ25Lfw9uA8MpHI/ljufWiwozyeHW2ndZ1JO6FYIVtsP/AFKImDmftUGn0/n2K4B/hJPzGccSAa0/XNe2os3FDkNIJ8zDdGACOIz6dvY0At+GLpG4GCCBnA4HecGTxSbGkR9Q098r5i7R2GV/IzP1FDrNxQGV1YmDtho2tHJXvR9OsM1vzC38S2IljtJieVkFmGBA5mhl3qpfTuHVS5cbWhQQoEkCBPMfnVJvsUgSblEPDXTRqNXYtOYV7ihj/l5PGeARWnfwMrW1KsUchZnzLJGfcZ9DUfh/QpotcFuTcuKJUrhFJUkkg5ML/WnZJa1XRLKsyqpCB2VfMTjdjt6Rk1S6hpvhqTbBwcmSMZ7g/lRNdQMglARzOT78H1+nFCtd1MqxUozIRG5RKsD+vWs1bZo6SBba5x/E2fRn/wDlVC9d8zEzJg9/T3ou/RlcAoCJ9jNRnw23dvtsb/6quCaYFuuDUBrQ/wDDZjuB/wAtJ/w6PXmnYNAKz8w9iPfvRg9Qccf/AKgVJ/w4PU1Ff6O44WR9BQ3YVQj9QJUj1BHEf/1XLe8vPam2+kXj/D+vtUy+HbncAfekMrMRM7gD9acmoUfxkk/X3q2nhi5n5c+9TJ4Uf1X6c/2o4FyDf31fU/hUXx0/lJ49KPr4NY43D8DVlPBbd3H4UcDpmXGr88wQIj1+9FPDL/8AeQ8GBu7sJBERKkHv2NG7fgsTlgfaIP4zRDT+GwgO2D680PkET6Hq7IZs3bqnI8tzOTMDcT/rV+14t1BH/irg9mlj+IEUPHSn/wAsdxt/vU69JAAwPwOKlIpuzO/8NLyRHckz/Y4qq/SEETEEwPUyMGImPt2rV2BMA8Zx2xxXXdOsgR3XuRyc0xGUvdDUbjt+UgHBHPJ/+vxFRWug5EMwGJgHv9/StPrPKoUEweRJM/jSaQAysCAcCBQAATplxCSHc+x3SQDgj/Y1S1XR3u3NzAyftx9RW3RBviMEcU2/pl8wiQDgEkgUCoy2h0rWxG2fcxj7g0QbVXQv+GoUzJgTuOPMPT70XPTrZSSgmP7UzpukQsfKOPpQMzy9X1CkFnIA9qsXOpOy/NtJ/igEx6ZxFGnsLuYQMe1MTSqWjaIigVGf1PUZUqSfSRE/jFVNPp4kgsScyeQe3ePeYNaV7KzwO/anlBHA/CiwoyGvsbmLsSD6mJP0zOPaobfSwMGAD3JyI/XvW0s2wwWQDU3wFjgUWGpl7L3lEJffjEmf7E1Jb1F4kMyAtxuKguREZaASIx9K0nwVyYFLZtj0FFj1Rm2tXWJITbMzBaWPqZNS2tHd9CfrOPpWktoPSpxbAn9dqVhQCs6C57/Ybf6c1btdLYcFh/6iefr6e1Fba1XtXSXAJxmmBUTos4Yse+Gb+5mp16OgHB/X96tKckfSp1QYoGUl6co7U4aReIFWyggVxWFMUgK9vTL2FPTTj0FWLKAzPaakVB6elMCuthe0TThZ+mfx/CrAQU3YPzoER/u/uPyp37v9/wADSKOPwp7WxigYmz2/CuE8/r+tPdB/SkI/pQIQA+sVzIfU/r6VwFdtFA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xQVFRUVGRcYGBgYFxgXGBgXGBocHRoYHBocHCceGBokHRgXHy8gIycpLCwsGB4xNTAqNSYrLCkBCQoKDgwOGg8PGiwkHCQsLCwpLCwsLCwsKSwsLiwsLCwsKSwsLCkpLCwpLCwsLCwsKSwsLCwsLCwpLCwsLCwsLP/AABEIALsBDgMBIgACEQEDEQH/xAAcAAABBQEBAQAAAAAAAAAAAAAFAQIDBAYABwj/xABCEAACAQMDAgQEAwYEAwgDAQABAhEAAyEEEjEFQQYiUWETMnGBkaHwBxRCUrHBI2LR4RZykhUkNEOCk9LxU7LCM//EABoBAAMBAQEBAAAAAAAAAAAAAAABAgMFBAb/xAArEQACAgICAgECBQUBAAAAAAAAAQIRAxIhQQQxUSJhI3GBwfFCkaGx8BP/2gAMAwEAAhEDEQA/APT6WaSlirA6lpIrqAHA0hFdS0ANpQaWkoAdNJNJNdQMWaWabS0hC100k0oFAHUs05bVddAUSxCj1JAH50DG101X0+vtXCwt3EcrG4KwYieJAOJqUmhCY+a6aYDSmgBZpd1RzXGgQ/dSF6ZXUxjt9JNJFLQAtJFdNduoAWnTURek3UATb6QvUQpwSgBS9Jup3wjSG3QB1dXV1KwOrq6uosBa6kpaLAWupK6gDiK6lrgKLASkNSfDrjbosCKnXbvw7bORO0TExJ7CalS1QLxt1D4aW7Q5cyY7R8v5z/0/as8s9INovHHaSQO6h4zvGVt/DTtIlzORG4wBwcxjHqKE3Sb/AJ3Zmbg7jJB7j2oJ1/qY09rgt/iLbAnIJA3ScwQAT+FJq+v/AALiiJDys85xtMYk5I5H1rh5JZMjSv5/wdSChBWkFvCbWNDq7732uK19F+ESpKsAYa2gUEvc3BYA+laHXeNFssnxrLWbbsqhrtyyjjcYDmzvLhBySYIGSKy3V+nzokvOAjvua2243NSShJJ3Rs01pSRKIGZiVHzMK7wZ4Ltvfuf9oT+8ABvhsRte3AJZnkm7n5lmPXcOO1hWsIp/BzcjuTZ6SGpd1IY7EHEiCOOxEdqq3Oo21uC2XUOQWCkgEgcn9eh9K3Mi1NdNZ7xD4zs6RgjeZyrMAGHIHlUjkbjGfTNV7Xj63FrfbuJ8QE8CARHMxjnPtSA1M100D6Z4wsXbj2zutOpI23AFJjGIJB+lPseNdIbgtm4F58zQFx2JnFABqaShfXPF1jThYHxt2fIykATBzJz7Vd0fW7F26LKlhcjdtZGECAeY28Hse1AE9cFqZ7ltW2l1B9Jp6au1MbhP6/0oAhFk1INNSajrli2QGcZEj3rEeKf2kSht2BG6BuPIAyfvwPxosDfrpYEnA96lt2l9QfuK8D6j4lv3p33Hb6maoWNayxBb7GKXIH0Tev20+ZlE45rzTxr+0Vg/w9JgI2bkg7oHABHyz37xWLu9auFNu9yDypYkcfX6ihpuE0AfQU100ldQAs0tNpaAFrqQU8LQAgpQtDtT4n0tpwly8qse2ayPUP2vKC4s2CwGFZmwecwBxx3pWB6Bt9aS5rbaLuZlA9SYH414RoPEGotu7fEM3CCxbJMcZ570R674h+JZRJLHlpEATwMHMUWBvtZ+06zbuhAjOBO4qRHsBPzfrmn9M/aXausBctiypaNzXAcesbfpPbNeP/Gn7UoumJmgD2Xq37StLYbaCXkSCmcfXjma8p8QeJXu3rr/ABiouHciyzNAgA7RlPyHMYrvD+mF7U21YSASx+gzBjtMD71p7uhstda0lu4hG0FwWRW3ThTPnKxkV4fI8hQetX2erBicvqv7GBXXh7Qt3idoubgQrqQTMtJUgj2OaJ6LpBF5NQl5Lyb2LmQYDiIIngAcGPpVL96H7yto7/hvcCM284N3KgL6QR+daPrXhWzp7RuWg4uKRnEkEGRxBETg+tYZMkY8etv3NoQb+9A7qGvY21TcSLb3FX+UTdRgJ4ibS/jNT63r1wqjEm4UB28TBMESR9cH3BGTQjprM7fCgMHuoqwYCwwLQMjIJn+8VqNb4Y+GoVTMAw0cySSGH1Mg8j8Z3l5McdRkZLC5W0Q+HurMjKW3L5W3KreQAkFYkngx+uQh09zU3xufz3HK7pDAAD65UAflVkM1s9wR9/8AZl7ffMcVfs27IRruzzAzyfLA+UegJnOcGO2bxZntrP8ARiyYk1tH9UWOp+GRc+LfZt9xI+IANqlNvz+XuRmJ/ri3416n8G5Z220dbWAHWcIIG443AyDHqJqtqPFoVbi2yzC6qYMQGCwW4me2P5RWW1moa85e4xZj617Tyj9Rr/jXnusBLtMTAHtSow3HiP1iar20ApzUgCx6ogYwpglCOP4R/wDZov0fxotlHGxjunMzAwBk5OBWR20u6KAC9/xHc3GGaM8n1j/Sl0/iZ1MxPr5ooKzUxmpgFL/XLhaZj2JmqWo1TMST3quTXK1AElNmKYXNcueaQEm+ka7TGqG41AH0eFpwt0B6v4zS1izb+OwyQrDA9YyTmRgYg1V037RgLV17tpVdNuxA+WLcKQcg4Jn0IpWBqhZpwsVg+n/tWdluI1pDegm3DAIT2VvNJPpBzjiazrftQ1pYS6rzgIomT37yOBmlYWeuXXVJkiQJiRJHtXnnjnxldT/DtNtDDBHcHk/6UFfxVcvN8SCCpkgktjuOI4kR70I61ca9cLedlMbZEHBj6HJPfvTAo6zUNcYM5JMZPeagd/SrDWcn27GeMD7/AO1SaPS7jEd/fuDiftSAqj2H65/X0rSW9Mq2NwmCSG9VYAmM/wAJ5wf7UK2qqOu3O0ggnht8qccSF2/epdX1N1s3NPEy4J+oBzHr83/UaYAW7gn7iuQ85qNmxTQ9MDa/s80ub1z0AQfcyfyA/Gu0i9Ta8LrqlpZO5QifKDkFj5m45B9DRDwfpGXSqVfa1xiYKAj0Hm5mAMe9FVRhJL5BMnb/AKGvnvKm45JSaVPhdnWwx+hL9TzrrHQns6xNttmZmtOpAJB2gArPAIO78vatz4oeEA/5j+AqXW3mIIDgkDshByex3UJ8S6qfKSJ+Ge0YHJ/OouebRteuP9FqKxt12Y6xYjvnn8a9B8LdZF5fh3TNzgT/ABgf1b1/H1rI3PD/APhl01GndgRNtbg3BcebMesme1Lf6bctILhKRI+S4jlScidpla9/keMpLg8uLM/TNN1jpaXHdLZ86Z2nnImVPrmI5we1ZrSXntZZfUMCIBExDAxtn8ODgwKKaHq4v7Q7BL6xsuQIcjgN/K0/xd+O9FgyXot31KXhC7gpgkk49xAGTjmIrz6OMajz8rtfdfY2U/q5/n8zIazQkeZQNrTiZKn0OBmhyIZiOa0vUdI2lO113W3IXB4zgoexHp2+nLLOlt31cfFt6cBtiNcUxcUyQCRHw7gHaDxXQ8fyNo0zy5sKTtGfXPcfjU2mWJJCmZQbhIBKmI/zeh7GpRoTpXLPbAPm2vuOy5DFZUgg/MJznjGaeb9u9bYuyKMltoJfy/xAmMwThh6+s16dzDQoEVy2yRRdrNplVLH+M0wzOCGKkZIhoUiCSYP1HeCxphdCi0jKzZG8xMSNq9iZ/pVbInVlHb+VOKCkZCCQcEUpMUWIZ8IVGyiKlL1ERJosYxcUlPKetRMsYoEc9Q3bZq0gqvqblOwCydSZsra2tkllIt7lPM+bk57Tn0qq3USAWYCD8xk5zzkx+VQWrQ5IG6JyCSTg5nBjn0qwuolN1wB4x8oJAz5tvZceg49KyNNUiwlyQq+S4zwLUEE5JB3TPv39JFSEI9sNEGPmIIBb03AkMYPb0FUNDdtW76OihuTtg7Zjg5BBz29RVjXdccW0SLAtqSFthQGbdyd0k/Tj3p3Qa2WRql08NO4EDcCxH9ATMGIqzpvE9tN/w4YE8E7DEcktz6Y/lFBLGj32w43wxPkEHM8BicTA7Gq9u43yGAM+VguCe084jkeo9aORJIL9T1Be44Fq4HaGAIAAUzkMGgrM9u32q10A20LvcMpsdYypBYHa2cgzjgkelA7+uuXCVuM11xA3FiNqicBsjbk8j6RmW6dPNBYqu51UAfELMMTDEAGIG4+vHoWGprtB1zTJprlxwly5vyr29xZS0wk/LElh9xFBX65ady1q2ttwZjMOD22kkD6zPEZqre0oYAW8KSwJkEwIJhRA+59+atLqStsADYqys+Ukq0E5OT/ENuB5/QVNc3Zpa1qii2pe6xHwrflUyQCPfA744kVPaa2EIayXc7QCCV+bAPf1nGJGaqaEnToyr5myGJMZjIEcRxM5+9FvD9kvdADKyoxJ+YzAlVBPaYNKUtU2Cjbo3fTNiWghTdAIHmPYegPp681M+EYe3b19RVFLhAMfcfbH9aktX4OD75964PkSc6ro6eNakCrCtug+Ycz+v0Kz/iOw9zUKyy0GAuNvGWae1aLqF5duexBP6/Cs11ZG3lmJ+HdUREwpBcNx2I2/lXq8b6or8zHK6bL3hfxVa05fT3bIOnb5mYI3miGLFQAVjAiYEUK8UtabVLc09wlCwWG5MEyoYZZYAjdmQfrQex1K2TwLSyAJ/wASF+WQpI3MIJn1PtSazqibmeygcMO8IAYAI2r8oMEwDOR7z1UuTwtlu9piql5BWSD7d4I549fTvmi3S+vhlFq+ccLciSokHa38y4+1Za1pL14FlU+UebZxBGMNz6cxmpnKW7al3VWgSs+b/pE7c+sDvWOTDfK9mkMnTPUtPm0i6ja5ac4YQPlM/SDNAvEXhuFY2wXB5UCWxxjvHY8j8aDeH/Epswj+ezPHdczK/ft+ju7WqV03KwKngiuNlc8M9v4PfBKUaMBrb/xrNu0zECxIHLN6THlBA8uRnnHao7OgSy6AbjclokkAt/L3EEY+p9Ks+J9DbtMHDN8S4zk8HAWZH+aQI+9UNF1L4ls2nty43OrfKwxgD2xjnmPeuxhy/wDpFNHhyQ0dBfoug02zaLpt3GNxSgEBd/ywzCSAVCkTORBzQ/Q6Bvim24IZdxGQVkETtIEbTgwJME49a9i+3mRzG4CS4EyRMgmIIPf/AHq3p+iPbQ/EfZG/4ZaQGujbKEjjygxGa27My1qQjXRvHw7eFYhd43AmSpJHln2x7imauxYvXFSwQghVG58EzE7ogyZ4PehWp0NxbYulpQMSsMNw3FYx2jg9wewBqfqvwwFKEhmEupIZRu+Vp98/h9Kd0So37K2v0hs3HttG5DBggiYkiQSDzUHxajIE4kzye+7+KlOa0M2c70qmmstdFOhCu1UtSauTVS8CaYD7XVbyoti26kuxHlUTnBho3QR/Wieu6raUrY0ygxtNy/une20boDQqgEkTnjHuL6JYdbm9UV4VioGYlYJk+gJ571CLqITtIkzjgCRBnifpUFlqzo+SSACGUA43ehxE8/0iaqanppK//wCkqJIwSM4kfWB+HtRvXdcNz4ey2qDZaV42+Z0Al5A8pJzPuaq3tQ+022MpIG6JIz5RMSoJ7QOffK5GyrY221UKXde48yLJGczHI7VauqpBZWKmGULhlEjzHcc8EwB7cU0aW3b3LcuBIJAB3DcwJzu2kQMGfetKvRNMNMLl1X+Ix3z8Q7TEgQoAERjtzP0TdewSsxaq25hJCvJbJ8pBBIHqMj8Y7VoLotJ8FrRNzaHaTGLkFyDGCcjPFCerXV+I7ovw7UwqZI5yRJ4Efcke8Ev3L4SLsIM7WaRwWH4SFJwPuZNDGiK/rwGEwTt3TIwxPl8pw2IB7mR6VdHVlKszoWa9tB2Kq7UUydg4BZkXMQATjMEEVzuB3czPAk4EHgzGfrS3uoSq2V7CC4EloJYCedoMnH54pUOyTU2FYQFAMiJncc8GTBmQRHp7mtV0HojaVCzBt7COTxJyJAx/pWR0dmUaWA3Agbie0esD+tb7S6lzbt27zBrioAcfwjiTwTBGe5pS9UC92StdbZM5OcYx6cVJav7YJ5OIicCutW55HP6n8Kr6wFgw3bSMiAPfuf1mvNPEq9G0ZuyXqlyQIMzER70M8TWy2jQKx3KwMDurHg+okg/am6FmYHcT5ATBIgZk5+xx70zpyG9YAbAdIz+FVhw6pCyZLsyP7kwKAhQrfwjJyeYkEDE812nuy4tW7YuFm2qFYjcT7z+ootc06IAlx3aPmyIEeUpPImAY+sc1N0Xqi6S/vUW4Wdm5RE8D5QD37/evVZhTBf8A2tcssJsD6XC+zPJ2hhPH0NQ9U19249t7tu2hAGxEtrbUCZMIoGcjJzxRLxj4nbV6lWZdm1FUJnaTMsYUdyfyFBX1QZju2lSCoMEEDsfY8fnTJYf6z4av6La11rTi7JAtsSRtjsQOZ+mDUnS+tXNM+BKk+ZDwfceh9/6ih2ge5eKsWa5tdGIJhjuMADGMISZir3UtCqXrgDMSTuzA8uYwO+D+RxMV582JSizfFNxZpeobL6i4mZUx7HmD6GRFBusaUxZvpO4wPL6loge0kGq/R9cbT5+UkT7HsaNNoviae9a//G7R/wApyPyzXLh+Dz0mv7dnul+Jx8/7M/renvvUEbWuMAVcS05Ex6GTgz7j1IEG9pLexrb/AASV+ExZPiEP5iJ+c7TtIEFe3oJbGuc3vjrbslltoGtsWbe0lSYjEFQTnsM96Mazpp1ehuay4gstbbcnwyoUiPMwQmQCQF2gg4kT37CdnOaoyfWdD8BN9sltPdAZNxllYGGRifmKE84kbWrO3r5dyY3kwfKCIERJEc9v0K1lu4H0d5Wu2oMkIxZbvxEgh1UKwEiQQSAQRkRIHdC0lu4oO1iy8qpVZHuTA57c/jV+ieWVrKk25YwynaVIztIkNPeZ70zfmle6NzTbKDcARv3OAG8pMge3r9pqXWKA5ChlGYD/ADAHscDP2qkQxgaabcPpXIM1J8MVQhFeB/Y1Xu3qsA+sTUDt6RSET9S1Qtl7di4dqqVYqsfEgz5oPY+We4WgduyGHlBLROcd+8+3vRa10Z7bMLttlbK58pAYGSwODhgcUnSNTst3VN1JwdjDbuj+JS3lZuRGDnE1K4NPZX0/SX2l2ItLz5mCz7LJJb7A0th3aQPMG4Kt3xBj/X1qy2nX4aO6tuuliilyDtHDtIgjtEZ9qjv60Ex8NQCcwFWfp3j2/wBaVjou9L6Aj42XC4LNuLAIEHEgAicTIJFGOtdTWxqF3hb3wxuC3AxUmMTyYmBHeBQO31C4tkrZtAyQGeA22f4Z4BO2fpxSahS777z7nInvJB7yfwyal2/Y7S4I+oatrwa4RLE/KIVFUYEKBE+/JzTbVm4p85PoTvPlHYZ+X7elIdYLcwituELO7yEENuEEZEEd+/rVMt8UeYY4AXEn19f19KoRaU790kBZBIMbjOCQBlhjd6Uy2iMSAdwzDbYOBMdsAbR9470y9fKyikAbdrxy0ZP/AKREYwdtOta6IYrB/hgQCPcf8wB47R9ACVtJdd1G0He4HoQzwZgH0j2FehlxgKIIG0H24GfwNYfoqM15CSSygsTgANOIH3H1zWlv9XBM7X3ARA45zniKTGg1dvKilmaAvJ/XegGo6rvYkKwAOCSATjgjn7c1Xusz+dzMHC8KJkCTHMxn29qlv6rcCgBkCAIGIG0sC3pjJ+vepGVdbrGVXKthg26B7GQfSguiu34QfEZRHlXdtBjmBOau6++vw7gJO5gQB6zgE+mM1FpYKbmQ+UxICnJABhidyz6RicVa9Ev2RXLtwXLogurDkiRJEgnGYHbFQ3NMX3uE8oIBzgk8Y9MGPpUuq1hDm58piNqyJU4hv8sACO/tSWdaWUpHcmY4gD39vTvQNFzpl3/CK3DwShJGNxOBv4Dfniq/SdKjXvg3LahmJWSplTn5vMCY/PiheuslnaZMmSYPYc0Ut9TVGN4ibm0FSTy05kkySABjufakFklrVvZvPaZSIBB2gQAPl+bAg44kRzUR6gzXFFySWH8QgmRgn1BHfvNP6pqFd7hDq1sHdb2nzbCZiPVd3eeDHFV7WstM9oSWAIBJYkgRgCewMe1N+rJT5os9Pu70z2JWfUgCf61qfC2pm46N/Ei/fb5f6f0oOCltGWIkq8kGQYIPHqdoqXpGL6tnHoxH4gcjmuRmpqXw1/3+TpQT4+UDvEOie1fcKYBkk98SCAffB+9bnwV47RdOmmcSq+WAA2DOSOW5zj344zf7QHti5b80NAYH05U+xyOPQVj2Elj8QDcIOD9+Ox/vXu8e5YlseTNSyOjddb1ltbrtZW2ouYay9pbjCOSUZf8ADBngelZnT6IOhZGQbE3EN5DztO0cHPI9vtU/SdYmwrd1DiBA3K13B/lBPl47mMUZ1FnTajb/AN5ViqlYuWygIxtggyADuPc+b8NZSUeP2ZCVmTvi4jtgrckMpmA1siQwJicRk9j7Ua1/iO69m3ZZtwCwdyITO7BDbdw49f71Q6jqWttDtvNoAIZLqy/ybwJC5EDtkVJ0tP3lcBAyzCltrMAchTwxHMHMTVp9k69FTce3pTtxojrtAtuSJkRhiqsAe2yJOe4JEEUPZ6tMzoRmqC4hqd3PrFQm+d2SePenYBnqdlLxkXgAsAi7cus4IMwQLYgfLE0ENseZnXCgiZIJfO1VJyR3+g9xRDSdJa2d9u6fjoZUjyqFyFcORkzMR2A4PGo6T4ebVWS+oLq1wEFtrMS0sN+5oklskDsoHeo9FGGTVbiN4LhVMCQGXGPmGFicAU/W9TLMqtA8oVRhRt4Wdq898ic+9azp/wCzXW3S/wDg4tmN/wARALxUQGUNk+omBxxWR1toJdYqjq6MVdXK759xnuDn1oGW+m6KWC7c4ggqd0k5nt254+9Jq2a3cIcHYx2sMbmKtmDng96s9K8K63VqXsWHKLOWO1fdVLRJ5wPeqdzSPpjF60bZBC+cciJ2qxxGR9ifsgK+oK8qMj5R/L34jIzHPaoLGuJdBA55jMzgjH5e3tRpWW8rMwjbKgBQwEggSxYkHvIHbEVV1+iNvbcFpucOQQCT6ZyOc0dDB1u+CfN/m4zPJxPvGKu/Et3EJKqjLAA77Yjt8xmT9WqvZ0yhgXxwcHPH+oq70DQLcvDCsiFXcN3E/LiCeD7fjTEFOh3oVnMEnaJ9YnOO/wAv19qM6XQvqHYWrdy4yiSFWTAjgcZnmcfkfQ9T4d6Zp9PdZLSH4Stc8zMcn5QSTlZgAH2qL9jt9ruluX3tWbbNc2TathNwRQSTkydzH04o15Dfg83bwn1C7dUPoryWt3y7CyjOWMfM0Tk/lS6zwNrJIRNSqmPKVeAPw+3Ne6dR6nettFvTPdEA7le2on0hjP5VP07XPcBL2XskHhihn3BUnH1iqoiz57veGbqbENsr3Plbt/EZHJ/1pqrZCXFJlwPKAwSXHc4zHAGJPcATX0e100CPUFu3fh3NMDJYS6hhC7vN5l77Vx/nHpSoex88F8BBPMiQAATM+buPl703Q2FC3XO4tHl9JPv3ME/lXonjfV9NGqbT3Es2mABBVWs/MORcSUB/50IrJ9V8GMtsnTMbqtkKY3kAfwFSVu9z5TP+UUqK27M7eXcE28wJEg5k/jiKqueQ2MjtH65ok2n26cFZD23XuVMXASCSO4KnE4DCpdbbUoBG0hZyAcA+bIPM5/0pAUF1RVlaB6MIEw2Men19RUdzTrakg8wQY/DHqOT7la4Md0nzAE9hJHbMTzU+0PclVMiQARuBk+vr7x6U0JhPrFnettpEGJkSIMH6wIPvVjoGoDGcSMGCYqUdJuMlu3fU2m3cGOxMcnvkV2m6NcsRcuJ8LcQuyQxZgJLyCcQO/r9J5b1licL5V0dBXHIpVwwX1e78TUANkjH4E1Iloe1Qan/xJ+/96ezRXSwKoJfY5+Z3Ng/V4f7Co2ALCTzzT9Xc87H7VX3cGtSAtotUuz4bMFXeSSELNBxAIMx3j863fRuh9Nv6f4NhLvxHcFdQ0Bw4EklZlhkeQAAzIMiax3QvDOo1NsvZt/EUMVPmUQYB4YjsRWp8N+HdTp76XLmnuFEY7kTZ5gVI5DYgkH+nas94J02i1GVFnrvhe8qqHtKdo2OwbJIAmO2dshjB4HaKyp6FDEzNtQGfI3KJA2xzMkAGADM16nrOpS7C3auPadArSI2bjnIJJiNwMYIWsxq+gsLx+FqDcWQoDblLAztEiR3ESAMHEU/yHfyYFrBP0/X41WvWM8GjvU9OLcEQUaYZWBBgkEYwMg/7UNN8GnbFSBllr+zbG1RCrKiDAPf1E9pzVvQXLoXYGdmJJwSRJ9B9uRRi8N6k70ZhxEJbRBO5V5C8zETJkzlqv6VVTayApbYK25gZYgwySTgSB681LkPU1ngHrjI7h3UsQvzvBnGY9MmT6ketM614YW91O5cuWk2OpIVbjq10kBZciBbIAnEzJzNZNeqKt1XAt+ZVAW8BsYQZIbtmRMg1o08c20t+ZrZunBKbiMHEk+UAeualDao0d7rd2w1nTLY+GoEKyo7ooAheMmY+vcivJ+seH713WXAVuPfLnyFjdb2JMYU5IBz7V6voeuW7ii4jBig9Thv4sGMd5Iqzp7emGm3KF09sje7g7JVskkkGRJEjEyKakJxAPgTw6NMP8UWjc3gmAGKgjbBbiZzj1zUviDpnxbN/TkgH+C4SV+GVPlDgGGtlcExI5Mjgd1vxbptM7bL3xFiFKDfuOMAiASD3mMVD4c1mr1t69fCQCtqW3Jys4CCIMGZ9uTVITvow+v0pskpcBW6rMrKfMYORt/GQZIII+8nQ9eLJFwrDblmWBhVYGCPt+fFeo+K/A6XtGRaJ+PbBKbh5tpybfE7MmAMCcV5boPDwYoLtzarkztBdgV5BAkg/anQrPetd4o6eEuNddVBlbm5Likg842hmGeRjPNDOj/tC6NprYs6e/btoCSFC3oljk5UnmvIvG/iOyH/d7QZvhAWye3lEbZ5MRFYy0jTJECZ+g5piPrHpXjPR6liljUW7jiZUGGxydpgkfSi3xhXx/odabLpcS5suIwZWEyGBkGvozo/7R9HesWnfU2Lbsil0NxVKtGRBMjM/aKYjR6rrtlHFt7toMeFNxQ2ePKSDS3NcsGP13rzDx90/Sa5We3rrCudhZQ9t9xt7gIhw0w8d/lFZvwtrX0e/ffLbQCi7iVM8wp9jUjSAn7Qrnx9fff3Ufgo/3oX4V6jetam1aRzsuOiuhyrAkdjwfcZqPX9U33LjNiWYzyDn8qTo1z/vllh2IP4TVdB2HfEeuI1GotIBtF66Z9dxiT7jIoRdJnJkCMRE89vuTRBE3am/JHmuXJLEKDkk54J9vUxR7Q9KtXNMzfDf42n3kMBK3Nx8oae8nyx3x6VEqSspW3RmFecARHrjjHbtWs8O+CtRavW7hUBN25hvB9xieZg1mbXSXOpW2w+EQcwC22fpgD39/tW2/wCIAjlmbzQBtDMR9vJH414PMyzitYdpnrwQjJ2+h3jbSHaHAZTwTMTHAwfSRWQv9Qa+bSWTclCwOYgHZA+pO77fStV17qwezLsm3B+Y4Pv5cV5vqOqMivYRgQzBiVkzgiB6jzGvN4MHKPK9G/ky1Zf6wrW7xbiZEehAEj86otrX9f6UX0Xhq5fsowuWoGPM+0zCzj8B9jUn/At3+ez/AO4P9K6Uc+OC1lLlHhninJ2kDv8As1jZF6QVLQRwcQJ98sOKseH+lLf1CI0hM7o5MCYB7TET2mtN0vwkx0723exMNt/xlEbokxGflAq90HoIsErvsbu7G7C57A7T9/oPSvLPy3pJR5fRvDxvqV+uw3ob3wwUtAW0XAVcD/c+5zVy11B93zHNV7Vg972k/wDfH/xrrujBIP7zpgRwReWfcZU1xFjy727OltCqQH6N1G+mqYbmNtlaCVjzBuB6iODTtV1UHVoCgCWzu3QCWukfNkeULuxnkk9zTrfR2t3jdOq07JBAtrdLGSfmAP8Aagmr8LanUaq49lBdQ7ZFq5b+KDtAnYWDR7xXawyvyXT/AKV/c5uWP4XPyzU9Q6fY1Vtl2gSctagHd6lfX8JrzrrvSDpbxt7t+AwIUrg+x71rLXQNVZYTaurGNxA7czBwT6ZrWeKvDBuovwmW4N27ZdRH2ysSjQIBgSDJOM4rpbJnj1o8u8J9MbVFlFouUBLHeqIAomWJU+bGK7WvaW3CpeIadpN5SquOYXb7iR3xTugdR/dXLq9zIhkTAuR8qsf5Z5A5Eio+s9QsbiVA3ElpCQxZjJJkmBPAEADA4pMqyuuotqvnRnfEHBUAESIb5jyI4zik+M94yu8AD5QCYjlgBgYz9qrt1pmJLKvM+VFH0BMcfmZyaiPUZJ22+57kAZyBHHpRQbBawXLgrcuBFIC7mggH5ip3QrEA4JOcCtOn7QBbtW7CWEIVQhLttDASGBB7FSAfq3tWI02suhWWPKYkAkSRxRnTdF1Ig27IDsJUsF9AJm4cgSM8Z96KFZ6B0PwDoTt1Vwm4n/lpc4X2Zf8AzLgIzOJHB5rTXNVPyQqCJPBIHoRIAgR/cV5l4K8TGy5sahwy3GMnG1Lhx2xtPBPHB9Z9DtKqea4+0AxBhRz5RJ/tW0HFezCak/XoreN+uvbS0iKAtyZdl3RBGAp4MZn049a8k8baFbifvNoFQWKuvYXBziTAZYYA+4zBr2rr2nt3rDrdYKoG7fIGwr/FJwI9+xNeH+LvE9k2/wB00pa4u8PcvEbfiMoYKqL2QbmyckmoNDIpPbFSG0WMFiaYHI9KJdAG64052iVWMFu05EimCKd3R7ZlTIj6Z4qszCtV8dntubpJAB+ZQIaIG0/lHesjsp0Nqgn0gD41nAy08TgURdJMglT7YH4cflWftsy5BII4jtV231c7Yxu7Ht96loEy1d0fqJ+nP4VFpbYW6hzAkcEHv6/WreovBlPvHH40ljSm6NpYgADOCfYSSJ/2pDo9A8KdZFmzvu2bT3S07tqqT6SxU7pxJEZ5E5oh1Txk9yyyqCrlY+bySeWnng8e1YvTO1lFt7wyZKhjO31MDgHPJIzNB+q9TVnKlNygDAdgN3qe5EVOqZV0Ghrbq7t99BJnBA59hAFVH6vpgGF3zt5dpRtpWDnjBn3rOi+AZFu2B2BXfH/UTmpDdLckfQAKPwAFPRC3YT13iazuJs271sHld4KfSCJj2mg6dVuFiwYyfWk2fWjelsqggCSPdZ/EmjSK6DaT7At3VXXMksft/pTVW/8A56PPd74HsWX/AOVA7+vusTtJC9oo1Xwgt/JY0ivB3m5MHaABBPaTIIovZ6pp0shWtH4jfMzPIUg/wrMZECeeayzNcPJb8TTf3ZvQ0aIN2as9f0otlQgLbSAdokMRkk5n244qfof7iwvtdv3BtCm2gIDls7gCQQRwADHNY/8Ac39DXJoyRyv3YA/nQoJA5Nnq/gbR6O3ecvfW4GWLa3VAgkz3ZlJiAMjvitzqek2bu2VAK/I6eRl/5WXIr5109hleJGB38w+vpW+/ZX1hl1Rsu1srcVioA8yuonuMSoIMe1JxrlBbZ6FrtLqlWAy6hJmGEXse4hbn3z9aJ9L1lv4SBjtIUSreUqYGCDEGhl3rj2w4+BcYAsEKDeD5iBuC+a2PqIoX4b6Zem8bwcb2VlJkfzT+ZpUI8t1FvZMkt+vzqOxdEyVg8mfQevpQ7UapmxB/A9vrT/3l1TYoJn1jn+1aCYT0drexLfLE4gE57A+n967q9oKC9pstnMd+49/rQs3bi4fB5xBwfocGoGd7jbc98fnS7H0X9P8AELAuzbRzjH5c03VdSLE7jvgQJz5e0dhx2qA6O/Pw1tPjMBSfvI5HvVTX6Z7dwowIIjkFTB4MHjFUiRxuZnaB9P1FemdD8XWr2jB1i3G/d8Su1viL/DILSCNsbvbnNee9P0ReS52KImcFvoDzWj0iWbSuq3GIZcqAGHsYK8A+hmpkykiLxD45va113Lt06/LZXIMYG8/xN6TjiB3qjd6IHU3DcVTkBQnJH8OODyMxx6URtXbfxfiFduYhVIQA8tEkycz659cW9D1FQ25Lfw9uA8MpHI/ljufWiwozyeHW2ndZ1JO6FYIVtsP/AFKImDmftUGn0/n2K4B/hJPzGccSAa0/XNe2os3FDkNIJ8zDdGACOIz6dvY0At+GLpG4GCCBnA4HecGTxSbGkR9Q098r5i7R2GV/IzP1FDrNxQGV1YmDtho2tHJXvR9OsM1vzC38S2IljtJieVkFmGBA5mhl3qpfTuHVS5cbWhQQoEkCBPMfnVJvsUgSblEPDXTRqNXYtOYV7ihj/l5PGeARWnfwMrW1KsUchZnzLJGfcZ9DUfh/QpotcFuTcuKJUrhFJUkkg5ML/WnZJa1XRLKsyqpCB2VfMTjdjt6Rk1S6hpvhqTbBwcmSMZ7g/lRNdQMglARzOT78H1+nFCtd1MqxUozIRG5RKsD+vWs1bZo6SBba5x/E2fRn/wDlVC9d8zEzJg9/T3ou/RlcAoCJ9jNRnw23dvtsb/6quCaYFuuDUBrQ/wDDZjuB/wAtJ/w6PXmnYNAKz8w9iPfvRg9Qccf/AKgVJ/w4PU1Ff6O44WR9BQ3YVQj9QJUj1BHEf/1XLe8vPam2+kXj/D+vtUy+HbncAfekMrMRM7gD9acmoUfxkk/X3q2nhi5n5c+9TJ4Uf1X6c/2o4FyDf31fU/hUXx0/lJ49KPr4NY43D8DVlPBbd3H4UcDpmXGr88wQIj1+9FPDL/8AeQ8GBu7sJBERKkHv2NG7fgsTlgfaIP4zRDT+GwgO2D680PkET6Hq7IZs3bqnI8tzOTMDcT/rV+14t1BH/irg9mlj+IEUPHSn/wAsdxt/vU69JAAwPwOKlIpuzO/8NLyRHckz/Y4qq/SEETEEwPUyMGImPt2rV2BMA8Zx2xxXXdOsgR3XuRyc0xGUvdDUbjt+UgHBHPJ/+vxFRWug5EMwGJgHv9/StPrPKoUEweRJM/jSaQAysCAcCBQAATplxCSHc+x3SQDgj/Y1S1XR3u3NzAyftx9RW3RBviMEcU2/pl8wiQDgEkgUCoy2h0rWxG2fcxj7g0QbVXQv+GoUzJgTuOPMPT70XPTrZSSgmP7UzpukQsfKOPpQMzy9X1CkFnIA9qsXOpOy/NtJ/igEx6ZxFGnsLuYQMe1MTSqWjaIigVGf1PUZUqSfSRE/jFVNPp4kgsScyeQe3ePeYNaV7KzwO/anlBHA/CiwoyGvsbmLsSD6mJP0zOPaobfSwMGAD3JyI/XvW0s2wwWQDU3wFjgUWGpl7L3lEJffjEmf7E1Jb1F4kMyAtxuKguREZaASIx9K0nwVyYFLZtj0FFj1Rm2tXWJITbMzBaWPqZNS2tHd9CfrOPpWktoPSpxbAn9dqVhQCs6C57/Ybf6c1btdLYcFh/6iefr6e1Fba1XtXSXAJxmmBUTos4Yse+Gb+5mp16OgHB/X96tKckfSp1QYoGUl6co7U4aReIFWyggVxWFMUgK9vTL2FPTTj0FWLKAzPaakVB6elMCuthe0TThZ+mfx/CrAQU3YPzoER/u/uPyp37v9/wADSKOPwp7WxigYmz2/CuE8/r+tPdB/SkI/pQIQA+sVzIfU/r6VwFdtFAH/2Q=="/>
          <p:cNvSpPr>
            <a:spLocks noChangeAspect="1" noChangeArrowheads="1"/>
          </p:cNvSpPr>
          <p:nvPr/>
        </p:nvSpPr>
        <p:spPr bwMode="auto">
          <a:xfrm>
            <a:off x="2286000" y="1610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1" y="2895600"/>
            <a:ext cx="3350456" cy="232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0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92D050"/>
                </a:solidFill>
                <a:latin typeface="Signika" pitchFamily="2" charset="0"/>
              </a:rPr>
              <a:t>Emission Reduction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7517" indent="0" algn="ctr">
              <a:buNone/>
            </a:pPr>
            <a:r>
              <a:rPr lang="en-US" dirty="0">
                <a:solidFill>
                  <a:schemeClr val="bg1"/>
                </a:solidFill>
                <a:latin typeface="Signika" pitchFamily="2" charset="0"/>
              </a:rPr>
              <a:t>Much of the clean air progress is due to significant, voluntary investments of the maritime industry and government agencies in cleaner technology, cleaner fuels and more efficient systems of </a:t>
            </a:r>
            <a:r>
              <a:rPr lang="en-US" dirty="0" smtClean="0">
                <a:solidFill>
                  <a:schemeClr val="bg1"/>
                </a:solidFill>
                <a:latin typeface="Signika" pitchFamily="2" charset="0"/>
              </a:rPr>
              <a:t>operation</a:t>
            </a:r>
            <a:endParaRPr lang="en-US" dirty="0">
              <a:solidFill>
                <a:schemeClr val="bg1"/>
              </a:solidFill>
              <a:latin typeface="Signik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1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99CC00"/>
                </a:solidFill>
                <a:latin typeface="Signika" pitchFamily="2" charset="0"/>
              </a:rPr>
              <a:t>Port </a:t>
            </a:r>
            <a:r>
              <a:rPr lang="en-US" sz="4000" dirty="0">
                <a:solidFill>
                  <a:srgbClr val="99CC00"/>
                </a:solidFill>
                <a:latin typeface="Signika" pitchFamily="2" charset="0"/>
              </a:rPr>
              <a:t>of Seattle 2005 - 2011</a:t>
            </a:r>
            <a:br>
              <a:rPr lang="en-US" sz="4000" dirty="0">
                <a:solidFill>
                  <a:srgbClr val="99CC00"/>
                </a:solidFill>
                <a:latin typeface="Signika" pitchFamily="2" charset="0"/>
              </a:rPr>
            </a:br>
            <a:r>
              <a:rPr lang="en-US" sz="4000" dirty="0" smtClean="0">
                <a:solidFill>
                  <a:srgbClr val="99CC00"/>
                </a:solidFill>
                <a:latin typeface="Signika" pitchFamily="2" charset="0"/>
              </a:rPr>
              <a:t>Emission Reductions - SO2</a:t>
            </a:r>
            <a:endParaRPr lang="en-US" sz="4000" dirty="0">
              <a:solidFill>
                <a:srgbClr val="99CC00"/>
              </a:solidFill>
              <a:latin typeface="Signika" pitchFamily="2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592594"/>
              </p:ext>
            </p:extLst>
          </p:nvPr>
        </p:nvGraphicFramePr>
        <p:xfrm>
          <a:off x="190500" y="1219200"/>
          <a:ext cx="881380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07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Branded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5482</TotalTime>
  <Words>869</Words>
  <Application>Microsoft Office PowerPoint</Application>
  <PresentationFormat>On-screen Show (4:3)</PresentationFormat>
  <Paragraphs>131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Branded Template 1</vt:lpstr>
      <vt:lpstr>Port of Seattle Clean Air Strategy</vt:lpstr>
      <vt:lpstr>Port Air Quality Plan</vt:lpstr>
      <vt:lpstr>Northwest Ports Clean Air Strategy</vt:lpstr>
      <vt:lpstr>Northwest Ports Clean Air Strategy</vt:lpstr>
      <vt:lpstr>Emission Reduction - Ocean-Going Vessels</vt:lpstr>
      <vt:lpstr>Emission Reduction - Cargo Handling Equipment </vt:lpstr>
      <vt:lpstr>Emission Reduction - Clean Truck Program </vt:lpstr>
      <vt:lpstr>Emission Reduction Progress</vt:lpstr>
      <vt:lpstr>Port of Seattle 2005 - 2011 Emission Reductions - SO2</vt:lpstr>
      <vt:lpstr>Port of Seattle Emissions Reduction  GHG </vt:lpstr>
      <vt:lpstr>Energy Conservation</vt:lpstr>
      <vt:lpstr>Terminal 46 Lighting Upgrade</vt:lpstr>
      <vt:lpstr>P69 Energy Conservation Measures</vt:lpstr>
      <vt:lpstr>Energy Conservation Measures</vt:lpstr>
      <vt:lpstr>Results</vt:lpstr>
      <vt:lpstr>Terminal 91 Exterior lighting </vt:lpstr>
      <vt:lpstr>Justification</vt:lpstr>
      <vt:lpstr> Old Technology </vt:lpstr>
      <vt:lpstr> New Technology </vt:lpstr>
      <vt:lpstr>HPS vs LEP</vt:lpstr>
      <vt:lpstr>PowerPoint Presentation</vt:lpstr>
      <vt:lpstr>PowerPoint Presentation</vt:lpstr>
      <vt:lpstr>T5 Flyover Access Road</vt:lpstr>
      <vt:lpstr>Justification</vt:lpstr>
      <vt:lpstr>Thank You </vt:lpstr>
    </vt:vector>
  </TitlesOfParts>
  <Company>Valued Customer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 of Seattle User</dc:creator>
  <cp:lastModifiedBy>Kelsey Miller</cp:lastModifiedBy>
  <cp:revision>19</cp:revision>
  <dcterms:created xsi:type="dcterms:W3CDTF">2014-04-04T20:04:08Z</dcterms:created>
  <dcterms:modified xsi:type="dcterms:W3CDTF">2014-04-09T20:26:38Z</dcterms:modified>
</cp:coreProperties>
</file>