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0" r:id="rId3"/>
    <p:sldId id="281" r:id="rId4"/>
    <p:sldId id="282" r:id="rId5"/>
    <p:sldId id="287" r:id="rId6"/>
    <p:sldId id="288" r:id="rId7"/>
    <p:sldId id="283" r:id="rId8"/>
    <p:sldId id="284" r:id="rId9"/>
    <p:sldId id="289" r:id="rId10"/>
    <p:sldId id="291" r:id="rId11"/>
    <p:sldId id="292" r:id="rId12"/>
    <p:sldId id="285" r:id="rId13"/>
    <p:sldId id="290" r:id="rId14"/>
    <p:sldId id="27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9" autoAdjust="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C6CEB-4151-45A1-8DE4-FCB2D91DDEF7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818D5-832D-40D3-8A27-E22BEE865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84983B-FB6A-4C97-9C75-26850DE9EE53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0A7EEB-15A3-49C0-8947-71EF86EE1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9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63C9-E53C-4BB1-BA79-F7F4785E90A1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85AB-63A1-426C-BDF6-5200A50DBC94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422D-8682-455E-8AA1-5010E9549ADB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3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D794-5DF6-4626-A750-AF6124C118F2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C491-9595-400C-9054-D9ED5BFD05BD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6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0B77-A8A3-4216-97CC-63EEFEA8F2F6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8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474F-8705-4911-A818-FA75F9102116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E522-E75B-4778-92D8-E4079C18179E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5FF2-DAEF-4383-ADA5-9D4E3DBE7F0C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CE5D-9EA8-4757-A3AF-448A4A5227AC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8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A1D9-0F3E-4558-A079-0CAA6C9F4093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9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F92F-C714-4083-AFE7-DAC864E4C72D}" type="datetime1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4D77-D89D-47F9-BAD6-009EE4D8F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" TargetMode="External"/><Relationship Id="rId2" Type="http://schemas.openxmlformats.org/officeDocument/2006/relationships/hyperlink" Target="https://www.commerce.wa.gov/growing-the-economy/energy/clean-energy-fu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merce.wa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merce.w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merce.wa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an.kwan@commerce.wa.gov" TargetMode="External"/><Relationship Id="rId7" Type="http://schemas.openxmlformats.org/officeDocument/2006/relationships/hyperlink" Target="http://www.commerce.wa.gov/growing-the-economy/energy/" TargetMode="External"/><Relationship Id="rId2" Type="http://schemas.openxmlformats.org/officeDocument/2006/relationships/hyperlink" Target="mailto:tony.usibelli@commerce.w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merce.w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ectricdrive.wa.gov/" TargetMode="External"/><Relationship Id="rId5" Type="http://schemas.openxmlformats.org/officeDocument/2006/relationships/hyperlink" Target="https://www.commerce.wa.gov/growing-the-economy/energy/electric-vehicles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" TargetMode="External"/><Relationship Id="rId2" Type="http://schemas.openxmlformats.org/officeDocument/2006/relationships/hyperlink" Target="https://www.governor.wa.gov/sites/default/files/exe_order/18-01%20SEEP%20Executive%20Order%20(tmp)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wagovernor/leading-the-charge-inslee-promotes-an-electric-transportation-future-7be79bbf2cd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merce.wa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merce.wa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cology.wa.gov/DOE/files/41/417a6510-a669-4a10-927d-4ebc02282f4a.pdf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95" y="1842866"/>
            <a:ext cx="5133256" cy="34343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88368" y="5553921"/>
            <a:ext cx="5817463" cy="1219416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314" y="2395470"/>
            <a:ext cx="9150518" cy="225275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5100" b="1" dirty="0" smtClean="0"/>
              <a:t>Electric Vehicles - State Policy and Activities</a:t>
            </a:r>
          </a:p>
          <a:p>
            <a:pPr algn="r"/>
            <a:endParaRPr lang="en-US" sz="4000" b="1" dirty="0"/>
          </a:p>
          <a:p>
            <a:pPr algn="r"/>
            <a:r>
              <a:rPr lang="en-US" sz="4000" b="1" dirty="0" smtClean="0"/>
              <a:t>CleanTech Alliance – Government Affairs Committee  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025" y="570079"/>
            <a:ext cx="4250055" cy="735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8664" y="1525834"/>
            <a:ext cx="8997694" cy="238054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4265" y="5851407"/>
            <a:ext cx="255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August 7, 2018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86122" y="75256"/>
            <a:ext cx="3136392" cy="1371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9850" y="5553921"/>
            <a:ext cx="1533407" cy="1219416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9108" y="5553921"/>
            <a:ext cx="1533407" cy="1219416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/>
          <a:lstStyle/>
          <a:p>
            <a:r>
              <a:rPr lang="en-US" dirty="0" smtClean="0"/>
              <a:t>Revolving loan fund for upfront costs for solar, energy efficiency, electric Class 4-8 and buses, EVSE</a:t>
            </a:r>
          </a:p>
          <a:p>
            <a:r>
              <a:rPr lang="en-US" dirty="0" smtClean="0"/>
              <a:t>$11M Grid Modernization (September)</a:t>
            </a:r>
          </a:p>
          <a:p>
            <a:r>
              <a:rPr lang="en-US" dirty="0" smtClean="0"/>
              <a:t>$4M Solar deployment </a:t>
            </a:r>
          </a:p>
          <a:p>
            <a:r>
              <a:rPr lang="en-US" dirty="0" smtClean="0"/>
              <a:t>$8.6M in RD&amp;D matching funds</a:t>
            </a:r>
          </a:p>
          <a:p>
            <a:endParaRPr lang="en-US" dirty="0"/>
          </a:p>
          <a:p>
            <a:r>
              <a:rPr lang="en-US" sz="1800" dirty="0">
                <a:hlinkClick r:id="rId2"/>
              </a:rPr>
              <a:t>https://www.commerce.wa.gov/growing-the-economy/energy/clean-energy-fund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(also sign up for email updates)</a:t>
            </a:r>
            <a:endParaRPr lang="en-US" sz="1800" dirty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 Commerce Clean Energy Funds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$7.9M in state funds (innovation)</a:t>
            </a:r>
          </a:p>
          <a:p>
            <a:r>
              <a:rPr lang="en-US" dirty="0"/>
              <a:t>&lt;$3.1M in federal Recovery Act funds (deployment of established technologies)</a:t>
            </a:r>
          </a:p>
          <a:p>
            <a:r>
              <a:rPr lang="en-US" dirty="0"/>
              <a:t>Local governments or public or private retail electrical utilities</a:t>
            </a:r>
          </a:p>
          <a:p>
            <a:r>
              <a:rPr lang="en-US" dirty="0"/>
              <a:t>Priority to reducing top 200 hours of demand</a:t>
            </a:r>
          </a:p>
          <a:p>
            <a:r>
              <a:rPr lang="en-US" dirty="0"/>
              <a:t>Eligible technologies (including, not limited to):</a:t>
            </a:r>
          </a:p>
          <a:p>
            <a:pPr lvl="1"/>
            <a:r>
              <a:rPr lang="en-US" dirty="0"/>
              <a:t>EV charging and open source control infrastructure, incl. inductive</a:t>
            </a:r>
          </a:p>
          <a:p>
            <a:pPr lvl="1"/>
            <a:r>
              <a:rPr lang="en-US" dirty="0"/>
              <a:t>Low income, multi-unit EVs in urban settings</a:t>
            </a:r>
          </a:p>
          <a:p>
            <a:pPr lvl="1"/>
            <a:r>
              <a:rPr lang="en-US" dirty="0"/>
              <a:t>V2G, including fleets</a:t>
            </a:r>
          </a:p>
          <a:p>
            <a:pPr lvl="1"/>
            <a:r>
              <a:rPr lang="en-US" dirty="0"/>
              <a:t>EV fleet management with open source </a:t>
            </a:r>
            <a:r>
              <a:rPr lang="en-US" dirty="0" smtClean="0"/>
              <a:t>software	</a:t>
            </a:r>
            <a:endParaRPr lang="en-US" dirty="0"/>
          </a:p>
          <a:p>
            <a:pPr lvl="1"/>
            <a:r>
              <a:rPr lang="en-US" dirty="0"/>
              <a:t>Maritime electrification</a:t>
            </a:r>
          </a:p>
          <a:p>
            <a:r>
              <a:rPr lang="en-US" dirty="0"/>
              <a:t>Coordinate with VW Settlement</a:t>
            </a:r>
            <a:endParaRPr lang="en-US" sz="1800" dirty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 Commerce Clean Energy Fund: Transportation Electrification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WSDOT Electric Vehicle Infrastructure Pilot Program</a:t>
            </a:r>
          </a:p>
          <a:p>
            <a:pPr lvl="1"/>
            <a:r>
              <a:rPr lang="en-US" dirty="0" smtClean="0"/>
              <a:t>$1M in state funds, $1.5M private </a:t>
            </a:r>
            <a:r>
              <a:rPr lang="en-US" dirty="0" smtClean="0">
                <a:sym typeface="Wingdings" panose="05000000000000000000" pitchFamily="2" charset="2"/>
              </a:rPr>
              <a:t> 15 DCFC stations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Other State Investments 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489" y="2672025"/>
            <a:ext cx="5546251" cy="4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Electrify America</a:t>
            </a:r>
          </a:p>
          <a:p>
            <a:pPr lvl="1"/>
            <a:r>
              <a:rPr lang="en-US" dirty="0" smtClean="0"/>
              <a:t>Cycle 1 (through Q2 2019): </a:t>
            </a:r>
          </a:p>
          <a:p>
            <a:pPr lvl="2"/>
            <a:r>
              <a:rPr lang="en-US" dirty="0" smtClean="0"/>
              <a:t>12 DCFC banks (6 ports each) along I-5, I-90, and Seattle area</a:t>
            </a:r>
          </a:p>
          <a:p>
            <a:pPr lvl="2"/>
            <a:r>
              <a:rPr lang="en-US" dirty="0" smtClean="0"/>
              <a:t>18 level 2 locations in Puget Sound area </a:t>
            </a:r>
          </a:p>
          <a:p>
            <a:r>
              <a:rPr lang="en-US" dirty="0" smtClean="0"/>
              <a:t>Alternative Fuel Infrastructure Corridor Coalition (w/ EPA)</a:t>
            </a:r>
          </a:p>
          <a:p>
            <a:pPr lvl="1"/>
            <a:r>
              <a:rPr lang="en-US" dirty="0" smtClean="0"/>
              <a:t>Develop strategy for alternative fuels opportunities for heavy duty</a:t>
            </a:r>
          </a:p>
          <a:p>
            <a:pPr lvl="1"/>
            <a:endParaRPr lang="en-US" dirty="0" smtClean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Other State Investments 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88368" y="5553921"/>
            <a:ext cx="5817463" cy="1219416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8664" y="1525834"/>
            <a:ext cx="8997694" cy="238054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4265" y="5851408"/>
            <a:ext cx="255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www.commerce.wa.gov</a:t>
            </a:r>
          </a:p>
          <a:p>
            <a:pPr algn="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86122" y="75256"/>
            <a:ext cx="3136392" cy="1371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6123" y="5553921"/>
            <a:ext cx="1533407" cy="1219416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9108" y="5553921"/>
            <a:ext cx="1533407" cy="1219416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6122" y="1845730"/>
            <a:ext cx="3136392" cy="3638789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0465" y="1905485"/>
            <a:ext cx="3815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</a:t>
            </a:r>
          </a:p>
          <a:p>
            <a:endParaRPr lang="en-US" dirty="0"/>
          </a:p>
          <a:p>
            <a:r>
              <a:rPr lang="en-US" b="1" dirty="0"/>
              <a:t>Tony </a:t>
            </a:r>
            <a:r>
              <a:rPr lang="en-US" b="1" dirty="0" smtClean="0"/>
              <a:t>Usibelli</a:t>
            </a:r>
          </a:p>
          <a:p>
            <a:r>
              <a:rPr lang="en-US" dirty="0" smtClean="0">
                <a:hlinkClick r:id="rId2"/>
              </a:rPr>
              <a:t>tony.usibelli@commerce.wa.gov</a:t>
            </a:r>
            <a:endParaRPr lang="en-US" dirty="0" smtClean="0"/>
          </a:p>
          <a:p>
            <a:r>
              <a:rPr lang="en-US" dirty="0" smtClean="0"/>
              <a:t>360 725- 3110 </a:t>
            </a:r>
          </a:p>
          <a:p>
            <a:endParaRPr lang="en-US" b="1" dirty="0"/>
          </a:p>
          <a:p>
            <a:r>
              <a:rPr lang="en-US" b="1" dirty="0" smtClean="0"/>
              <a:t>Alan Kwan</a:t>
            </a:r>
          </a:p>
          <a:p>
            <a:r>
              <a:rPr lang="en-US" dirty="0" smtClean="0"/>
              <a:t>360 725-3120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alan.kwan@commerce.wa.gov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025" y="570079"/>
            <a:ext cx="4250055" cy="735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712149" y="1921007"/>
            <a:ext cx="2841037" cy="43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40552" y="6387485"/>
            <a:ext cx="1414209" cy="220507"/>
            <a:chOff x="6482900" y="6318273"/>
            <a:chExt cx="2094121" cy="326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0" t="26066" r="2040" b="27160"/>
            <a:stretch/>
          </p:blipFill>
          <p:spPr>
            <a:xfrm>
              <a:off x="6482900" y="6318274"/>
              <a:ext cx="1009617" cy="326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52" b="38307"/>
            <a:stretch/>
          </p:blipFill>
          <p:spPr>
            <a:xfrm>
              <a:off x="7567404" y="6318273"/>
              <a:ext cx="1009617" cy="32652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975540" y="4481848"/>
            <a:ext cx="7127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7"/>
            </a:endParaRPr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://www.commerce.wa.gov/growing-the-economy/energy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8000" contrast="20000"/>
          </a:blip>
          <a:stretch>
            <a:fillRect/>
          </a:stretch>
        </p:blipFill>
        <p:spPr>
          <a:xfrm>
            <a:off x="645598" y="982917"/>
            <a:ext cx="10990053" cy="5875083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3997037" y="4894119"/>
            <a:ext cx="5195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Washington State Department of Commer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49" y="6188289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1123" y="674729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48233" y="126401"/>
            <a:ext cx="924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Washington’s Energy System</a:t>
            </a:r>
            <a:endParaRPr lang="en-US" sz="2000" i="1" dirty="0">
              <a:solidFill>
                <a:srgbClr val="5080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State Electric Vehicle Goals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Possible 2019 Legislation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VW Settlement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 State EV Funding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Overview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228018"/>
            <a:ext cx="4888415" cy="3252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7752" y="5821342"/>
            <a:ext cx="2912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5"/>
            </a:endParaRPr>
          </a:p>
          <a:p>
            <a:r>
              <a:rPr lang="en-US" dirty="0" smtClean="0">
                <a:hlinkClick r:id="rId6"/>
              </a:rPr>
              <a:t>www.electricdrive.wa.gov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46031" y="5562459"/>
            <a:ext cx="73645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Electric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Drive Washington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/>
          <a:lstStyle/>
          <a:p>
            <a:r>
              <a:rPr lang="en-US" dirty="0" smtClean="0"/>
              <a:t>50,000 EVs statewide by 2020	</a:t>
            </a:r>
          </a:p>
          <a:p>
            <a:r>
              <a:rPr lang="en-US" dirty="0" smtClean="0"/>
              <a:t>20% of state light-duty fleet each year </a:t>
            </a:r>
          </a:p>
          <a:p>
            <a:pPr lvl="1"/>
            <a:r>
              <a:rPr lang="en-US" dirty="0" smtClean="0"/>
              <a:t>State Efficiency and Environmental Performance (SEEP) </a:t>
            </a:r>
            <a:r>
              <a:rPr lang="en-US" dirty="0" smtClean="0">
                <a:hlinkClick r:id="rId2"/>
              </a:rPr>
              <a:t>Executive Order 18-01 </a:t>
            </a:r>
            <a:endParaRPr lang="en-US" dirty="0" smtClean="0"/>
          </a:p>
          <a:p>
            <a:pPr lvl="1"/>
            <a:r>
              <a:rPr lang="en-US" dirty="0" smtClean="0"/>
              <a:t>Expanded State contract choices </a:t>
            </a:r>
          </a:p>
          <a:p>
            <a:endParaRPr lang="en-US" dirty="0" smtClean="0"/>
          </a:p>
          <a:p>
            <a:r>
              <a:rPr lang="en-US" dirty="0" smtClean="0"/>
              <a:t>State and local government “</a:t>
            </a:r>
            <a:r>
              <a:rPr lang="en-US" u="sng" dirty="0" smtClean="0"/>
              <a:t>extent practicable”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 State Electric Vehicle Goals 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14" y="3199688"/>
            <a:ext cx="52387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12" descr="https://data.results.wa.gov/api/assets/6EE0A2BD-E889-4230-B0B6-5B9BA127C1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714"/>
            <a:ext cx="11101589" cy="68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6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dium-content-sans-serif-font"/>
              </a:rPr>
              <a:t>Leading the charge: Inslee promotes an electric transportation future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3" y="1584241"/>
            <a:ext cx="5110698" cy="43513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4699" y="6077247"/>
            <a:ext cx="11694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medium.com/wagovernor/leading-the-charge-inslee-promotes-an-electric-transportation-future-7be79bbf2cde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/>
          <a:lstStyle/>
          <a:p>
            <a:r>
              <a:rPr lang="en-US" dirty="0" smtClean="0"/>
              <a:t>Utility authority to support EVs and infrastructure</a:t>
            </a:r>
          </a:p>
          <a:p>
            <a:r>
              <a:rPr lang="en-US" dirty="0" smtClean="0"/>
              <a:t>Sales tax benefits for EV purchases</a:t>
            </a:r>
          </a:p>
          <a:p>
            <a:r>
              <a:rPr lang="en-US" dirty="0" smtClean="0"/>
              <a:t>Clean fuel standard? </a:t>
            </a:r>
          </a:p>
          <a:p>
            <a:r>
              <a:rPr lang="en-US" dirty="0" smtClean="0"/>
              <a:t>Additional funding for EV support?</a:t>
            </a:r>
          </a:p>
          <a:p>
            <a:r>
              <a:rPr lang="en-US" dirty="0" smtClean="0"/>
              <a:t>Zero Emissions Vehicle (ZEV) mandate?</a:t>
            </a:r>
          </a:p>
          <a:p>
            <a:r>
              <a:rPr lang="en-US" dirty="0" smtClean="0"/>
              <a:t>Technical assistance to local governments?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Possible 2019 Legislation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3651"/>
            <a:ext cx="8229600" cy="4708525"/>
          </a:xfrm>
        </p:spPr>
        <p:txBody>
          <a:bodyPr/>
          <a:lstStyle/>
          <a:p>
            <a:r>
              <a:rPr lang="en-US" dirty="0" smtClean="0"/>
              <a:t>State Settlement (already in motion)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12M for </a:t>
            </a:r>
            <a:r>
              <a:rPr lang="en-US" dirty="0" smtClean="0"/>
              <a:t>converting pre-2001 school buses </a:t>
            </a:r>
            <a:r>
              <a:rPr lang="en-US" dirty="0"/>
              <a:t>to </a:t>
            </a:r>
            <a:r>
              <a:rPr lang="en-US" dirty="0" smtClean="0"/>
              <a:t>cleaner alt-fuel </a:t>
            </a:r>
            <a:r>
              <a:rPr lang="en-US" dirty="0"/>
              <a:t>or </a:t>
            </a:r>
            <a:r>
              <a:rPr lang="en-US" dirty="0" smtClean="0"/>
              <a:t>diesel</a:t>
            </a:r>
            <a:endParaRPr lang="en-US" dirty="0"/>
          </a:p>
          <a:p>
            <a:pPr lvl="1"/>
            <a:r>
              <a:rPr lang="en-US" dirty="0"/>
              <a:t>$9.75M for </a:t>
            </a:r>
            <a:r>
              <a:rPr lang="en-US" dirty="0" smtClean="0"/>
              <a:t>converting pre-2007 transit buses </a:t>
            </a:r>
            <a:r>
              <a:rPr lang="en-US" dirty="0"/>
              <a:t>to electric</a:t>
            </a:r>
          </a:p>
          <a:p>
            <a:pPr lvl="1"/>
            <a:r>
              <a:rPr lang="en-US" dirty="0"/>
              <a:t>$5.45M for replacing state gas/diesel vehicles with </a:t>
            </a:r>
            <a:r>
              <a:rPr lang="en-US" dirty="0" smtClean="0"/>
              <a:t>EVs – working to convert to infrastructure</a:t>
            </a:r>
            <a:endParaRPr lang="en-US" dirty="0"/>
          </a:p>
          <a:p>
            <a:pPr lvl="1"/>
            <a:r>
              <a:rPr lang="en-US" dirty="0"/>
              <a:t>$1.2M for ports clean truck </a:t>
            </a:r>
            <a:r>
              <a:rPr lang="en-US" dirty="0" smtClean="0"/>
              <a:t>fund</a:t>
            </a:r>
          </a:p>
          <a:p>
            <a:r>
              <a:rPr lang="en-US" dirty="0" smtClean="0"/>
              <a:t>Federal Settlement draft released</a:t>
            </a:r>
            <a:endParaRPr lang="en-US" dirty="0"/>
          </a:p>
          <a:p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 VW Settlement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17" y="1884363"/>
            <a:ext cx="5477122" cy="47085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7" name="Freeform 16"/>
          <p:cNvSpPr/>
          <p:nvPr/>
        </p:nvSpPr>
        <p:spPr>
          <a:xfrm>
            <a:off x="1981200" y="457200"/>
            <a:ext cx="76200" cy="762000"/>
          </a:xfrm>
          <a:custGeom>
            <a:avLst/>
            <a:gdLst>
              <a:gd name="connsiteX0" fmla="*/ 0 w 87177"/>
              <a:gd name="connsiteY0" fmla="*/ 0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0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8754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8754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787390"/>
              <a:gd name="connsiteX1" fmla="*/ 87177 w 87177"/>
              <a:gd name="connsiteY1" fmla="*/ 0 h 1787390"/>
              <a:gd name="connsiteX2" fmla="*/ 87177 w 87177"/>
              <a:gd name="connsiteY2" fmla="*/ 1787390 h 1787390"/>
              <a:gd name="connsiteX3" fmla="*/ 0 w 87177"/>
              <a:gd name="connsiteY3" fmla="*/ 1787390 h 1787390"/>
              <a:gd name="connsiteX4" fmla="*/ 0 w 87177"/>
              <a:gd name="connsiteY4" fmla="*/ 24319 h 1787390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24319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24319 h 1827338"/>
              <a:gd name="connsiteX0" fmla="*/ 0 w 87177"/>
              <a:gd name="connsiteY0" fmla="*/ 64267 h 1827338"/>
              <a:gd name="connsiteX1" fmla="*/ 87177 w 87177"/>
              <a:gd name="connsiteY1" fmla="*/ 0 h 1827338"/>
              <a:gd name="connsiteX2" fmla="*/ 87177 w 87177"/>
              <a:gd name="connsiteY2" fmla="*/ 1787390 h 1827338"/>
              <a:gd name="connsiteX3" fmla="*/ 0 w 87177"/>
              <a:gd name="connsiteY3" fmla="*/ 1827338 h 1827338"/>
              <a:gd name="connsiteX4" fmla="*/ 0 w 87177"/>
              <a:gd name="connsiteY4" fmla="*/ 64267 h 18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77" h="1827338">
                <a:moveTo>
                  <a:pt x="0" y="64267"/>
                </a:moveTo>
                <a:lnTo>
                  <a:pt x="87177" y="0"/>
                </a:lnTo>
                <a:lnTo>
                  <a:pt x="87177" y="1787390"/>
                </a:lnTo>
                <a:lnTo>
                  <a:pt x="0" y="1827338"/>
                </a:lnTo>
                <a:lnTo>
                  <a:pt x="0" y="64267"/>
                </a:lnTo>
                <a:close/>
              </a:path>
            </a:pathLst>
          </a:custGeom>
          <a:solidFill>
            <a:srgbClr val="4E8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033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dirty="0" smtClean="0">
                <a:latin typeface="Calibri" pitchFamily="34" charset="0"/>
              </a:rPr>
              <a:t> VW Settlement (Federal)</a:t>
            </a:r>
            <a:endParaRPr lang="en-US" sz="3400" b="1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8705" y="1515202"/>
            <a:ext cx="9022836" cy="228600"/>
            <a:chOff x="65849" y="1525834"/>
            <a:chExt cx="9022836" cy="228600"/>
          </a:xfrm>
        </p:grpSpPr>
        <p:sp>
          <p:nvSpPr>
            <p:cNvPr id="19" name="Rectangle 18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22" name="Picture 2" descr="Washington State Department of Commer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07" y="6152643"/>
            <a:ext cx="2279067" cy="3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4D77-D89D-47F9-BAD6-009EE4D8FBF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0297" y="583899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https://ecology.wa.gov/DOE/files/41/417a6510-a669-4a10-927d-4ebc02282f4a.pdf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241" y="2023349"/>
            <a:ext cx="5942657" cy="3728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4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414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medium-content-sans-serif-font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the charge: Inslee promotes an electric transportation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Usibelli, Tony (COM)</dc:creator>
  <cp:lastModifiedBy>Usibelli, Tony (COM)</cp:lastModifiedBy>
  <cp:revision>35</cp:revision>
  <cp:lastPrinted>2018-08-06T20:08:35Z</cp:lastPrinted>
  <dcterms:created xsi:type="dcterms:W3CDTF">2017-06-28T17:51:43Z</dcterms:created>
  <dcterms:modified xsi:type="dcterms:W3CDTF">2018-08-07T00:52:02Z</dcterms:modified>
</cp:coreProperties>
</file>