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1" r:id="rId5"/>
    <p:sldMasterId id="2147483668" r:id="rId6"/>
  </p:sldMasterIdLst>
  <p:notesMasterIdLst>
    <p:notesMasterId r:id="rId32"/>
  </p:notesMasterIdLst>
  <p:sldIdLst>
    <p:sldId id="320" r:id="rId7"/>
    <p:sldId id="326" r:id="rId8"/>
    <p:sldId id="3651" r:id="rId9"/>
    <p:sldId id="341" r:id="rId10"/>
    <p:sldId id="3654" r:id="rId11"/>
    <p:sldId id="3658" r:id="rId12"/>
    <p:sldId id="3660" r:id="rId13"/>
    <p:sldId id="3640" r:id="rId14"/>
    <p:sldId id="3659" r:id="rId15"/>
    <p:sldId id="3661" r:id="rId16"/>
    <p:sldId id="3646" r:id="rId17"/>
    <p:sldId id="3655" r:id="rId18"/>
    <p:sldId id="327" r:id="rId19"/>
    <p:sldId id="3653" r:id="rId20"/>
    <p:sldId id="3633" r:id="rId21"/>
    <p:sldId id="3634" r:id="rId22"/>
    <p:sldId id="3636" r:id="rId23"/>
    <p:sldId id="3637" r:id="rId24"/>
    <p:sldId id="3638" r:id="rId25"/>
    <p:sldId id="3641" r:id="rId26"/>
    <p:sldId id="292" r:id="rId27"/>
    <p:sldId id="3642" r:id="rId28"/>
    <p:sldId id="3550" r:id="rId29"/>
    <p:sldId id="328" r:id="rId30"/>
    <p:sldId id="33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ACC918-0FA2-6539-636D-9685DE15F2EB}" name="Emily Yates" initials="EY" userId="S::emily.yates@geosyntec.com::735a57c9-9a3b-4779-8a9e-87b7d3c82e39" providerId="AD"/>
  <p188:author id="{F2481957-93AC-81CE-5E50-73FB88F95815}" name="Bryn Olason" initials="BO" userId="S::Bryn.Olason@geosyntec.com::ed93af52-1343-410b-bd1f-da6e93ecb9cc" providerId="AD"/>
  <p188:author id="{7FB93C5C-9C78-5829-0C2A-B50037B9CFE5}" name="Bryn Olason" initials="BO" userId="S::Bryn.Olason@aspectconsulting.com::ed93af52-1343-410b-bd1f-da6e93ecb9cc" providerId="AD"/>
  <p188:author id="{37CD478D-9347-3E16-282D-6B6F37EFB7E7}" name="Jocelyn Bonebrake" initials="JB" userId="S::jocelyn.bonebrake@geosyntec.com::48927b88-482a-4d58-b6cd-e10ea3dedd62" providerId="AD"/>
  <p188:author id="{7D9876CB-ABDD-EE66-BAE0-22662DCE4A7D}" name="Jocelyn Bonebrake" initials="JB" userId="S::Jocelyn.Bonebrake@geosyntec.com::48927b88-482a-4d58-b6cd-e10ea3dedd62" providerId="AD"/>
  <p188:author id="{45CCE8D5-B692-AD0D-E238-52A23DBEBD26}" name="Adam Tycaster" initials="AT" userId="S::Adam.Tycaster@geosyntec.com::3a6d99b3-0b00-43ed-95f2-9b44109904be" providerId="AD"/>
  <p188:author id="{153D6CDB-F228-E54F-E9F8-759A2C86E09E}" name="Adam Tycaster" initials="AT" userId="S::adam.tycaster@geosyntec.com::3a6d99b3-0b00-43ed-95f2-9b44109904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0026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82B85-F07F-C91E-2B7B-C2AB98C63A14}" v="23" dt="2025-11-03T16:39:52.883"/>
    <p1510:client id="{194804A9-82A2-430C-9111-7E6A1485D669}" v="459" dt="2025-11-04T00:35:08.553"/>
    <p1510:client id="{4732139C-23FB-7983-B959-CDF8B6E548CB}" v="10" dt="2025-11-03T17:39:43.485"/>
    <p1510:client id="{58E4CF49-1B2F-474A-A958-69F37562D420}" v="175" dt="2025-11-03T16:57:20.574"/>
    <p1510:client id="{8F7BFBE5-870E-7ADE-132B-621450D6852D}" v="63" dt="2025-11-03T22:26:04.756"/>
    <p1510:client id="{97704DF8-70F8-423C-B8C8-7486B37F4B8E}" v="1078" dt="2025-11-03T10:49:54.949"/>
    <p1510:client id="{A0A3FFB2-C597-496A-844A-15587409E78F}" v="1248" dt="2025-11-04T00:42:12.713"/>
    <p1510:client id="{AF638D0B-8136-FFCB-215C-0A671BE3F319}" v="310" dt="2025-11-03T19:05:37.952"/>
    <p1510:client id="{B870734F-D7D1-BB6D-4A6C-69723642726D}" v="37" dt="2025-11-03T19:22:56.088"/>
    <p1510:client id="{E0502433-BF2B-479A-9CE9-00CBEC85C10E}" v="31" dt="2025-11-04T00:21:17.885"/>
    <p1510:client id="{FAE86383-FDD0-7F47-21D9-9F741DF6FF2F}" v="29" dt="2025-11-04T00:24:27.426"/>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10EA69-6FF3-499B-B3E2-BF5406B402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CB000F2-0337-4C0A-B730-7FCA7FA6634B}">
      <dgm:prSet custT="1"/>
      <dgm:spPr/>
      <dgm:t>
        <a:bodyPr/>
        <a:lstStyle/>
        <a:p>
          <a:pPr algn="l" rtl="0">
            <a:lnSpc>
              <a:spcPct val="90000"/>
            </a:lnSpc>
          </a:pPr>
          <a:r>
            <a:rPr lang="en-US" sz="2300">
              <a:solidFill>
                <a:srgbClr val="FFFFFF"/>
              </a:solidFill>
              <a:latin typeface="Aptos" panose="02110004020202020204"/>
              <a:ea typeface="+mn-ea"/>
              <a:cs typeface="+mn-cs"/>
            </a:rPr>
            <a:t> January 13-16, 2024 cold event exposed grid-wide vulnerability</a:t>
          </a:r>
        </a:p>
      </dgm:t>
    </dgm:pt>
    <dgm:pt modelId="{5EA71646-2DBA-4087-A818-F09996FBBF83}" type="parTrans" cxnId="{BAB08DED-7275-43A4-958E-CD7B6BD71908}">
      <dgm:prSet/>
      <dgm:spPr/>
      <dgm:t>
        <a:bodyPr/>
        <a:lstStyle/>
        <a:p>
          <a:endParaRPr lang="en-US"/>
        </a:p>
      </dgm:t>
    </dgm:pt>
    <dgm:pt modelId="{C91EB20F-B532-4F88-ACB2-17CCB2C46CA9}" type="sibTrans" cxnId="{BAB08DED-7275-43A4-958E-CD7B6BD71908}">
      <dgm:prSet/>
      <dgm:spPr/>
      <dgm:t>
        <a:bodyPr/>
        <a:lstStyle/>
        <a:p>
          <a:endParaRPr lang="en-US"/>
        </a:p>
      </dgm:t>
    </dgm:pt>
    <dgm:pt modelId="{9A46FE7F-BC20-4229-851C-0736FB1DC068}">
      <dgm:prSet phldr="0"/>
      <dgm:spPr/>
      <dgm:t>
        <a:bodyPr/>
        <a:lstStyle/>
        <a:p>
          <a:pPr algn="l" rtl="0">
            <a:lnSpc>
              <a:spcPct val="90000"/>
            </a:lnSpc>
          </a:pPr>
          <a:r>
            <a:rPr lang="en-US" sz="2300">
              <a:solidFill>
                <a:srgbClr val="FFFFFF"/>
              </a:solidFill>
              <a:latin typeface="Aptos"/>
              <a:ea typeface="+mn-ea"/>
              <a:cs typeface="+mn-cs"/>
            </a:rPr>
            <a:t>Effective Load Carrying Capacity (ELCC%) is how a resource delivers during critical periods</a:t>
          </a:r>
        </a:p>
      </dgm:t>
    </dgm:pt>
    <dgm:pt modelId="{EAF84BD5-8EF9-48D1-BFE6-DE9183C205A2}" type="parTrans" cxnId="{306E4AD1-EAE4-4CA6-8210-B5B3007588DF}">
      <dgm:prSet/>
      <dgm:spPr/>
    </dgm:pt>
    <dgm:pt modelId="{A2EE48E8-3AE3-4FD9-9515-DED3F3CEDFCB}" type="sibTrans" cxnId="{306E4AD1-EAE4-4CA6-8210-B5B3007588DF}">
      <dgm:prSet/>
      <dgm:spPr/>
    </dgm:pt>
    <dgm:pt modelId="{13107734-CF47-4317-B827-B154FE0FE0B7}">
      <dgm:prSet phldr="0"/>
      <dgm:spPr/>
      <dgm:t>
        <a:bodyPr/>
        <a:lstStyle/>
        <a:p>
          <a:pPr algn="l" rtl="0">
            <a:lnSpc>
              <a:spcPct val="90000"/>
            </a:lnSpc>
          </a:pPr>
          <a:r>
            <a:rPr lang="en-US" sz="2300">
              <a:solidFill>
                <a:srgbClr val="FFFFFF"/>
              </a:solidFill>
              <a:latin typeface="Aptos" panose="02110004020202020204"/>
              <a:ea typeface="+mn-ea"/>
              <a:cs typeface="+mn-cs"/>
            </a:rPr>
            <a:t>NW needs to add more "firm" energy resources (high ELCC%)</a:t>
          </a:r>
        </a:p>
      </dgm:t>
    </dgm:pt>
    <dgm:pt modelId="{C504BC42-1B0C-4B84-94D4-AF1EF6939CAA}" type="parTrans" cxnId="{92611B26-0684-4A45-94BE-AFBBA1D7E9C9}">
      <dgm:prSet/>
      <dgm:spPr/>
    </dgm:pt>
    <dgm:pt modelId="{CB13402E-181D-480C-A945-BCCF89BE12F8}" type="sibTrans" cxnId="{92611B26-0684-4A45-94BE-AFBBA1D7E9C9}">
      <dgm:prSet/>
      <dgm:spPr/>
    </dgm:pt>
    <dgm:pt modelId="{4C554221-C2BB-4989-9BEA-7B6F0D78E426}" type="pres">
      <dgm:prSet presAssocID="{CB10EA69-6FF3-499B-B3E2-BF5406B402D4}" presName="linear" presStyleCnt="0">
        <dgm:presLayoutVars>
          <dgm:animLvl val="lvl"/>
          <dgm:resizeHandles val="exact"/>
        </dgm:presLayoutVars>
      </dgm:prSet>
      <dgm:spPr/>
    </dgm:pt>
    <dgm:pt modelId="{AA2549A3-791E-43BE-A7DA-17119F424798}" type="pres">
      <dgm:prSet presAssocID="{9CB000F2-0337-4C0A-B730-7FCA7FA6634B}" presName="parentText" presStyleLbl="node1" presStyleIdx="0" presStyleCnt="3">
        <dgm:presLayoutVars>
          <dgm:chMax val="0"/>
          <dgm:bulletEnabled val="1"/>
        </dgm:presLayoutVars>
      </dgm:prSet>
      <dgm:spPr/>
    </dgm:pt>
    <dgm:pt modelId="{80D1F7D8-8F85-4B56-8D54-56D17B334D1D}" type="pres">
      <dgm:prSet presAssocID="{C91EB20F-B532-4F88-ACB2-17CCB2C46CA9}" presName="spacer" presStyleCnt="0"/>
      <dgm:spPr/>
    </dgm:pt>
    <dgm:pt modelId="{966E64D2-7F86-4F3C-AA33-B32544003B35}" type="pres">
      <dgm:prSet presAssocID="{9A46FE7F-BC20-4229-851C-0736FB1DC068}" presName="parentText" presStyleLbl="node1" presStyleIdx="1" presStyleCnt="3">
        <dgm:presLayoutVars>
          <dgm:chMax val="0"/>
          <dgm:bulletEnabled val="1"/>
        </dgm:presLayoutVars>
      </dgm:prSet>
      <dgm:spPr/>
    </dgm:pt>
    <dgm:pt modelId="{0AC21CD9-6D1D-46A9-8BE6-3581AB29979A}" type="pres">
      <dgm:prSet presAssocID="{A2EE48E8-3AE3-4FD9-9515-DED3F3CEDFCB}" presName="spacer" presStyleCnt="0"/>
      <dgm:spPr/>
    </dgm:pt>
    <dgm:pt modelId="{C277A83B-6BD2-4098-B7C7-2C4E71F8DAFC}" type="pres">
      <dgm:prSet presAssocID="{13107734-CF47-4317-B827-B154FE0FE0B7}" presName="parentText" presStyleLbl="node1" presStyleIdx="2" presStyleCnt="3">
        <dgm:presLayoutVars>
          <dgm:chMax val="0"/>
          <dgm:bulletEnabled val="1"/>
        </dgm:presLayoutVars>
      </dgm:prSet>
      <dgm:spPr/>
    </dgm:pt>
  </dgm:ptLst>
  <dgm:cxnLst>
    <dgm:cxn modelId="{DFF74701-1A8B-4C4E-9B2C-F9E3CAA59B6A}" type="presOf" srcId="{13107734-CF47-4317-B827-B154FE0FE0B7}" destId="{C277A83B-6BD2-4098-B7C7-2C4E71F8DAFC}" srcOrd="0" destOrd="0" presId="urn:microsoft.com/office/officeart/2005/8/layout/vList2"/>
    <dgm:cxn modelId="{609D220D-81F3-47A2-BC67-7842504A27E2}" type="presOf" srcId="{CB10EA69-6FF3-499B-B3E2-BF5406B402D4}" destId="{4C554221-C2BB-4989-9BEA-7B6F0D78E426}" srcOrd="0" destOrd="0" presId="urn:microsoft.com/office/officeart/2005/8/layout/vList2"/>
    <dgm:cxn modelId="{92611B26-0684-4A45-94BE-AFBBA1D7E9C9}" srcId="{CB10EA69-6FF3-499B-B3E2-BF5406B402D4}" destId="{13107734-CF47-4317-B827-B154FE0FE0B7}" srcOrd="2" destOrd="0" parTransId="{C504BC42-1B0C-4B84-94D4-AF1EF6939CAA}" sibTransId="{CB13402E-181D-480C-A945-BCCF89BE12F8}"/>
    <dgm:cxn modelId="{3DCF698D-44D8-44E0-9477-4EE9DC4D83BA}" type="presOf" srcId="{9CB000F2-0337-4C0A-B730-7FCA7FA6634B}" destId="{AA2549A3-791E-43BE-A7DA-17119F424798}" srcOrd="0" destOrd="0" presId="urn:microsoft.com/office/officeart/2005/8/layout/vList2"/>
    <dgm:cxn modelId="{AB5744C0-69AE-4D38-8036-C5A9EC90D669}" type="presOf" srcId="{9A46FE7F-BC20-4229-851C-0736FB1DC068}" destId="{966E64D2-7F86-4F3C-AA33-B32544003B35}" srcOrd="0" destOrd="0" presId="urn:microsoft.com/office/officeart/2005/8/layout/vList2"/>
    <dgm:cxn modelId="{306E4AD1-EAE4-4CA6-8210-B5B3007588DF}" srcId="{CB10EA69-6FF3-499B-B3E2-BF5406B402D4}" destId="{9A46FE7F-BC20-4229-851C-0736FB1DC068}" srcOrd="1" destOrd="0" parTransId="{EAF84BD5-8EF9-48D1-BFE6-DE9183C205A2}" sibTransId="{A2EE48E8-3AE3-4FD9-9515-DED3F3CEDFCB}"/>
    <dgm:cxn modelId="{BAB08DED-7275-43A4-958E-CD7B6BD71908}" srcId="{CB10EA69-6FF3-499B-B3E2-BF5406B402D4}" destId="{9CB000F2-0337-4C0A-B730-7FCA7FA6634B}" srcOrd="0" destOrd="0" parTransId="{5EA71646-2DBA-4087-A818-F09996FBBF83}" sibTransId="{C91EB20F-B532-4F88-ACB2-17CCB2C46CA9}"/>
    <dgm:cxn modelId="{99B4F1D3-35EC-435C-AF7A-2D94220F5A77}" type="presParOf" srcId="{4C554221-C2BB-4989-9BEA-7B6F0D78E426}" destId="{AA2549A3-791E-43BE-A7DA-17119F424798}" srcOrd="0" destOrd="0" presId="urn:microsoft.com/office/officeart/2005/8/layout/vList2"/>
    <dgm:cxn modelId="{C9068787-3D3C-4F16-B8E6-55B9E3821EC0}" type="presParOf" srcId="{4C554221-C2BB-4989-9BEA-7B6F0D78E426}" destId="{80D1F7D8-8F85-4B56-8D54-56D17B334D1D}" srcOrd="1" destOrd="0" presId="urn:microsoft.com/office/officeart/2005/8/layout/vList2"/>
    <dgm:cxn modelId="{234EFEE2-B6BC-4910-AD64-67B435332FB3}" type="presParOf" srcId="{4C554221-C2BB-4989-9BEA-7B6F0D78E426}" destId="{966E64D2-7F86-4F3C-AA33-B32544003B35}" srcOrd="2" destOrd="0" presId="urn:microsoft.com/office/officeart/2005/8/layout/vList2"/>
    <dgm:cxn modelId="{BA8E9CF7-29EC-4CF8-BD45-3309B4CFEF50}" type="presParOf" srcId="{4C554221-C2BB-4989-9BEA-7B6F0D78E426}" destId="{0AC21CD9-6D1D-46A9-8BE6-3581AB29979A}" srcOrd="3" destOrd="0" presId="urn:microsoft.com/office/officeart/2005/8/layout/vList2"/>
    <dgm:cxn modelId="{F7A1A5A0-B394-480C-AFE6-B87E609F779B}" type="presParOf" srcId="{4C554221-C2BB-4989-9BEA-7B6F0D78E426}" destId="{C277A83B-6BD2-4098-B7C7-2C4E71F8DAF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549A3-791E-43BE-A7DA-17119F424798}">
      <dsp:nvSpPr>
        <dsp:cNvPr id="0" name=""/>
        <dsp:cNvSpPr/>
      </dsp:nvSpPr>
      <dsp:spPr>
        <a:xfrm>
          <a:off x="0" y="60274"/>
          <a:ext cx="3484201" cy="16204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solidFill>
                <a:srgbClr val="FFFFFF"/>
              </a:solidFill>
              <a:latin typeface="Aptos" panose="02110004020202020204"/>
              <a:ea typeface="+mn-ea"/>
              <a:cs typeface="+mn-cs"/>
            </a:rPr>
            <a:t> January 13-16, 2024 cold event exposed grid-wide vulnerability</a:t>
          </a:r>
        </a:p>
      </dsp:txBody>
      <dsp:txXfrm>
        <a:off x="79106" y="139380"/>
        <a:ext cx="3325989" cy="1462274"/>
      </dsp:txXfrm>
    </dsp:sp>
    <dsp:sp modelId="{966E64D2-7F86-4F3C-AA33-B32544003B35}">
      <dsp:nvSpPr>
        <dsp:cNvPr id="0" name=""/>
        <dsp:cNvSpPr/>
      </dsp:nvSpPr>
      <dsp:spPr>
        <a:xfrm>
          <a:off x="0" y="1747000"/>
          <a:ext cx="3484201" cy="16204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solidFill>
                <a:srgbClr val="FFFFFF"/>
              </a:solidFill>
              <a:latin typeface="Aptos"/>
              <a:ea typeface="+mn-ea"/>
              <a:cs typeface="+mn-cs"/>
            </a:rPr>
            <a:t>Effective Load Carrying Capacity (ELCC%) is how a resource delivers during critical periods</a:t>
          </a:r>
        </a:p>
      </dsp:txBody>
      <dsp:txXfrm>
        <a:off x="79106" y="1826106"/>
        <a:ext cx="3325989" cy="1462274"/>
      </dsp:txXfrm>
    </dsp:sp>
    <dsp:sp modelId="{C277A83B-6BD2-4098-B7C7-2C4E71F8DAFC}">
      <dsp:nvSpPr>
        <dsp:cNvPr id="0" name=""/>
        <dsp:cNvSpPr/>
      </dsp:nvSpPr>
      <dsp:spPr>
        <a:xfrm>
          <a:off x="0" y="3433727"/>
          <a:ext cx="3484201" cy="16204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solidFill>
                <a:srgbClr val="FFFFFF"/>
              </a:solidFill>
              <a:latin typeface="Aptos" panose="02110004020202020204"/>
              <a:ea typeface="+mn-ea"/>
              <a:cs typeface="+mn-cs"/>
            </a:rPr>
            <a:t>NW needs to add more "firm" energy resources (high ELCC%)</a:t>
          </a:r>
        </a:p>
      </dsp:txBody>
      <dsp:txXfrm>
        <a:off x="79106" y="3512833"/>
        <a:ext cx="3325989" cy="14622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09862-F306-405F-92D2-777C17067F96}"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4B89F-BD6C-493B-A768-9F6167227E97}" type="slidenum">
              <a:rPr lang="en-US" smtClean="0"/>
              <a:t>‹#›</a:t>
            </a:fld>
            <a:endParaRPr lang="en-US"/>
          </a:p>
        </p:txBody>
      </p:sp>
    </p:spTree>
    <p:extLst>
      <p:ext uri="{BB962C8B-B14F-4D97-AF65-F5344CB8AC3E}">
        <p14:creationId xmlns:p14="http://schemas.microsoft.com/office/powerpoint/2010/main" val="328556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ogle.com/search?safe=active&amp;rlz=1C1RXQR_enUS1159US1159&amp;cs=0&amp;sca_esv=552fb68e3d08662a&amp;sxsrf=AE3TifOMaeu4Wwm6sGMqf4-491lFNAgUyA%3A1760513973106&amp;q=average+ELCC+method&amp;sa=X&amp;ved=2ahUKEwiy9tjP2aWQAxU01vACHaQ3GhcQxccNegQICxAB&amp;mstk=AUtExfA8jWxw7gg5m7zSMHNNivdJKH2O3Q4n1GVK38hjigRt821F6leubSIWSBJMnJVLYXAvPmp2BPW3f8mxPoWUPgT7kfRYz5CKMqFoCfPixrV3HKu-kaBCbfgbS7bdX56VqLovRjGgUS2me_mngelrGHWP1dF0vd7L4Zo_qCy-zOkoaw4&amp;csui=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Earth pattern</a:t>
            </a:r>
          </a:p>
        </p:txBody>
      </p:sp>
      <p:sp>
        <p:nvSpPr>
          <p:cNvPr id="4" name="Slide Number Placeholder 3"/>
          <p:cNvSpPr>
            <a:spLocks noGrp="1"/>
          </p:cNvSpPr>
          <p:nvPr>
            <p:ph type="sldNum" sz="quarter" idx="5"/>
          </p:nvPr>
        </p:nvSpPr>
        <p:spPr/>
        <p:txBody>
          <a:bodyPr/>
          <a:lstStyle/>
          <a:p>
            <a:fld id="{E7C4B89F-BD6C-493B-A768-9F6167227E97}" type="slidenum">
              <a:rPr lang="en-US" smtClean="0"/>
              <a:t>1</a:t>
            </a:fld>
            <a:endParaRPr lang="en-US"/>
          </a:p>
        </p:txBody>
      </p:sp>
    </p:spTree>
    <p:extLst>
      <p:ext uri="{BB962C8B-B14F-4D97-AF65-F5344CB8AC3E}">
        <p14:creationId xmlns:p14="http://schemas.microsoft.com/office/powerpoint/2010/main" val="3541566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A2C3B-20ED-D1E6-F4D3-E35629D62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E2BA4-855F-0047-64F2-D709C4EED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5B4CC8-9F93-DC4E-D38D-F28ADE76E2B2}"/>
              </a:ext>
            </a:extLst>
          </p:cNvPr>
          <p:cNvSpPr>
            <a:spLocks noGrp="1"/>
          </p:cNvSpPr>
          <p:nvPr>
            <p:ph type="body" idx="1"/>
          </p:nvPr>
        </p:nvSpPr>
        <p:spPr/>
        <p:txBody>
          <a:bodyPr/>
          <a:lstStyle/>
          <a:p>
            <a:r>
              <a:rPr lang="en-US"/>
              <a:t>Right-click on the headshot and choose “Change Picture” to update the picture.</a:t>
            </a:r>
          </a:p>
        </p:txBody>
      </p:sp>
      <p:sp>
        <p:nvSpPr>
          <p:cNvPr id="4" name="Slide Number Placeholder 3">
            <a:extLst>
              <a:ext uri="{FF2B5EF4-FFF2-40B4-BE49-F238E27FC236}">
                <a16:creationId xmlns:a16="http://schemas.microsoft.com/office/drawing/2014/main" id="{3FCB931B-93E7-7B8C-6E48-713D6B9D2C5C}"/>
              </a:ext>
            </a:extLst>
          </p:cNvPr>
          <p:cNvSpPr>
            <a:spLocks noGrp="1"/>
          </p:cNvSpPr>
          <p:nvPr>
            <p:ph type="sldNum" sz="quarter" idx="5"/>
          </p:nvPr>
        </p:nvSpPr>
        <p:spPr/>
        <p:txBody>
          <a:bodyPr/>
          <a:lstStyle/>
          <a:p>
            <a:fld id="{E7C4B89F-BD6C-493B-A768-9F6167227E97}" type="slidenum">
              <a:rPr lang="en-US" smtClean="0"/>
              <a:t>14</a:t>
            </a:fld>
            <a:endParaRPr lang="en-US"/>
          </a:p>
        </p:txBody>
      </p:sp>
    </p:spTree>
    <p:extLst>
      <p:ext uri="{BB962C8B-B14F-4D97-AF65-F5344CB8AC3E}">
        <p14:creationId xmlns:p14="http://schemas.microsoft.com/office/powerpoint/2010/main" val="388200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961A6-8AF6-BCE5-7F66-972003AE3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47482-46D1-AD41-68A4-9D6826CBA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5E5EC-9F42-9676-3ED0-D10AF68159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C812A-9A9D-6AAC-38FE-A701DE46D2E2}"/>
              </a:ext>
            </a:extLst>
          </p:cNvPr>
          <p:cNvSpPr>
            <a:spLocks noGrp="1"/>
          </p:cNvSpPr>
          <p:nvPr>
            <p:ph type="sldNum" sz="quarter" idx="5"/>
          </p:nvPr>
        </p:nvSpPr>
        <p:spPr/>
        <p:txBody>
          <a:bodyPr/>
          <a:lstStyle/>
          <a:p>
            <a:fld id="{E7C4B89F-BD6C-493B-A768-9F6167227E97}" type="slidenum">
              <a:rPr lang="en-US" smtClean="0"/>
              <a:t>15</a:t>
            </a:fld>
            <a:endParaRPr lang="en-US"/>
          </a:p>
        </p:txBody>
      </p:sp>
    </p:spTree>
    <p:extLst>
      <p:ext uri="{BB962C8B-B14F-4D97-AF65-F5344CB8AC3E}">
        <p14:creationId xmlns:p14="http://schemas.microsoft.com/office/powerpoint/2010/main" val="326640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356CC-D184-1123-C5E7-603D21BBC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36597-22D6-6ED0-5196-0DC27D27D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3F3A8-F8B0-41D7-FDA2-A7F0E40F9C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22D169-281D-30FC-6563-C606A3EC63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4B89F-BD6C-493B-A768-9F6167227E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7168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91A51-68B0-8257-82DF-9C586F169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6E136-E8B6-69E4-9DFB-26A060849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A0EC3-584B-7CFE-A242-FB09399DB4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16639D-AA2F-6021-CF2D-0A5C361C66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4B89F-BD6C-493B-A768-9F6167227E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477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4B89F-BD6C-493B-A768-9F6167227E97}" type="slidenum">
              <a:rPr lang="en-US" smtClean="0"/>
              <a:t>18</a:t>
            </a:fld>
            <a:endParaRPr lang="en-US"/>
          </a:p>
        </p:txBody>
      </p:sp>
    </p:spTree>
    <p:extLst>
      <p:ext uri="{BB962C8B-B14F-4D97-AF65-F5344CB8AC3E}">
        <p14:creationId xmlns:p14="http://schemas.microsoft.com/office/powerpoint/2010/main" val="126898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4B89F-BD6C-493B-A768-9F6167227E97}" type="slidenum">
              <a:rPr lang="en-US" smtClean="0"/>
              <a:t>19</a:t>
            </a:fld>
            <a:endParaRPr lang="en-US"/>
          </a:p>
        </p:txBody>
      </p:sp>
    </p:spTree>
    <p:extLst>
      <p:ext uri="{BB962C8B-B14F-4D97-AF65-F5344CB8AC3E}">
        <p14:creationId xmlns:p14="http://schemas.microsoft.com/office/powerpoint/2010/main" val="2325025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something about thermal energy network </a:t>
            </a:r>
          </a:p>
        </p:txBody>
      </p:sp>
      <p:sp>
        <p:nvSpPr>
          <p:cNvPr id="4" name="Slide Number Placeholder 3"/>
          <p:cNvSpPr>
            <a:spLocks noGrp="1"/>
          </p:cNvSpPr>
          <p:nvPr>
            <p:ph type="sldNum" sz="quarter" idx="5"/>
          </p:nvPr>
        </p:nvSpPr>
        <p:spPr/>
        <p:txBody>
          <a:bodyPr/>
          <a:lstStyle/>
          <a:p>
            <a:fld id="{E7C4B89F-BD6C-493B-A768-9F6167227E97}" type="slidenum">
              <a:rPr lang="en-US" smtClean="0"/>
              <a:t>20</a:t>
            </a:fld>
            <a:endParaRPr lang="en-US"/>
          </a:p>
        </p:txBody>
      </p:sp>
    </p:spTree>
    <p:extLst>
      <p:ext uri="{BB962C8B-B14F-4D97-AF65-F5344CB8AC3E}">
        <p14:creationId xmlns:p14="http://schemas.microsoft.com/office/powerpoint/2010/main" val="317590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text-heavy slides a white background</a:t>
            </a:r>
          </a:p>
        </p:txBody>
      </p:sp>
      <p:sp>
        <p:nvSpPr>
          <p:cNvPr id="4" name="Slide Number Placeholder 3"/>
          <p:cNvSpPr>
            <a:spLocks noGrp="1"/>
          </p:cNvSpPr>
          <p:nvPr>
            <p:ph type="sldNum" sz="quarter" idx="5"/>
          </p:nvPr>
        </p:nvSpPr>
        <p:spPr/>
        <p:txBody>
          <a:bodyPr/>
          <a:lstStyle/>
          <a:p>
            <a:fld id="{E7C4B89F-BD6C-493B-A768-9F6167227E97}" type="slidenum">
              <a:rPr lang="en-US" smtClean="0"/>
              <a:t>21</a:t>
            </a:fld>
            <a:endParaRPr lang="en-US"/>
          </a:p>
        </p:txBody>
      </p:sp>
    </p:spTree>
    <p:extLst>
      <p:ext uri="{BB962C8B-B14F-4D97-AF65-F5344CB8AC3E}">
        <p14:creationId xmlns:p14="http://schemas.microsoft.com/office/powerpoint/2010/main" val="2264010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4B89F-BD6C-493B-A768-9F6167227E97}" type="slidenum">
              <a:rPr lang="en-US" smtClean="0"/>
              <a:t>23</a:t>
            </a:fld>
            <a:endParaRPr lang="en-US"/>
          </a:p>
        </p:txBody>
      </p:sp>
    </p:spTree>
    <p:extLst>
      <p:ext uri="{BB962C8B-B14F-4D97-AF65-F5344CB8AC3E}">
        <p14:creationId xmlns:p14="http://schemas.microsoft.com/office/powerpoint/2010/main" val="4012256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Earth pattern</a:t>
            </a:r>
          </a:p>
        </p:txBody>
      </p:sp>
      <p:sp>
        <p:nvSpPr>
          <p:cNvPr id="4" name="Slide Number Placeholder 3"/>
          <p:cNvSpPr>
            <a:spLocks noGrp="1"/>
          </p:cNvSpPr>
          <p:nvPr>
            <p:ph type="sldNum" sz="quarter" idx="5"/>
          </p:nvPr>
        </p:nvSpPr>
        <p:spPr/>
        <p:txBody>
          <a:bodyPr/>
          <a:lstStyle/>
          <a:p>
            <a:fld id="{E7C4B89F-BD6C-493B-A768-9F6167227E97}" type="slidenum">
              <a:rPr lang="en-US" smtClean="0"/>
              <a:t>25</a:t>
            </a:fld>
            <a:endParaRPr lang="en-US"/>
          </a:p>
        </p:txBody>
      </p:sp>
    </p:spTree>
    <p:extLst>
      <p:ext uri="{BB962C8B-B14F-4D97-AF65-F5344CB8AC3E}">
        <p14:creationId xmlns:p14="http://schemas.microsoft.com/office/powerpoint/2010/main" val="69900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30A2-8825-49CF-DA72-40E11BD38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422B8-87F1-BCD3-9352-86A535DBC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9E756-9F5E-8209-DF0E-C7F2BD7D7BC5}"/>
              </a:ext>
            </a:extLst>
          </p:cNvPr>
          <p:cNvSpPr>
            <a:spLocks noGrp="1"/>
          </p:cNvSpPr>
          <p:nvPr>
            <p:ph type="body" idx="1"/>
          </p:nvPr>
        </p:nvSpPr>
        <p:spPr/>
        <p:txBody>
          <a:bodyPr/>
          <a:lstStyle/>
          <a:p>
            <a:r>
              <a:rPr lang="en-US"/>
              <a:t>Right-click on the headshot and choose “Change Picture” to update the picture.</a:t>
            </a:r>
          </a:p>
        </p:txBody>
      </p:sp>
      <p:sp>
        <p:nvSpPr>
          <p:cNvPr id="4" name="Slide Number Placeholder 3">
            <a:extLst>
              <a:ext uri="{FF2B5EF4-FFF2-40B4-BE49-F238E27FC236}">
                <a16:creationId xmlns:a16="http://schemas.microsoft.com/office/drawing/2014/main" id="{D1008A38-74EA-A3D1-0368-775133384C71}"/>
              </a:ext>
            </a:extLst>
          </p:cNvPr>
          <p:cNvSpPr>
            <a:spLocks noGrp="1"/>
          </p:cNvSpPr>
          <p:nvPr>
            <p:ph type="sldNum" sz="quarter" idx="5"/>
          </p:nvPr>
        </p:nvSpPr>
        <p:spPr/>
        <p:txBody>
          <a:bodyPr/>
          <a:lstStyle/>
          <a:p>
            <a:fld id="{E7C4B89F-BD6C-493B-A768-9F6167227E97}" type="slidenum">
              <a:rPr lang="en-US" smtClean="0"/>
              <a:t>2</a:t>
            </a:fld>
            <a:endParaRPr lang="en-US"/>
          </a:p>
        </p:txBody>
      </p:sp>
    </p:spTree>
    <p:extLst>
      <p:ext uri="{BB962C8B-B14F-4D97-AF65-F5344CB8AC3E}">
        <p14:creationId xmlns:p14="http://schemas.microsoft.com/office/powerpoint/2010/main" val="2540629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52A51-BD85-1645-BBA9-ECFD8DC3A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7CFF9-890C-5643-B441-FC30D8920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A5F62-F1F3-06C4-2496-D98BE58F8D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046C37-3E49-FB72-219D-DF1BECC684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4B89F-BD6C-493B-A768-9F6167227E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613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7C4B89F-BD6C-493B-A768-9F6167227E97}" type="slidenum">
              <a:rPr lang="en-US" smtClean="0"/>
              <a:t>4</a:t>
            </a:fld>
            <a:endParaRPr lang="en-US"/>
          </a:p>
        </p:txBody>
      </p:sp>
    </p:spTree>
    <p:extLst>
      <p:ext uri="{BB962C8B-B14F-4D97-AF65-F5344CB8AC3E}">
        <p14:creationId xmlns:p14="http://schemas.microsoft.com/office/powerpoint/2010/main" val="4121151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a:solidFill>
                  <a:srgbClr val="003E7E"/>
                </a:solidFill>
              </a:rPr>
              <a:t>Regional Energy Symposium held October 9 in Portland</a:t>
            </a:r>
          </a:p>
          <a:p>
            <a:pPr marL="342900" indent="-342900">
              <a:buFont typeface="Arial,Sans-Serif"/>
              <a:buChar char="•"/>
            </a:pPr>
            <a:r>
              <a:rPr lang="en-US">
                <a:solidFill>
                  <a:srgbClr val="003E7E"/>
                </a:solidFill>
              </a:rPr>
              <a:t>Symposium convened over 300 energy leaders, legislators and energy industry experts </a:t>
            </a:r>
          </a:p>
          <a:p>
            <a:pPr marL="342900" indent="-342900">
              <a:buFont typeface="Arial,Sans-Serif"/>
              <a:buChar char="•"/>
            </a:pPr>
            <a:r>
              <a:rPr lang="en-US">
                <a:solidFill>
                  <a:srgbClr val="003E7E"/>
                </a:solidFill>
              </a:rPr>
              <a:t>Symposium was kickoff for collaborative resource adequacy planning between natural gas and electricity providers </a:t>
            </a:r>
          </a:p>
          <a:p>
            <a:pPr marL="342900" indent="-342900">
              <a:buFont typeface="Arial,Sans-Serif"/>
              <a:buChar char="•"/>
            </a:pPr>
            <a:r>
              <a:rPr lang="en-US">
                <a:solidFill>
                  <a:srgbClr val="003E7E"/>
                </a:solidFill>
              </a:rPr>
              <a:t>Expect rolling blackouts starting January 2026 across the Northwest on highest load days (coldest winter days)</a:t>
            </a:r>
            <a:endParaRPr lang="en-US"/>
          </a:p>
        </p:txBody>
      </p:sp>
      <p:sp>
        <p:nvSpPr>
          <p:cNvPr id="4" name="Slide Number Placeholder 3"/>
          <p:cNvSpPr>
            <a:spLocks noGrp="1"/>
          </p:cNvSpPr>
          <p:nvPr>
            <p:ph type="sldNum" sz="quarter" idx="5"/>
          </p:nvPr>
        </p:nvSpPr>
        <p:spPr/>
        <p:txBody>
          <a:bodyPr/>
          <a:lstStyle/>
          <a:p>
            <a:fld id="{E7C4B89F-BD6C-493B-A768-9F6167227E97}" type="slidenum">
              <a:rPr lang="en-US" smtClean="0"/>
              <a:t>5</a:t>
            </a:fld>
            <a:endParaRPr lang="en-US"/>
          </a:p>
        </p:txBody>
      </p:sp>
    </p:spTree>
    <p:extLst>
      <p:ext uri="{BB962C8B-B14F-4D97-AF65-F5344CB8AC3E}">
        <p14:creationId xmlns:p14="http://schemas.microsoft.com/office/powerpoint/2010/main" val="2584771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solidFill>
                  <a:srgbClr val="003E7E"/>
                </a:solidFill>
              </a:rPr>
              <a:t>*BESS capacity listed is for Western Electricity Coordinating Council (WECC) area (excluding California ISO) </a:t>
            </a:r>
            <a:endParaRPr lang="en-US"/>
          </a:p>
        </p:txBody>
      </p:sp>
      <p:sp>
        <p:nvSpPr>
          <p:cNvPr id="4" name="Slide Number Placeholder 3"/>
          <p:cNvSpPr>
            <a:spLocks noGrp="1"/>
          </p:cNvSpPr>
          <p:nvPr>
            <p:ph type="sldNum" sz="quarter" idx="5"/>
          </p:nvPr>
        </p:nvSpPr>
        <p:spPr/>
        <p:txBody>
          <a:bodyPr/>
          <a:lstStyle/>
          <a:p>
            <a:fld id="{E7C4B89F-BD6C-493B-A768-9F6167227E97}" type="slidenum">
              <a:rPr lang="en-US" smtClean="0"/>
              <a:t>8</a:t>
            </a:fld>
            <a:endParaRPr lang="en-US"/>
          </a:p>
        </p:txBody>
      </p:sp>
    </p:spTree>
    <p:extLst>
      <p:ext uri="{BB962C8B-B14F-4D97-AF65-F5344CB8AC3E}">
        <p14:creationId xmlns:p14="http://schemas.microsoft.com/office/powerpoint/2010/main" val="174796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305FB-443C-26D4-FAD5-CBDFF2705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83DCB-27EF-C4EB-AE6F-10AF04198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8787DB-F279-B875-5797-FA4DE6AB8281}"/>
              </a:ext>
            </a:extLst>
          </p:cNvPr>
          <p:cNvSpPr>
            <a:spLocks noGrp="1"/>
          </p:cNvSpPr>
          <p:nvPr>
            <p:ph type="body" idx="1"/>
          </p:nvPr>
        </p:nvSpPr>
        <p:spPr/>
        <p:txBody>
          <a:bodyPr/>
          <a:lstStyle/>
          <a:p>
            <a:r>
              <a:rPr lang="en-US" sz="1200" b="0" i="0" kern="1200">
                <a:solidFill>
                  <a:schemeClr val="tx1"/>
                </a:solidFill>
                <a:effectLst/>
                <a:latin typeface="+mn-lt"/>
                <a:ea typeface="+mn-ea"/>
                <a:cs typeface="+mn-cs"/>
              </a:rPr>
              <a:t>Marginal ELCC (Effective Load Carrying Capability) is a method for assessing a power resource's contribution to grid reliability by measuring the incremental benefit of adding one more unit of that resource class to the system. This approach accounts for diminishing returns, meaning that the reliability contribution of each additional unit of a resource (like solar or battery storage) decreases as more of that same type of resource is added to the grid. This is in contrast to the </a:t>
            </a:r>
            <a:r>
              <a:rPr lang="en-US" sz="1200" b="0" i="0" kern="1200">
                <a:solidFill>
                  <a:schemeClr val="tx1"/>
                </a:solidFill>
                <a:effectLst/>
                <a:latin typeface="+mn-lt"/>
                <a:ea typeface="+mn-ea"/>
                <a:cs typeface="+mn-cs"/>
                <a:hlinkClick r:id="rId3"/>
              </a:rPr>
              <a:t>average ELCC method</a:t>
            </a:r>
            <a:r>
              <a:rPr lang="en-US" sz="1200" b="0" i="0" kern="1200">
                <a:solidFill>
                  <a:schemeClr val="tx1"/>
                </a:solidFill>
                <a:effectLst/>
                <a:latin typeface="+mn-lt"/>
                <a:ea typeface="+mn-ea"/>
                <a:cs typeface="+mn-cs"/>
              </a:rPr>
              <a:t>, which considers the overall average contribution of all resources of that type. </a:t>
            </a:r>
            <a:endParaRPr lang="en-US"/>
          </a:p>
        </p:txBody>
      </p:sp>
      <p:sp>
        <p:nvSpPr>
          <p:cNvPr id="4" name="Slide Number Placeholder 3">
            <a:extLst>
              <a:ext uri="{FF2B5EF4-FFF2-40B4-BE49-F238E27FC236}">
                <a16:creationId xmlns:a16="http://schemas.microsoft.com/office/drawing/2014/main" id="{B2D67816-FC46-37E7-877E-9FC9F4C34808}"/>
              </a:ext>
            </a:extLst>
          </p:cNvPr>
          <p:cNvSpPr>
            <a:spLocks noGrp="1"/>
          </p:cNvSpPr>
          <p:nvPr>
            <p:ph type="sldNum" sz="quarter" idx="5"/>
          </p:nvPr>
        </p:nvSpPr>
        <p:spPr/>
        <p:txBody>
          <a:bodyPr/>
          <a:lstStyle/>
          <a:p>
            <a:fld id="{E7C4B89F-BD6C-493B-A768-9F6167227E97}" type="slidenum">
              <a:rPr lang="en-US" smtClean="0"/>
              <a:t>9</a:t>
            </a:fld>
            <a:endParaRPr lang="en-US"/>
          </a:p>
        </p:txBody>
      </p:sp>
    </p:spTree>
    <p:extLst>
      <p:ext uri="{BB962C8B-B14F-4D97-AF65-F5344CB8AC3E}">
        <p14:creationId xmlns:p14="http://schemas.microsoft.com/office/powerpoint/2010/main" val="3490154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SB </a:t>
            </a:r>
            <a:r>
              <a:rPr lang="en-US" sz="1200" b="1" i="0" kern="1200" err="1">
                <a:solidFill>
                  <a:schemeClr val="tx1"/>
                </a:solidFill>
                <a:effectLst/>
                <a:latin typeface="+mn-lt"/>
                <a:ea typeface="+mn-ea"/>
                <a:cs typeface="+mn-cs"/>
              </a:rPr>
              <a:t>SB</a:t>
            </a:r>
            <a:r>
              <a:rPr lang="en-US" sz="1200" b="1" i="0" kern="1200">
                <a:solidFill>
                  <a:schemeClr val="tx1"/>
                </a:solidFill>
                <a:effectLst/>
                <a:latin typeface="+mn-lt"/>
                <a:ea typeface="+mn-ea"/>
                <a:cs typeface="+mn-cs"/>
              </a:rPr>
              <a:t> 6039 - 2023-24</a:t>
            </a:r>
          </a:p>
          <a:p>
            <a:r>
              <a:rPr lang="en-US" sz="1200" b="0" i="0" kern="1200">
                <a:solidFill>
                  <a:schemeClr val="tx1"/>
                </a:solidFill>
                <a:effectLst/>
                <a:latin typeface="+mn-lt"/>
                <a:ea typeface="+mn-ea"/>
                <a:cs typeface="+mn-cs"/>
              </a:rPr>
              <a:t>Promoting the development of geothermal energy resources.</a:t>
            </a:r>
          </a:p>
          <a:p>
            <a:endParaRPr lang="en-US">
              <a:latin typeface="Calibri"/>
              <a:ea typeface="Calibri"/>
              <a:cs typeface="Calibri"/>
            </a:endParaRPr>
          </a:p>
          <a:p>
            <a:r>
              <a:rPr lang="en-US">
                <a:latin typeface="Calibri"/>
                <a:ea typeface="Calibri"/>
                <a:cs typeface="Calibri"/>
              </a:rPr>
              <a:t>Agrivoltaics = 3.95 million amenable crop acres across WA State</a:t>
            </a:r>
          </a:p>
          <a:p>
            <a:r>
              <a:rPr lang="en-US"/>
              <a:t>https://energy.sandia.gov/programs/fossil-energy/subsurface-storage/geologic-hydrogen-capabilities/geologic-hydrogen/</a:t>
            </a:r>
          </a:p>
        </p:txBody>
      </p:sp>
      <p:sp>
        <p:nvSpPr>
          <p:cNvPr id="4" name="Slide Number Placeholder 3"/>
          <p:cNvSpPr>
            <a:spLocks noGrp="1"/>
          </p:cNvSpPr>
          <p:nvPr>
            <p:ph type="sldNum" sz="quarter" idx="5"/>
          </p:nvPr>
        </p:nvSpPr>
        <p:spPr/>
        <p:txBody>
          <a:bodyPr/>
          <a:lstStyle/>
          <a:p>
            <a:fld id="{E7C4B89F-BD6C-493B-A768-9F6167227E97}" type="slidenum">
              <a:rPr lang="en-US" smtClean="0"/>
              <a:t>12</a:t>
            </a:fld>
            <a:endParaRPr lang="en-US"/>
          </a:p>
        </p:txBody>
      </p:sp>
    </p:spTree>
    <p:extLst>
      <p:ext uri="{BB962C8B-B14F-4D97-AF65-F5344CB8AC3E}">
        <p14:creationId xmlns:p14="http://schemas.microsoft.com/office/powerpoint/2010/main" val="2757027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Change text as needed – but keep short. To change the photo, move the filled rectangle over slightly, then right-click on the background photo and choose “Change Picture” to choose a theme-appropriate image. Move the transparent rectangle back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background photo has a translucent screen over it. To change, background photo move the translucent screen slightly to the left or right, then right-click on the background photo and choose “Change Picture and choose a new photo.</a:t>
            </a:r>
          </a:p>
        </p:txBody>
      </p:sp>
      <p:sp>
        <p:nvSpPr>
          <p:cNvPr id="4" name="Slide Number Placeholder 3"/>
          <p:cNvSpPr>
            <a:spLocks noGrp="1"/>
          </p:cNvSpPr>
          <p:nvPr>
            <p:ph type="sldNum" sz="quarter" idx="5"/>
          </p:nvPr>
        </p:nvSpPr>
        <p:spPr/>
        <p:txBody>
          <a:bodyPr/>
          <a:lstStyle/>
          <a:p>
            <a:fld id="{E7C4B89F-BD6C-493B-A768-9F6167227E97}" type="slidenum">
              <a:rPr lang="en-US" smtClean="0"/>
              <a:t>13</a:t>
            </a:fld>
            <a:endParaRPr lang="en-US"/>
          </a:p>
        </p:txBody>
      </p:sp>
    </p:spTree>
    <p:extLst>
      <p:ext uri="{BB962C8B-B14F-4D97-AF65-F5344CB8AC3E}">
        <p14:creationId xmlns:p14="http://schemas.microsoft.com/office/powerpoint/2010/main" val="820753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9277-FA6D-0BB9-07D4-CD221E5B1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5CA23-6635-A846-3546-CD3BFD931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8" name="Date Placeholder 7">
            <a:extLst>
              <a:ext uri="{FF2B5EF4-FFF2-40B4-BE49-F238E27FC236}">
                <a16:creationId xmlns:a16="http://schemas.microsoft.com/office/drawing/2014/main" id="{701A4CEC-18B0-2F66-1903-861E4572E803}"/>
              </a:ext>
            </a:extLst>
          </p:cNvPr>
          <p:cNvSpPr>
            <a:spLocks noGrp="1"/>
          </p:cNvSpPr>
          <p:nvPr>
            <p:ph type="dt" sz="half" idx="10"/>
          </p:nvPr>
        </p:nvSpPr>
        <p:spPr/>
        <p:txBody>
          <a:bodyPr/>
          <a:lstStyle/>
          <a:p>
            <a:fld id="{6C6F299F-0B4D-49D3-BD40-425988D04F04}" type="datetime1">
              <a:rPr lang="en-US" smtClean="0"/>
              <a:t>11/3/2025</a:t>
            </a:fld>
            <a:endParaRPr lang="en-US"/>
          </a:p>
        </p:txBody>
      </p:sp>
      <p:sp>
        <p:nvSpPr>
          <p:cNvPr id="9" name="Footer Placeholder 8">
            <a:extLst>
              <a:ext uri="{FF2B5EF4-FFF2-40B4-BE49-F238E27FC236}">
                <a16:creationId xmlns:a16="http://schemas.microsoft.com/office/drawing/2014/main" id="{17958C9F-B4B5-DA6C-6361-1C45BC84A393}"/>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E997AA1-9E0C-3A8B-57AB-96BA124F4F2C}"/>
              </a:ext>
            </a:extLst>
          </p:cNvPr>
          <p:cNvSpPr>
            <a:spLocks noGrp="1"/>
          </p:cNvSpPr>
          <p:nvPr>
            <p:ph type="sldNum" sz="quarter" idx="12"/>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29771622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4F05-F232-F338-A3F8-BCEBABE55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E76F5-A9D1-1539-78BD-482116580D3C}"/>
              </a:ext>
            </a:extLst>
          </p:cNvPr>
          <p:cNvSpPr>
            <a:spLocks noGrp="1"/>
          </p:cNvSpPr>
          <p:nvPr>
            <p:ph sz="half" idx="1"/>
          </p:nvPr>
        </p:nvSpPr>
        <p:spPr>
          <a:xfrm>
            <a:off x="466726" y="1476375"/>
            <a:ext cx="5553074" cy="4700588"/>
          </a:xfrm>
        </p:spPr>
        <p:txBody>
          <a:bodyPr/>
          <a:lstStyle/>
          <a:p>
            <a:pPr lvl="0"/>
            <a:r>
              <a:rPr lang="en-US"/>
              <a:t>Click to edit Master text styles</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8863CCF7-A20E-A19F-0292-3B22564BA8D5}"/>
              </a:ext>
            </a:extLst>
          </p:cNvPr>
          <p:cNvSpPr>
            <a:spLocks noGrp="1"/>
          </p:cNvSpPr>
          <p:nvPr>
            <p:ph sz="half" idx="13"/>
          </p:nvPr>
        </p:nvSpPr>
        <p:spPr>
          <a:xfrm>
            <a:off x="6172202" y="1476375"/>
            <a:ext cx="5553074" cy="4700588"/>
          </a:xfrm>
        </p:spPr>
        <p:txBody>
          <a:bodyPr/>
          <a:lstStyle/>
          <a:p>
            <a:pPr lvl="0"/>
            <a:r>
              <a:rPr lang="en-US"/>
              <a:t>Click to edit Master text styles</a:t>
            </a:r>
          </a:p>
          <a:p>
            <a:pPr lvl="1"/>
            <a:r>
              <a:rPr lang="en-US"/>
              <a:t>Second level</a:t>
            </a:r>
          </a:p>
          <a:p>
            <a:pPr lvl="2"/>
            <a:r>
              <a:rPr lang="en-US"/>
              <a:t>Third level</a:t>
            </a:r>
          </a:p>
        </p:txBody>
      </p:sp>
      <p:sp>
        <p:nvSpPr>
          <p:cNvPr id="10" name="Date Placeholder 9">
            <a:extLst>
              <a:ext uri="{FF2B5EF4-FFF2-40B4-BE49-F238E27FC236}">
                <a16:creationId xmlns:a16="http://schemas.microsoft.com/office/drawing/2014/main" id="{074965AE-978C-081C-E904-7C7EC964457A}"/>
              </a:ext>
            </a:extLst>
          </p:cNvPr>
          <p:cNvSpPr>
            <a:spLocks noGrp="1"/>
          </p:cNvSpPr>
          <p:nvPr>
            <p:ph type="dt" sz="half" idx="14"/>
          </p:nvPr>
        </p:nvSpPr>
        <p:spPr/>
        <p:txBody>
          <a:bodyPr/>
          <a:lstStyle/>
          <a:p>
            <a:fld id="{6DFB4BA1-2AF5-4C00-A0C0-A5C7FAC35202}" type="datetime1">
              <a:rPr lang="en-US" smtClean="0"/>
              <a:t>11/3/2025</a:t>
            </a:fld>
            <a:endParaRPr lang="en-US"/>
          </a:p>
        </p:txBody>
      </p:sp>
      <p:sp>
        <p:nvSpPr>
          <p:cNvPr id="11" name="Footer Placeholder 10">
            <a:extLst>
              <a:ext uri="{FF2B5EF4-FFF2-40B4-BE49-F238E27FC236}">
                <a16:creationId xmlns:a16="http://schemas.microsoft.com/office/drawing/2014/main" id="{1E329C88-3326-BA28-3BD2-104030642B18}"/>
              </a:ext>
            </a:extLst>
          </p:cNvPr>
          <p:cNvSpPr>
            <a:spLocks noGrp="1"/>
          </p:cNvSpPr>
          <p:nvPr>
            <p:ph type="ftr" sz="quarter" idx="15"/>
          </p:nvPr>
        </p:nvSpPr>
        <p:spPr/>
        <p:txBody>
          <a:bodyPr/>
          <a:lstStyle/>
          <a:p>
            <a:endParaRPr lang="en-US"/>
          </a:p>
        </p:txBody>
      </p:sp>
      <p:sp>
        <p:nvSpPr>
          <p:cNvPr id="12" name="Slide Number Placeholder 11">
            <a:extLst>
              <a:ext uri="{FF2B5EF4-FFF2-40B4-BE49-F238E27FC236}">
                <a16:creationId xmlns:a16="http://schemas.microsoft.com/office/drawing/2014/main" id="{DFE01EE7-166C-0F90-8E52-FC1F754BCC5F}"/>
              </a:ext>
            </a:extLst>
          </p:cNvPr>
          <p:cNvSpPr>
            <a:spLocks noGrp="1"/>
          </p:cNvSpPr>
          <p:nvPr>
            <p:ph type="sldNum" sz="quarter" idx="16"/>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210740344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4F05-F232-F338-A3F8-BCEBABE55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E76F5-A9D1-1539-78BD-482116580D3C}"/>
              </a:ext>
            </a:extLst>
          </p:cNvPr>
          <p:cNvSpPr>
            <a:spLocks noGrp="1"/>
          </p:cNvSpPr>
          <p:nvPr>
            <p:ph sz="half" idx="1"/>
          </p:nvPr>
        </p:nvSpPr>
        <p:spPr>
          <a:xfrm>
            <a:off x="466726" y="2059619"/>
            <a:ext cx="5553074" cy="4117344"/>
          </a:xfrm>
        </p:spPr>
        <p:txBody>
          <a:body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20D5262E-B8B7-E2A2-EA6D-A0CABACC8874}"/>
              </a:ext>
            </a:extLst>
          </p:cNvPr>
          <p:cNvSpPr>
            <a:spLocks noGrp="1"/>
          </p:cNvSpPr>
          <p:nvPr>
            <p:ph type="dt" sz="half" idx="10"/>
          </p:nvPr>
        </p:nvSpPr>
        <p:spPr>
          <a:xfrm>
            <a:off x="460247" y="6356350"/>
            <a:ext cx="3121153" cy="365125"/>
          </a:xfrm>
          <a:prstGeom prst="rect">
            <a:avLst/>
          </a:prstGeom>
        </p:spPr>
        <p:txBody>
          <a:bodyPr/>
          <a:lstStyle/>
          <a:p>
            <a:fld id="{FFFC1896-E69B-4ACA-923E-BB2E31FF2804}" type="datetime1">
              <a:rPr lang="en-US" smtClean="0"/>
              <a:t>11/3/2025</a:t>
            </a:fld>
            <a:endParaRPr lang="en-US"/>
          </a:p>
        </p:txBody>
      </p:sp>
      <p:sp>
        <p:nvSpPr>
          <p:cNvPr id="6" name="Footer Placeholder 5">
            <a:extLst>
              <a:ext uri="{FF2B5EF4-FFF2-40B4-BE49-F238E27FC236}">
                <a16:creationId xmlns:a16="http://schemas.microsoft.com/office/drawing/2014/main" id="{29E30DB3-11AE-258C-B4BF-2D59BD98ADB3}"/>
              </a:ext>
            </a:extLst>
          </p:cNvPr>
          <p:cNvSpPr>
            <a:spLocks noGrp="1"/>
          </p:cNvSpPr>
          <p:nvPr>
            <p:ph type="ftr" sz="quarter" idx="11"/>
          </p:nvPr>
        </p:nvSpPr>
        <p:spPr>
          <a:xfrm>
            <a:off x="4038600" y="6356350"/>
            <a:ext cx="4114800" cy="365125"/>
          </a:xfrm>
          <a:prstGeom prst="rect">
            <a:avLst/>
          </a:prstGeom>
        </p:spPr>
        <p:txBody>
          <a:bodyPr/>
          <a:lstStyle>
            <a:lvl1pPr algn="ctr">
              <a:defRPr/>
            </a:lvl1pPr>
          </a:lstStyle>
          <a:p>
            <a:endParaRPr lang="en-US"/>
          </a:p>
        </p:txBody>
      </p:sp>
      <p:sp>
        <p:nvSpPr>
          <p:cNvPr id="7" name="Slide Number Placeholder 6">
            <a:extLst>
              <a:ext uri="{FF2B5EF4-FFF2-40B4-BE49-F238E27FC236}">
                <a16:creationId xmlns:a16="http://schemas.microsoft.com/office/drawing/2014/main" id="{70B9A3F2-3DAC-EFDC-C5DF-649B3C3B2C75}"/>
              </a:ext>
            </a:extLst>
          </p:cNvPr>
          <p:cNvSpPr>
            <a:spLocks noGrp="1"/>
          </p:cNvSpPr>
          <p:nvPr>
            <p:ph type="sldNum" sz="quarter" idx="12"/>
          </p:nvPr>
        </p:nvSpPr>
        <p:spPr>
          <a:xfrm>
            <a:off x="8610599" y="6356350"/>
            <a:ext cx="3121153" cy="365125"/>
          </a:xfrm>
          <a:prstGeom prst="rect">
            <a:avLst/>
          </a:prstGeom>
        </p:spPr>
        <p:txBody>
          <a:bodyPr/>
          <a:lstStyle>
            <a:lvl1pPr algn="r">
              <a:defRPr/>
            </a:lvl1pPr>
          </a:lstStyle>
          <a:p>
            <a:fld id="{642FCE6E-DF6A-42A6-8846-1B78686DC0D2}" type="slidenum">
              <a:rPr lang="en-US" smtClean="0"/>
              <a:pPr/>
              <a:t>‹#›</a:t>
            </a:fld>
            <a:endParaRPr lang="en-US"/>
          </a:p>
        </p:txBody>
      </p:sp>
      <p:sp>
        <p:nvSpPr>
          <p:cNvPr id="9" name="Content Placeholder 2">
            <a:extLst>
              <a:ext uri="{FF2B5EF4-FFF2-40B4-BE49-F238E27FC236}">
                <a16:creationId xmlns:a16="http://schemas.microsoft.com/office/drawing/2014/main" id="{8863CCF7-A20E-A19F-0292-3B22564BA8D5}"/>
              </a:ext>
            </a:extLst>
          </p:cNvPr>
          <p:cNvSpPr>
            <a:spLocks noGrp="1"/>
          </p:cNvSpPr>
          <p:nvPr>
            <p:ph sz="half" idx="13"/>
          </p:nvPr>
        </p:nvSpPr>
        <p:spPr>
          <a:xfrm>
            <a:off x="6172202" y="2059619"/>
            <a:ext cx="5553074" cy="4117344"/>
          </a:xfrm>
        </p:spPr>
        <p:txBody>
          <a:body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E9D2501D-4D15-2811-1F8D-ADA56B2B3117}"/>
              </a:ext>
            </a:extLst>
          </p:cNvPr>
          <p:cNvSpPr>
            <a:spLocks noGrp="1"/>
          </p:cNvSpPr>
          <p:nvPr>
            <p:ph type="body" sz="quarter" idx="14" hasCustomPrompt="1"/>
          </p:nvPr>
        </p:nvSpPr>
        <p:spPr>
          <a:xfrm>
            <a:off x="466725" y="1464812"/>
            <a:ext cx="5553075" cy="434251"/>
          </a:xfrm>
        </p:spPr>
        <p:txBody>
          <a:bodyPr>
            <a:normAutofit/>
          </a:bodyPr>
          <a:lstStyle>
            <a:lvl1pPr marL="0" indent="0">
              <a:buNone/>
              <a:defRPr sz="2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1</a:t>
            </a:r>
          </a:p>
        </p:txBody>
      </p:sp>
      <p:sp>
        <p:nvSpPr>
          <p:cNvPr id="10" name="Text Placeholder 7">
            <a:extLst>
              <a:ext uri="{FF2B5EF4-FFF2-40B4-BE49-F238E27FC236}">
                <a16:creationId xmlns:a16="http://schemas.microsoft.com/office/drawing/2014/main" id="{CFEE8CAC-F835-9936-BD3D-069825515818}"/>
              </a:ext>
            </a:extLst>
          </p:cNvPr>
          <p:cNvSpPr>
            <a:spLocks noGrp="1"/>
          </p:cNvSpPr>
          <p:nvPr>
            <p:ph type="body" sz="quarter" idx="15" hasCustomPrompt="1"/>
          </p:nvPr>
        </p:nvSpPr>
        <p:spPr>
          <a:xfrm>
            <a:off x="6178677" y="1464650"/>
            <a:ext cx="5553075" cy="434251"/>
          </a:xfrm>
        </p:spPr>
        <p:txBody>
          <a:bodyPr>
            <a:normAutofit/>
          </a:bodyPr>
          <a:lstStyle>
            <a:lvl1pPr marL="0" indent="0">
              <a:buNone/>
              <a:defRPr sz="2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2</a:t>
            </a:r>
          </a:p>
        </p:txBody>
      </p:sp>
    </p:spTree>
    <p:extLst>
      <p:ext uri="{BB962C8B-B14F-4D97-AF65-F5344CB8AC3E}">
        <p14:creationId xmlns:p14="http://schemas.microsoft.com/office/powerpoint/2010/main" val="426357488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1C49-28EC-3099-256B-CAD76908E946}"/>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14C604-62E6-1FB2-5503-9D56BD637EE6}"/>
              </a:ext>
            </a:extLst>
          </p:cNvPr>
          <p:cNvSpPr>
            <a:spLocks noGrp="1"/>
          </p:cNvSpPr>
          <p:nvPr>
            <p:ph type="dt" sz="half" idx="10"/>
          </p:nvPr>
        </p:nvSpPr>
        <p:spPr/>
        <p:txBody>
          <a:bodyPr/>
          <a:lstStyle/>
          <a:p>
            <a:fld id="{E5F97BA4-83F6-419B-BD29-65313BD6C7AA}" type="datetime1">
              <a:rPr lang="en-US" smtClean="0"/>
              <a:t>11/3/2025</a:t>
            </a:fld>
            <a:endParaRPr lang="en-US"/>
          </a:p>
        </p:txBody>
      </p:sp>
      <p:sp>
        <p:nvSpPr>
          <p:cNvPr id="7" name="Footer Placeholder 6">
            <a:extLst>
              <a:ext uri="{FF2B5EF4-FFF2-40B4-BE49-F238E27FC236}">
                <a16:creationId xmlns:a16="http://schemas.microsoft.com/office/drawing/2014/main" id="{4AE15A2A-DEF5-46D6-AF19-DA4E8A2F84B9}"/>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431B6A89-232B-34B9-8C50-76F0DF85DA40}"/>
              </a:ext>
            </a:extLst>
          </p:cNvPr>
          <p:cNvSpPr>
            <a:spLocks noGrp="1"/>
          </p:cNvSpPr>
          <p:nvPr>
            <p:ph type="sldNum" sz="quarter" idx="12"/>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233183361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A435AAD-A0C3-624C-A79E-DDDAFB34BDCE}"/>
              </a:ext>
            </a:extLst>
          </p:cNvPr>
          <p:cNvSpPr>
            <a:spLocks noGrp="1"/>
          </p:cNvSpPr>
          <p:nvPr>
            <p:ph type="dt" sz="half" idx="10"/>
          </p:nvPr>
        </p:nvSpPr>
        <p:spPr/>
        <p:txBody>
          <a:bodyPr/>
          <a:lstStyle/>
          <a:p>
            <a:fld id="{F873F4CA-7FEF-4ED9-AA60-3A811C3D3C3C}" type="datetime1">
              <a:rPr lang="en-US" smtClean="0"/>
              <a:t>11/3/2025</a:t>
            </a:fld>
            <a:endParaRPr lang="en-US"/>
          </a:p>
        </p:txBody>
      </p:sp>
      <p:sp>
        <p:nvSpPr>
          <p:cNvPr id="6" name="Footer Placeholder 5">
            <a:extLst>
              <a:ext uri="{FF2B5EF4-FFF2-40B4-BE49-F238E27FC236}">
                <a16:creationId xmlns:a16="http://schemas.microsoft.com/office/drawing/2014/main" id="{A3B03003-4A6C-2DF0-49CA-564B65EA00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B6033-9A3A-1B7F-0930-6907543CF0BC}"/>
              </a:ext>
            </a:extLst>
          </p:cNvPr>
          <p:cNvSpPr>
            <a:spLocks noGrp="1"/>
          </p:cNvSpPr>
          <p:nvPr>
            <p:ph type="sldNum" sz="quarter" idx="12"/>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352808965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9277-FA6D-0BB9-07D4-CD221E5B1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5CA23-6635-A846-3546-CD3BFD931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8" name="Date Placeholder 7">
            <a:extLst>
              <a:ext uri="{FF2B5EF4-FFF2-40B4-BE49-F238E27FC236}">
                <a16:creationId xmlns:a16="http://schemas.microsoft.com/office/drawing/2014/main" id="{701A4CEC-18B0-2F66-1903-861E4572E803}"/>
              </a:ext>
            </a:extLst>
          </p:cNvPr>
          <p:cNvSpPr>
            <a:spLocks noGrp="1"/>
          </p:cNvSpPr>
          <p:nvPr>
            <p:ph type="dt" sz="half" idx="10"/>
          </p:nvPr>
        </p:nvSpPr>
        <p:spPr/>
        <p:txBody>
          <a:bodyPr/>
          <a:lstStyle/>
          <a:p>
            <a:fld id="{6C6F299F-0B4D-49D3-BD40-425988D04F04}" type="datetime1">
              <a:rPr lang="en-US" smtClean="0"/>
              <a:t>11/3/2025</a:t>
            </a:fld>
            <a:endParaRPr lang="en-US"/>
          </a:p>
        </p:txBody>
      </p:sp>
      <p:sp>
        <p:nvSpPr>
          <p:cNvPr id="9" name="Footer Placeholder 8">
            <a:extLst>
              <a:ext uri="{FF2B5EF4-FFF2-40B4-BE49-F238E27FC236}">
                <a16:creationId xmlns:a16="http://schemas.microsoft.com/office/drawing/2014/main" id="{17958C9F-B4B5-DA6C-6361-1C45BC84A393}"/>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E997AA1-9E0C-3A8B-57AB-96BA124F4F2C}"/>
              </a:ext>
            </a:extLst>
          </p:cNvPr>
          <p:cNvSpPr>
            <a:spLocks noGrp="1"/>
          </p:cNvSpPr>
          <p:nvPr>
            <p:ph type="sldNum" sz="quarter" idx="12"/>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261711205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9277-FA6D-0BB9-07D4-CD221E5B1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5CA23-6635-A846-3546-CD3BFD931751}"/>
              </a:ext>
            </a:extLst>
          </p:cNvPr>
          <p:cNvSpPr>
            <a:spLocks noGrp="1"/>
          </p:cNvSpPr>
          <p:nvPr>
            <p:ph idx="1"/>
          </p:nvPr>
        </p:nvSpPr>
        <p:spPr>
          <a:xfrm>
            <a:off x="460247" y="2024109"/>
            <a:ext cx="11265027" cy="4152854"/>
          </a:xfrm>
        </p:spPr>
        <p:txBody>
          <a:bodyPr/>
          <a:lstStyle/>
          <a:p>
            <a:pPr lvl="0"/>
            <a:r>
              <a:rPr lang="en-US"/>
              <a:t>Click to edit Master text styles</a:t>
            </a:r>
          </a:p>
          <a:p>
            <a:pPr lvl="1"/>
            <a:r>
              <a:rPr lang="en-US"/>
              <a:t>Second level</a:t>
            </a:r>
          </a:p>
          <a:p>
            <a:pPr lvl="2"/>
            <a:r>
              <a:rPr lang="en-US"/>
              <a:t>Third level</a:t>
            </a:r>
          </a:p>
        </p:txBody>
      </p:sp>
      <p:sp>
        <p:nvSpPr>
          <p:cNvPr id="8" name="Date Placeholder 7">
            <a:extLst>
              <a:ext uri="{FF2B5EF4-FFF2-40B4-BE49-F238E27FC236}">
                <a16:creationId xmlns:a16="http://schemas.microsoft.com/office/drawing/2014/main" id="{701A4CEC-18B0-2F66-1903-861E4572E803}"/>
              </a:ext>
            </a:extLst>
          </p:cNvPr>
          <p:cNvSpPr>
            <a:spLocks noGrp="1"/>
          </p:cNvSpPr>
          <p:nvPr>
            <p:ph type="dt" sz="half" idx="10"/>
          </p:nvPr>
        </p:nvSpPr>
        <p:spPr/>
        <p:txBody>
          <a:bodyPr/>
          <a:lstStyle/>
          <a:p>
            <a:fld id="{62FCF532-AFC1-4178-9633-E9EC38A5B286}" type="datetime1">
              <a:rPr lang="en-US" smtClean="0"/>
              <a:t>11/3/2025</a:t>
            </a:fld>
            <a:endParaRPr lang="en-US"/>
          </a:p>
        </p:txBody>
      </p:sp>
      <p:sp>
        <p:nvSpPr>
          <p:cNvPr id="9" name="Footer Placeholder 8">
            <a:extLst>
              <a:ext uri="{FF2B5EF4-FFF2-40B4-BE49-F238E27FC236}">
                <a16:creationId xmlns:a16="http://schemas.microsoft.com/office/drawing/2014/main" id="{17958C9F-B4B5-DA6C-6361-1C45BC84A393}"/>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E997AA1-9E0C-3A8B-57AB-96BA124F4F2C}"/>
              </a:ext>
            </a:extLst>
          </p:cNvPr>
          <p:cNvSpPr>
            <a:spLocks noGrp="1"/>
          </p:cNvSpPr>
          <p:nvPr>
            <p:ph type="sldNum" sz="quarter" idx="12"/>
          </p:nvPr>
        </p:nvSpPr>
        <p:spPr/>
        <p:txBody>
          <a:bodyPr/>
          <a:lstStyle/>
          <a:p>
            <a:fld id="{642FCE6E-DF6A-42A6-8846-1B78686DC0D2}" type="slidenum">
              <a:rPr lang="en-US" smtClean="0"/>
              <a:pPr/>
              <a:t>‹#›</a:t>
            </a:fld>
            <a:endParaRPr lang="en-US"/>
          </a:p>
        </p:txBody>
      </p:sp>
      <p:sp>
        <p:nvSpPr>
          <p:cNvPr id="4" name="Text Placeholder 7">
            <a:extLst>
              <a:ext uri="{FF2B5EF4-FFF2-40B4-BE49-F238E27FC236}">
                <a16:creationId xmlns:a16="http://schemas.microsoft.com/office/drawing/2014/main" id="{B1D2DD5B-DDD9-96C2-F043-E5532C7BE4A5}"/>
              </a:ext>
            </a:extLst>
          </p:cNvPr>
          <p:cNvSpPr>
            <a:spLocks noGrp="1"/>
          </p:cNvSpPr>
          <p:nvPr>
            <p:ph type="body" sz="quarter" idx="14" hasCustomPrompt="1"/>
          </p:nvPr>
        </p:nvSpPr>
        <p:spPr>
          <a:xfrm>
            <a:off x="466725" y="1464812"/>
            <a:ext cx="5553075" cy="434251"/>
          </a:xfrm>
        </p:spPr>
        <p:txBody>
          <a:bodyPr>
            <a:normAutofit/>
          </a:bodyPr>
          <a:lstStyle>
            <a:lvl1pPr marL="0" indent="0">
              <a:buNone/>
              <a:defRPr sz="2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1</a:t>
            </a:r>
          </a:p>
        </p:txBody>
      </p:sp>
    </p:spTree>
    <p:extLst>
      <p:ext uri="{BB962C8B-B14F-4D97-AF65-F5344CB8AC3E}">
        <p14:creationId xmlns:p14="http://schemas.microsoft.com/office/powerpoint/2010/main" val="252251241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4F05-F232-F338-A3F8-BCEBABE55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E76F5-A9D1-1539-78BD-482116580D3C}"/>
              </a:ext>
            </a:extLst>
          </p:cNvPr>
          <p:cNvSpPr>
            <a:spLocks noGrp="1"/>
          </p:cNvSpPr>
          <p:nvPr>
            <p:ph sz="half" idx="1"/>
          </p:nvPr>
        </p:nvSpPr>
        <p:spPr>
          <a:xfrm>
            <a:off x="466726" y="1476375"/>
            <a:ext cx="5553074" cy="4700588"/>
          </a:xfrm>
        </p:spPr>
        <p:txBody>
          <a:bodyPr/>
          <a:lstStyle/>
          <a:p>
            <a:pPr lvl="0"/>
            <a:r>
              <a:rPr lang="en-US"/>
              <a:t>Click to edit Master text styles</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8863CCF7-A20E-A19F-0292-3B22564BA8D5}"/>
              </a:ext>
            </a:extLst>
          </p:cNvPr>
          <p:cNvSpPr>
            <a:spLocks noGrp="1"/>
          </p:cNvSpPr>
          <p:nvPr>
            <p:ph sz="half" idx="13"/>
          </p:nvPr>
        </p:nvSpPr>
        <p:spPr>
          <a:xfrm>
            <a:off x="6172202" y="1476375"/>
            <a:ext cx="5553074" cy="4700588"/>
          </a:xfrm>
        </p:spPr>
        <p:txBody>
          <a:bodyPr/>
          <a:lstStyle/>
          <a:p>
            <a:pPr lvl="0"/>
            <a:r>
              <a:rPr lang="en-US"/>
              <a:t>Click to edit Master text styles</a:t>
            </a:r>
          </a:p>
          <a:p>
            <a:pPr lvl="1"/>
            <a:r>
              <a:rPr lang="en-US"/>
              <a:t>Second level</a:t>
            </a:r>
          </a:p>
          <a:p>
            <a:pPr lvl="2"/>
            <a:r>
              <a:rPr lang="en-US"/>
              <a:t>Third level</a:t>
            </a:r>
          </a:p>
        </p:txBody>
      </p:sp>
      <p:sp>
        <p:nvSpPr>
          <p:cNvPr id="10" name="Date Placeholder 9">
            <a:extLst>
              <a:ext uri="{FF2B5EF4-FFF2-40B4-BE49-F238E27FC236}">
                <a16:creationId xmlns:a16="http://schemas.microsoft.com/office/drawing/2014/main" id="{074965AE-978C-081C-E904-7C7EC964457A}"/>
              </a:ext>
            </a:extLst>
          </p:cNvPr>
          <p:cNvSpPr>
            <a:spLocks noGrp="1"/>
          </p:cNvSpPr>
          <p:nvPr>
            <p:ph type="dt" sz="half" idx="14"/>
          </p:nvPr>
        </p:nvSpPr>
        <p:spPr/>
        <p:txBody>
          <a:bodyPr/>
          <a:lstStyle/>
          <a:p>
            <a:fld id="{6DFB4BA1-2AF5-4C00-A0C0-A5C7FAC35202}" type="datetime1">
              <a:rPr lang="en-US" smtClean="0"/>
              <a:t>11/3/2025</a:t>
            </a:fld>
            <a:endParaRPr lang="en-US"/>
          </a:p>
        </p:txBody>
      </p:sp>
      <p:sp>
        <p:nvSpPr>
          <p:cNvPr id="11" name="Footer Placeholder 10">
            <a:extLst>
              <a:ext uri="{FF2B5EF4-FFF2-40B4-BE49-F238E27FC236}">
                <a16:creationId xmlns:a16="http://schemas.microsoft.com/office/drawing/2014/main" id="{1E329C88-3326-BA28-3BD2-104030642B18}"/>
              </a:ext>
            </a:extLst>
          </p:cNvPr>
          <p:cNvSpPr>
            <a:spLocks noGrp="1"/>
          </p:cNvSpPr>
          <p:nvPr>
            <p:ph type="ftr" sz="quarter" idx="15"/>
          </p:nvPr>
        </p:nvSpPr>
        <p:spPr/>
        <p:txBody>
          <a:bodyPr/>
          <a:lstStyle/>
          <a:p>
            <a:endParaRPr lang="en-US"/>
          </a:p>
        </p:txBody>
      </p:sp>
      <p:sp>
        <p:nvSpPr>
          <p:cNvPr id="12" name="Slide Number Placeholder 11">
            <a:extLst>
              <a:ext uri="{FF2B5EF4-FFF2-40B4-BE49-F238E27FC236}">
                <a16:creationId xmlns:a16="http://schemas.microsoft.com/office/drawing/2014/main" id="{DFE01EE7-166C-0F90-8E52-FC1F754BCC5F}"/>
              </a:ext>
            </a:extLst>
          </p:cNvPr>
          <p:cNvSpPr>
            <a:spLocks noGrp="1"/>
          </p:cNvSpPr>
          <p:nvPr>
            <p:ph type="sldNum" sz="quarter" idx="16"/>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81371698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4F05-F232-F338-A3F8-BCEBABE55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E76F5-A9D1-1539-78BD-482116580D3C}"/>
              </a:ext>
            </a:extLst>
          </p:cNvPr>
          <p:cNvSpPr>
            <a:spLocks noGrp="1"/>
          </p:cNvSpPr>
          <p:nvPr>
            <p:ph sz="half" idx="1"/>
          </p:nvPr>
        </p:nvSpPr>
        <p:spPr>
          <a:xfrm>
            <a:off x="466726" y="2059619"/>
            <a:ext cx="5553074" cy="4117344"/>
          </a:xfrm>
        </p:spPr>
        <p:txBody>
          <a:body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20D5262E-B8B7-E2A2-EA6D-A0CABACC8874}"/>
              </a:ext>
            </a:extLst>
          </p:cNvPr>
          <p:cNvSpPr>
            <a:spLocks noGrp="1"/>
          </p:cNvSpPr>
          <p:nvPr>
            <p:ph type="dt" sz="half" idx="10"/>
          </p:nvPr>
        </p:nvSpPr>
        <p:spPr>
          <a:xfrm>
            <a:off x="460247" y="6356350"/>
            <a:ext cx="3121153" cy="365125"/>
          </a:xfrm>
          <a:prstGeom prst="rect">
            <a:avLst/>
          </a:prstGeom>
        </p:spPr>
        <p:txBody>
          <a:bodyPr/>
          <a:lstStyle/>
          <a:p>
            <a:fld id="{FFFC1896-E69B-4ACA-923E-BB2E31FF2804}" type="datetime1">
              <a:rPr lang="en-US" smtClean="0"/>
              <a:t>11/3/2025</a:t>
            </a:fld>
            <a:endParaRPr lang="en-US"/>
          </a:p>
        </p:txBody>
      </p:sp>
      <p:sp>
        <p:nvSpPr>
          <p:cNvPr id="6" name="Footer Placeholder 5">
            <a:extLst>
              <a:ext uri="{FF2B5EF4-FFF2-40B4-BE49-F238E27FC236}">
                <a16:creationId xmlns:a16="http://schemas.microsoft.com/office/drawing/2014/main" id="{29E30DB3-11AE-258C-B4BF-2D59BD98ADB3}"/>
              </a:ext>
            </a:extLst>
          </p:cNvPr>
          <p:cNvSpPr>
            <a:spLocks noGrp="1"/>
          </p:cNvSpPr>
          <p:nvPr>
            <p:ph type="ftr" sz="quarter" idx="11"/>
          </p:nvPr>
        </p:nvSpPr>
        <p:spPr>
          <a:xfrm>
            <a:off x="4038600" y="6356350"/>
            <a:ext cx="4114800" cy="365125"/>
          </a:xfrm>
          <a:prstGeom prst="rect">
            <a:avLst/>
          </a:prstGeom>
        </p:spPr>
        <p:txBody>
          <a:bodyPr/>
          <a:lstStyle>
            <a:lvl1pPr algn="ctr">
              <a:defRPr/>
            </a:lvl1pPr>
          </a:lstStyle>
          <a:p>
            <a:endParaRPr lang="en-US"/>
          </a:p>
        </p:txBody>
      </p:sp>
      <p:sp>
        <p:nvSpPr>
          <p:cNvPr id="7" name="Slide Number Placeholder 6">
            <a:extLst>
              <a:ext uri="{FF2B5EF4-FFF2-40B4-BE49-F238E27FC236}">
                <a16:creationId xmlns:a16="http://schemas.microsoft.com/office/drawing/2014/main" id="{70B9A3F2-3DAC-EFDC-C5DF-649B3C3B2C75}"/>
              </a:ext>
            </a:extLst>
          </p:cNvPr>
          <p:cNvSpPr>
            <a:spLocks noGrp="1"/>
          </p:cNvSpPr>
          <p:nvPr>
            <p:ph type="sldNum" sz="quarter" idx="12"/>
          </p:nvPr>
        </p:nvSpPr>
        <p:spPr>
          <a:xfrm>
            <a:off x="8610599" y="6356350"/>
            <a:ext cx="3121153" cy="365125"/>
          </a:xfrm>
          <a:prstGeom prst="rect">
            <a:avLst/>
          </a:prstGeom>
        </p:spPr>
        <p:txBody>
          <a:bodyPr/>
          <a:lstStyle>
            <a:lvl1pPr algn="r">
              <a:defRPr/>
            </a:lvl1pPr>
          </a:lstStyle>
          <a:p>
            <a:fld id="{642FCE6E-DF6A-42A6-8846-1B78686DC0D2}" type="slidenum">
              <a:rPr lang="en-US" smtClean="0"/>
              <a:pPr/>
              <a:t>‹#›</a:t>
            </a:fld>
            <a:endParaRPr lang="en-US"/>
          </a:p>
        </p:txBody>
      </p:sp>
      <p:sp>
        <p:nvSpPr>
          <p:cNvPr id="9" name="Content Placeholder 2">
            <a:extLst>
              <a:ext uri="{FF2B5EF4-FFF2-40B4-BE49-F238E27FC236}">
                <a16:creationId xmlns:a16="http://schemas.microsoft.com/office/drawing/2014/main" id="{8863CCF7-A20E-A19F-0292-3B22564BA8D5}"/>
              </a:ext>
            </a:extLst>
          </p:cNvPr>
          <p:cNvSpPr>
            <a:spLocks noGrp="1"/>
          </p:cNvSpPr>
          <p:nvPr>
            <p:ph sz="half" idx="13"/>
          </p:nvPr>
        </p:nvSpPr>
        <p:spPr>
          <a:xfrm>
            <a:off x="6172202" y="2059619"/>
            <a:ext cx="5553074" cy="4117344"/>
          </a:xfrm>
        </p:spPr>
        <p:txBody>
          <a:body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E9D2501D-4D15-2811-1F8D-ADA56B2B3117}"/>
              </a:ext>
            </a:extLst>
          </p:cNvPr>
          <p:cNvSpPr>
            <a:spLocks noGrp="1"/>
          </p:cNvSpPr>
          <p:nvPr>
            <p:ph type="body" sz="quarter" idx="14" hasCustomPrompt="1"/>
          </p:nvPr>
        </p:nvSpPr>
        <p:spPr>
          <a:xfrm>
            <a:off x="466725" y="1464812"/>
            <a:ext cx="5553075" cy="434251"/>
          </a:xfrm>
        </p:spPr>
        <p:txBody>
          <a:bodyPr>
            <a:normAutofit/>
          </a:bodyPr>
          <a:lstStyle>
            <a:lvl1pPr marL="0" indent="0">
              <a:buNone/>
              <a:defRPr sz="2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1</a:t>
            </a:r>
          </a:p>
        </p:txBody>
      </p:sp>
      <p:sp>
        <p:nvSpPr>
          <p:cNvPr id="10" name="Text Placeholder 7">
            <a:extLst>
              <a:ext uri="{FF2B5EF4-FFF2-40B4-BE49-F238E27FC236}">
                <a16:creationId xmlns:a16="http://schemas.microsoft.com/office/drawing/2014/main" id="{CFEE8CAC-F835-9936-BD3D-069825515818}"/>
              </a:ext>
            </a:extLst>
          </p:cNvPr>
          <p:cNvSpPr>
            <a:spLocks noGrp="1"/>
          </p:cNvSpPr>
          <p:nvPr>
            <p:ph type="body" sz="quarter" idx="15" hasCustomPrompt="1"/>
          </p:nvPr>
        </p:nvSpPr>
        <p:spPr>
          <a:xfrm>
            <a:off x="6178677" y="1464650"/>
            <a:ext cx="5553075" cy="434251"/>
          </a:xfrm>
        </p:spPr>
        <p:txBody>
          <a:bodyPr>
            <a:normAutofit/>
          </a:bodyPr>
          <a:lstStyle>
            <a:lvl1pPr marL="0" indent="0">
              <a:buNone/>
              <a:defRPr sz="2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2</a:t>
            </a:r>
          </a:p>
        </p:txBody>
      </p:sp>
    </p:spTree>
    <p:extLst>
      <p:ext uri="{BB962C8B-B14F-4D97-AF65-F5344CB8AC3E}">
        <p14:creationId xmlns:p14="http://schemas.microsoft.com/office/powerpoint/2010/main" val="218040750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1C49-28EC-3099-256B-CAD76908E946}"/>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14C604-62E6-1FB2-5503-9D56BD637EE6}"/>
              </a:ext>
            </a:extLst>
          </p:cNvPr>
          <p:cNvSpPr>
            <a:spLocks noGrp="1"/>
          </p:cNvSpPr>
          <p:nvPr>
            <p:ph type="dt" sz="half" idx="10"/>
          </p:nvPr>
        </p:nvSpPr>
        <p:spPr/>
        <p:txBody>
          <a:bodyPr/>
          <a:lstStyle/>
          <a:p>
            <a:fld id="{E5F97BA4-83F6-419B-BD29-65313BD6C7AA}" type="datetime1">
              <a:rPr lang="en-US" smtClean="0"/>
              <a:t>11/3/2025</a:t>
            </a:fld>
            <a:endParaRPr lang="en-US"/>
          </a:p>
        </p:txBody>
      </p:sp>
      <p:sp>
        <p:nvSpPr>
          <p:cNvPr id="7" name="Footer Placeholder 6">
            <a:extLst>
              <a:ext uri="{FF2B5EF4-FFF2-40B4-BE49-F238E27FC236}">
                <a16:creationId xmlns:a16="http://schemas.microsoft.com/office/drawing/2014/main" id="{4AE15A2A-DEF5-46D6-AF19-DA4E8A2F84B9}"/>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431B6A89-232B-34B9-8C50-76F0DF85DA40}"/>
              </a:ext>
            </a:extLst>
          </p:cNvPr>
          <p:cNvSpPr>
            <a:spLocks noGrp="1"/>
          </p:cNvSpPr>
          <p:nvPr>
            <p:ph type="sldNum" sz="quarter" idx="12"/>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7137717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A435AAD-A0C3-624C-A79E-DDDAFB34BDCE}"/>
              </a:ext>
            </a:extLst>
          </p:cNvPr>
          <p:cNvSpPr>
            <a:spLocks noGrp="1"/>
          </p:cNvSpPr>
          <p:nvPr>
            <p:ph type="dt" sz="half" idx="10"/>
          </p:nvPr>
        </p:nvSpPr>
        <p:spPr/>
        <p:txBody>
          <a:bodyPr/>
          <a:lstStyle/>
          <a:p>
            <a:fld id="{F873F4CA-7FEF-4ED9-AA60-3A811C3D3C3C}" type="datetime1">
              <a:rPr lang="en-US" smtClean="0"/>
              <a:t>11/3/2025</a:t>
            </a:fld>
            <a:endParaRPr lang="en-US"/>
          </a:p>
        </p:txBody>
      </p:sp>
      <p:sp>
        <p:nvSpPr>
          <p:cNvPr id="6" name="Footer Placeholder 5">
            <a:extLst>
              <a:ext uri="{FF2B5EF4-FFF2-40B4-BE49-F238E27FC236}">
                <a16:creationId xmlns:a16="http://schemas.microsoft.com/office/drawing/2014/main" id="{A3B03003-4A6C-2DF0-49CA-564B65EA00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B6033-9A3A-1B7F-0930-6907543CF0BC}"/>
              </a:ext>
            </a:extLst>
          </p:cNvPr>
          <p:cNvSpPr>
            <a:spLocks noGrp="1"/>
          </p:cNvSpPr>
          <p:nvPr>
            <p:ph type="sldNum" sz="quarter" idx="12"/>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270062308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9277-FA6D-0BB9-07D4-CD221E5B1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5CA23-6635-A846-3546-CD3BFD931751}"/>
              </a:ext>
            </a:extLst>
          </p:cNvPr>
          <p:cNvSpPr>
            <a:spLocks noGrp="1"/>
          </p:cNvSpPr>
          <p:nvPr>
            <p:ph idx="1"/>
          </p:nvPr>
        </p:nvSpPr>
        <p:spPr>
          <a:xfrm>
            <a:off x="460247" y="2024109"/>
            <a:ext cx="11265027" cy="4152854"/>
          </a:xfrm>
        </p:spPr>
        <p:txBody>
          <a:bodyPr/>
          <a:lstStyle/>
          <a:p>
            <a:pPr lvl="0"/>
            <a:r>
              <a:rPr lang="en-US"/>
              <a:t>Click to edit Master text styles</a:t>
            </a:r>
          </a:p>
          <a:p>
            <a:pPr lvl="1"/>
            <a:r>
              <a:rPr lang="en-US"/>
              <a:t>Second level</a:t>
            </a:r>
          </a:p>
          <a:p>
            <a:pPr lvl="2"/>
            <a:r>
              <a:rPr lang="en-US"/>
              <a:t>Third level</a:t>
            </a:r>
          </a:p>
        </p:txBody>
      </p:sp>
      <p:sp>
        <p:nvSpPr>
          <p:cNvPr id="8" name="Date Placeholder 7">
            <a:extLst>
              <a:ext uri="{FF2B5EF4-FFF2-40B4-BE49-F238E27FC236}">
                <a16:creationId xmlns:a16="http://schemas.microsoft.com/office/drawing/2014/main" id="{701A4CEC-18B0-2F66-1903-861E4572E803}"/>
              </a:ext>
            </a:extLst>
          </p:cNvPr>
          <p:cNvSpPr>
            <a:spLocks noGrp="1"/>
          </p:cNvSpPr>
          <p:nvPr>
            <p:ph type="dt" sz="half" idx="10"/>
          </p:nvPr>
        </p:nvSpPr>
        <p:spPr/>
        <p:txBody>
          <a:bodyPr/>
          <a:lstStyle/>
          <a:p>
            <a:fld id="{62FCF532-AFC1-4178-9633-E9EC38A5B286}" type="datetime1">
              <a:rPr lang="en-US" smtClean="0"/>
              <a:t>11/3/2025</a:t>
            </a:fld>
            <a:endParaRPr lang="en-US"/>
          </a:p>
        </p:txBody>
      </p:sp>
      <p:sp>
        <p:nvSpPr>
          <p:cNvPr id="9" name="Footer Placeholder 8">
            <a:extLst>
              <a:ext uri="{FF2B5EF4-FFF2-40B4-BE49-F238E27FC236}">
                <a16:creationId xmlns:a16="http://schemas.microsoft.com/office/drawing/2014/main" id="{17958C9F-B4B5-DA6C-6361-1C45BC84A393}"/>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E997AA1-9E0C-3A8B-57AB-96BA124F4F2C}"/>
              </a:ext>
            </a:extLst>
          </p:cNvPr>
          <p:cNvSpPr>
            <a:spLocks noGrp="1"/>
          </p:cNvSpPr>
          <p:nvPr>
            <p:ph type="sldNum" sz="quarter" idx="12"/>
          </p:nvPr>
        </p:nvSpPr>
        <p:spPr/>
        <p:txBody>
          <a:bodyPr/>
          <a:lstStyle/>
          <a:p>
            <a:fld id="{642FCE6E-DF6A-42A6-8846-1B78686DC0D2}" type="slidenum">
              <a:rPr lang="en-US" smtClean="0"/>
              <a:pPr/>
              <a:t>‹#›</a:t>
            </a:fld>
            <a:endParaRPr lang="en-US"/>
          </a:p>
        </p:txBody>
      </p:sp>
      <p:sp>
        <p:nvSpPr>
          <p:cNvPr id="4" name="Text Placeholder 7">
            <a:extLst>
              <a:ext uri="{FF2B5EF4-FFF2-40B4-BE49-F238E27FC236}">
                <a16:creationId xmlns:a16="http://schemas.microsoft.com/office/drawing/2014/main" id="{B1D2DD5B-DDD9-96C2-F043-E5532C7BE4A5}"/>
              </a:ext>
            </a:extLst>
          </p:cNvPr>
          <p:cNvSpPr>
            <a:spLocks noGrp="1"/>
          </p:cNvSpPr>
          <p:nvPr>
            <p:ph type="body" sz="quarter" idx="14" hasCustomPrompt="1"/>
          </p:nvPr>
        </p:nvSpPr>
        <p:spPr>
          <a:xfrm>
            <a:off x="466725" y="1464812"/>
            <a:ext cx="5553075" cy="434251"/>
          </a:xfrm>
        </p:spPr>
        <p:txBody>
          <a:bodyPr>
            <a:normAutofit/>
          </a:bodyPr>
          <a:lstStyle>
            <a:lvl1pPr marL="0" indent="0">
              <a:buNone/>
              <a:defRPr sz="2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1</a:t>
            </a:r>
          </a:p>
        </p:txBody>
      </p:sp>
    </p:spTree>
    <p:extLst>
      <p:ext uri="{BB962C8B-B14F-4D97-AF65-F5344CB8AC3E}">
        <p14:creationId xmlns:p14="http://schemas.microsoft.com/office/powerpoint/2010/main" val="1409006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4F05-F232-F338-A3F8-BCEBABE55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E76F5-A9D1-1539-78BD-482116580D3C}"/>
              </a:ext>
            </a:extLst>
          </p:cNvPr>
          <p:cNvSpPr>
            <a:spLocks noGrp="1"/>
          </p:cNvSpPr>
          <p:nvPr>
            <p:ph sz="half" idx="1"/>
          </p:nvPr>
        </p:nvSpPr>
        <p:spPr>
          <a:xfrm>
            <a:off x="466726" y="1476375"/>
            <a:ext cx="5553074" cy="4700588"/>
          </a:xfrm>
        </p:spPr>
        <p:txBody>
          <a:bodyPr/>
          <a:lstStyle/>
          <a:p>
            <a:pPr lvl="0"/>
            <a:r>
              <a:rPr lang="en-US"/>
              <a:t>Click to edit Master text styles</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8863CCF7-A20E-A19F-0292-3B22564BA8D5}"/>
              </a:ext>
            </a:extLst>
          </p:cNvPr>
          <p:cNvSpPr>
            <a:spLocks noGrp="1"/>
          </p:cNvSpPr>
          <p:nvPr>
            <p:ph sz="half" idx="13"/>
          </p:nvPr>
        </p:nvSpPr>
        <p:spPr>
          <a:xfrm>
            <a:off x="6172202" y="1476375"/>
            <a:ext cx="5553074" cy="4700588"/>
          </a:xfrm>
        </p:spPr>
        <p:txBody>
          <a:bodyPr/>
          <a:lstStyle/>
          <a:p>
            <a:pPr lvl="0"/>
            <a:r>
              <a:rPr lang="en-US"/>
              <a:t>Click to edit Master text styles</a:t>
            </a:r>
          </a:p>
          <a:p>
            <a:pPr lvl="1"/>
            <a:r>
              <a:rPr lang="en-US"/>
              <a:t>Second level</a:t>
            </a:r>
          </a:p>
          <a:p>
            <a:pPr lvl="2"/>
            <a:r>
              <a:rPr lang="en-US"/>
              <a:t>Third level</a:t>
            </a:r>
          </a:p>
        </p:txBody>
      </p:sp>
      <p:sp>
        <p:nvSpPr>
          <p:cNvPr id="10" name="Date Placeholder 9">
            <a:extLst>
              <a:ext uri="{FF2B5EF4-FFF2-40B4-BE49-F238E27FC236}">
                <a16:creationId xmlns:a16="http://schemas.microsoft.com/office/drawing/2014/main" id="{074965AE-978C-081C-E904-7C7EC964457A}"/>
              </a:ext>
            </a:extLst>
          </p:cNvPr>
          <p:cNvSpPr>
            <a:spLocks noGrp="1"/>
          </p:cNvSpPr>
          <p:nvPr>
            <p:ph type="dt" sz="half" idx="14"/>
          </p:nvPr>
        </p:nvSpPr>
        <p:spPr/>
        <p:txBody>
          <a:bodyPr/>
          <a:lstStyle/>
          <a:p>
            <a:fld id="{6DFB4BA1-2AF5-4C00-A0C0-A5C7FAC35202}" type="datetime1">
              <a:rPr lang="en-US" smtClean="0"/>
              <a:t>11/3/2025</a:t>
            </a:fld>
            <a:endParaRPr lang="en-US"/>
          </a:p>
        </p:txBody>
      </p:sp>
      <p:sp>
        <p:nvSpPr>
          <p:cNvPr id="11" name="Footer Placeholder 10">
            <a:extLst>
              <a:ext uri="{FF2B5EF4-FFF2-40B4-BE49-F238E27FC236}">
                <a16:creationId xmlns:a16="http://schemas.microsoft.com/office/drawing/2014/main" id="{1E329C88-3326-BA28-3BD2-104030642B18}"/>
              </a:ext>
            </a:extLst>
          </p:cNvPr>
          <p:cNvSpPr>
            <a:spLocks noGrp="1"/>
          </p:cNvSpPr>
          <p:nvPr>
            <p:ph type="ftr" sz="quarter" idx="15"/>
          </p:nvPr>
        </p:nvSpPr>
        <p:spPr/>
        <p:txBody>
          <a:bodyPr/>
          <a:lstStyle/>
          <a:p>
            <a:endParaRPr lang="en-US"/>
          </a:p>
        </p:txBody>
      </p:sp>
      <p:sp>
        <p:nvSpPr>
          <p:cNvPr id="12" name="Slide Number Placeholder 11">
            <a:extLst>
              <a:ext uri="{FF2B5EF4-FFF2-40B4-BE49-F238E27FC236}">
                <a16:creationId xmlns:a16="http://schemas.microsoft.com/office/drawing/2014/main" id="{DFE01EE7-166C-0F90-8E52-FC1F754BCC5F}"/>
              </a:ext>
            </a:extLst>
          </p:cNvPr>
          <p:cNvSpPr>
            <a:spLocks noGrp="1"/>
          </p:cNvSpPr>
          <p:nvPr>
            <p:ph type="sldNum" sz="quarter" idx="16"/>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3482741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4F05-F232-F338-A3F8-BCEBABE55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E76F5-A9D1-1539-78BD-482116580D3C}"/>
              </a:ext>
            </a:extLst>
          </p:cNvPr>
          <p:cNvSpPr>
            <a:spLocks noGrp="1"/>
          </p:cNvSpPr>
          <p:nvPr>
            <p:ph sz="half" idx="1"/>
          </p:nvPr>
        </p:nvSpPr>
        <p:spPr>
          <a:xfrm>
            <a:off x="466726" y="2059619"/>
            <a:ext cx="5553074" cy="4117344"/>
          </a:xfrm>
        </p:spPr>
        <p:txBody>
          <a:body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20D5262E-B8B7-E2A2-EA6D-A0CABACC8874}"/>
              </a:ext>
            </a:extLst>
          </p:cNvPr>
          <p:cNvSpPr>
            <a:spLocks noGrp="1"/>
          </p:cNvSpPr>
          <p:nvPr>
            <p:ph type="dt" sz="half" idx="10"/>
          </p:nvPr>
        </p:nvSpPr>
        <p:spPr>
          <a:xfrm>
            <a:off x="460247" y="6356350"/>
            <a:ext cx="3121153" cy="365125"/>
          </a:xfrm>
          <a:prstGeom prst="rect">
            <a:avLst/>
          </a:prstGeom>
        </p:spPr>
        <p:txBody>
          <a:bodyPr/>
          <a:lstStyle/>
          <a:p>
            <a:fld id="{FFFC1896-E69B-4ACA-923E-BB2E31FF2804}" type="datetime1">
              <a:rPr lang="en-US" smtClean="0"/>
              <a:t>11/3/2025</a:t>
            </a:fld>
            <a:endParaRPr lang="en-US"/>
          </a:p>
        </p:txBody>
      </p:sp>
      <p:sp>
        <p:nvSpPr>
          <p:cNvPr id="6" name="Footer Placeholder 5">
            <a:extLst>
              <a:ext uri="{FF2B5EF4-FFF2-40B4-BE49-F238E27FC236}">
                <a16:creationId xmlns:a16="http://schemas.microsoft.com/office/drawing/2014/main" id="{29E30DB3-11AE-258C-B4BF-2D59BD98ADB3}"/>
              </a:ext>
            </a:extLst>
          </p:cNvPr>
          <p:cNvSpPr>
            <a:spLocks noGrp="1"/>
          </p:cNvSpPr>
          <p:nvPr>
            <p:ph type="ftr" sz="quarter" idx="11"/>
          </p:nvPr>
        </p:nvSpPr>
        <p:spPr>
          <a:xfrm>
            <a:off x="4038600" y="6356350"/>
            <a:ext cx="4114800" cy="365125"/>
          </a:xfrm>
          <a:prstGeom prst="rect">
            <a:avLst/>
          </a:prstGeom>
        </p:spPr>
        <p:txBody>
          <a:bodyPr/>
          <a:lstStyle>
            <a:lvl1pPr algn="ctr">
              <a:defRPr/>
            </a:lvl1pPr>
          </a:lstStyle>
          <a:p>
            <a:endParaRPr lang="en-US"/>
          </a:p>
        </p:txBody>
      </p:sp>
      <p:sp>
        <p:nvSpPr>
          <p:cNvPr id="7" name="Slide Number Placeholder 6">
            <a:extLst>
              <a:ext uri="{FF2B5EF4-FFF2-40B4-BE49-F238E27FC236}">
                <a16:creationId xmlns:a16="http://schemas.microsoft.com/office/drawing/2014/main" id="{70B9A3F2-3DAC-EFDC-C5DF-649B3C3B2C75}"/>
              </a:ext>
            </a:extLst>
          </p:cNvPr>
          <p:cNvSpPr>
            <a:spLocks noGrp="1"/>
          </p:cNvSpPr>
          <p:nvPr>
            <p:ph type="sldNum" sz="quarter" idx="12"/>
          </p:nvPr>
        </p:nvSpPr>
        <p:spPr>
          <a:xfrm>
            <a:off x="8610599" y="6356350"/>
            <a:ext cx="3121153" cy="365125"/>
          </a:xfrm>
          <a:prstGeom prst="rect">
            <a:avLst/>
          </a:prstGeom>
        </p:spPr>
        <p:txBody>
          <a:bodyPr/>
          <a:lstStyle>
            <a:lvl1pPr algn="r">
              <a:defRPr/>
            </a:lvl1pPr>
          </a:lstStyle>
          <a:p>
            <a:fld id="{642FCE6E-DF6A-42A6-8846-1B78686DC0D2}" type="slidenum">
              <a:rPr lang="en-US" smtClean="0"/>
              <a:pPr/>
              <a:t>‹#›</a:t>
            </a:fld>
            <a:endParaRPr lang="en-US"/>
          </a:p>
        </p:txBody>
      </p:sp>
      <p:sp>
        <p:nvSpPr>
          <p:cNvPr id="9" name="Content Placeholder 2">
            <a:extLst>
              <a:ext uri="{FF2B5EF4-FFF2-40B4-BE49-F238E27FC236}">
                <a16:creationId xmlns:a16="http://schemas.microsoft.com/office/drawing/2014/main" id="{8863CCF7-A20E-A19F-0292-3B22564BA8D5}"/>
              </a:ext>
            </a:extLst>
          </p:cNvPr>
          <p:cNvSpPr>
            <a:spLocks noGrp="1"/>
          </p:cNvSpPr>
          <p:nvPr>
            <p:ph sz="half" idx="13"/>
          </p:nvPr>
        </p:nvSpPr>
        <p:spPr>
          <a:xfrm>
            <a:off x="6172202" y="2059619"/>
            <a:ext cx="5553074" cy="4117344"/>
          </a:xfrm>
        </p:spPr>
        <p:txBody>
          <a:body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E9D2501D-4D15-2811-1F8D-ADA56B2B3117}"/>
              </a:ext>
            </a:extLst>
          </p:cNvPr>
          <p:cNvSpPr>
            <a:spLocks noGrp="1"/>
          </p:cNvSpPr>
          <p:nvPr>
            <p:ph type="body" sz="quarter" idx="14" hasCustomPrompt="1"/>
          </p:nvPr>
        </p:nvSpPr>
        <p:spPr>
          <a:xfrm>
            <a:off x="466725" y="1464812"/>
            <a:ext cx="5553075" cy="434251"/>
          </a:xfrm>
        </p:spPr>
        <p:txBody>
          <a:bodyPr>
            <a:normAutofit/>
          </a:bodyPr>
          <a:lstStyle>
            <a:lvl1pPr marL="0" indent="0">
              <a:buNone/>
              <a:defRPr sz="2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1</a:t>
            </a:r>
          </a:p>
        </p:txBody>
      </p:sp>
      <p:sp>
        <p:nvSpPr>
          <p:cNvPr id="10" name="Text Placeholder 7">
            <a:extLst>
              <a:ext uri="{FF2B5EF4-FFF2-40B4-BE49-F238E27FC236}">
                <a16:creationId xmlns:a16="http://schemas.microsoft.com/office/drawing/2014/main" id="{CFEE8CAC-F835-9936-BD3D-069825515818}"/>
              </a:ext>
            </a:extLst>
          </p:cNvPr>
          <p:cNvSpPr>
            <a:spLocks noGrp="1"/>
          </p:cNvSpPr>
          <p:nvPr>
            <p:ph type="body" sz="quarter" idx="15" hasCustomPrompt="1"/>
          </p:nvPr>
        </p:nvSpPr>
        <p:spPr>
          <a:xfrm>
            <a:off x="6178677" y="1464650"/>
            <a:ext cx="5553075" cy="434251"/>
          </a:xfrm>
        </p:spPr>
        <p:txBody>
          <a:bodyPr>
            <a:normAutofit/>
          </a:bodyPr>
          <a:lstStyle>
            <a:lvl1pPr marL="0" indent="0">
              <a:buNone/>
              <a:defRPr sz="2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2</a:t>
            </a:r>
          </a:p>
        </p:txBody>
      </p:sp>
    </p:spTree>
    <p:extLst>
      <p:ext uri="{BB962C8B-B14F-4D97-AF65-F5344CB8AC3E}">
        <p14:creationId xmlns:p14="http://schemas.microsoft.com/office/powerpoint/2010/main" val="1564043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1C49-28EC-3099-256B-CAD76908E946}"/>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14C604-62E6-1FB2-5503-9D56BD637EE6}"/>
              </a:ext>
            </a:extLst>
          </p:cNvPr>
          <p:cNvSpPr>
            <a:spLocks noGrp="1"/>
          </p:cNvSpPr>
          <p:nvPr>
            <p:ph type="dt" sz="half" idx="10"/>
          </p:nvPr>
        </p:nvSpPr>
        <p:spPr/>
        <p:txBody>
          <a:bodyPr/>
          <a:lstStyle/>
          <a:p>
            <a:fld id="{E5F97BA4-83F6-419B-BD29-65313BD6C7AA}" type="datetime1">
              <a:rPr lang="en-US" smtClean="0"/>
              <a:t>11/3/2025</a:t>
            </a:fld>
            <a:endParaRPr lang="en-US"/>
          </a:p>
        </p:txBody>
      </p:sp>
      <p:sp>
        <p:nvSpPr>
          <p:cNvPr id="7" name="Footer Placeholder 6">
            <a:extLst>
              <a:ext uri="{FF2B5EF4-FFF2-40B4-BE49-F238E27FC236}">
                <a16:creationId xmlns:a16="http://schemas.microsoft.com/office/drawing/2014/main" id="{4AE15A2A-DEF5-46D6-AF19-DA4E8A2F84B9}"/>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431B6A89-232B-34B9-8C50-76F0DF85DA40}"/>
              </a:ext>
            </a:extLst>
          </p:cNvPr>
          <p:cNvSpPr>
            <a:spLocks noGrp="1"/>
          </p:cNvSpPr>
          <p:nvPr>
            <p:ph type="sldNum" sz="quarter" idx="12"/>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371197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A435AAD-A0C3-624C-A79E-DDDAFB34BDCE}"/>
              </a:ext>
            </a:extLst>
          </p:cNvPr>
          <p:cNvSpPr>
            <a:spLocks noGrp="1"/>
          </p:cNvSpPr>
          <p:nvPr>
            <p:ph type="dt" sz="half" idx="10"/>
          </p:nvPr>
        </p:nvSpPr>
        <p:spPr/>
        <p:txBody>
          <a:bodyPr/>
          <a:lstStyle/>
          <a:p>
            <a:fld id="{F873F4CA-7FEF-4ED9-AA60-3A811C3D3C3C}" type="datetime1">
              <a:rPr lang="en-US" smtClean="0"/>
              <a:t>11/3/2025</a:t>
            </a:fld>
            <a:endParaRPr lang="en-US"/>
          </a:p>
        </p:txBody>
      </p:sp>
      <p:sp>
        <p:nvSpPr>
          <p:cNvPr id="6" name="Footer Placeholder 5">
            <a:extLst>
              <a:ext uri="{FF2B5EF4-FFF2-40B4-BE49-F238E27FC236}">
                <a16:creationId xmlns:a16="http://schemas.microsoft.com/office/drawing/2014/main" id="{A3B03003-4A6C-2DF0-49CA-564B65EA00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B6033-9A3A-1B7F-0930-6907543CF0BC}"/>
              </a:ext>
            </a:extLst>
          </p:cNvPr>
          <p:cNvSpPr>
            <a:spLocks noGrp="1"/>
          </p:cNvSpPr>
          <p:nvPr>
            <p:ph type="sldNum" sz="quarter" idx="12"/>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9956062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4F05-F232-F338-A3F8-BCEBABE55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E76F5-A9D1-1539-78BD-482116580D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60110A-4900-124F-D3DF-94DB601E00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D5262E-B8B7-E2A2-EA6D-A0CABACC8874}"/>
              </a:ext>
            </a:extLst>
          </p:cNvPr>
          <p:cNvSpPr>
            <a:spLocks noGrp="1"/>
          </p:cNvSpPr>
          <p:nvPr>
            <p:ph type="dt" sz="half" idx="10"/>
          </p:nvPr>
        </p:nvSpPr>
        <p:spPr/>
        <p:txBody>
          <a:bodyPr/>
          <a:lstStyle/>
          <a:p>
            <a:fld id="{297CCEE6-B254-4236-BACA-1D9003A09AD6}" type="datetimeFigureOut">
              <a:rPr lang="en-US" smtClean="0"/>
              <a:t>11/3/2025</a:t>
            </a:fld>
            <a:endParaRPr lang="en-US"/>
          </a:p>
        </p:txBody>
      </p:sp>
      <p:sp>
        <p:nvSpPr>
          <p:cNvPr id="6" name="Footer Placeholder 5">
            <a:extLst>
              <a:ext uri="{FF2B5EF4-FFF2-40B4-BE49-F238E27FC236}">
                <a16:creationId xmlns:a16="http://schemas.microsoft.com/office/drawing/2014/main" id="{29E30DB3-11AE-258C-B4BF-2D59BD98AD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9A3F2-3DAC-EFDC-C5DF-649B3C3B2C75}"/>
              </a:ext>
            </a:extLst>
          </p:cNvPr>
          <p:cNvSpPr>
            <a:spLocks noGrp="1"/>
          </p:cNvSpPr>
          <p:nvPr>
            <p:ph type="sldNum" sz="quarter" idx="12"/>
          </p:nvPr>
        </p:nvSpPr>
        <p:spPr/>
        <p:txBody>
          <a:bodyPr/>
          <a:lstStyle/>
          <a:p>
            <a:fld id="{642FCE6E-DF6A-42A6-8846-1B78686DC0D2}" type="slidenum">
              <a:rPr lang="en-US" smtClean="0"/>
              <a:t>‹#›</a:t>
            </a:fld>
            <a:endParaRPr lang="en-US"/>
          </a:p>
        </p:txBody>
      </p:sp>
    </p:spTree>
    <p:extLst>
      <p:ext uri="{BB962C8B-B14F-4D97-AF65-F5344CB8AC3E}">
        <p14:creationId xmlns:p14="http://schemas.microsoft.com/office/powerpoint/2010/main" val="1498523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9277-FA6D-0BB9-07D4-CD221E5B1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5CA23-6635-A846-3546-CD3BFD931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8" name="Date Placeholder 7">
            <a:extLst>
              <a:ext uri="{FF2B5EF4-FFF2-40B4-BE49-F238E27FC236}">
                <a16:creationId xmlns:a16="http://schemas.microsoft.com/office/drawing/2014/main" id="{701A4CEC-18B0-2F66-1903-861E4572E803}"/>
              </a:ext>
            </a:extLst>
          </p:cNvPr>
          <p:cNvSpPr>
            <a:spLocks noGrp="1"/>
          </p:cNvSpPr>
          <p:nvPr>
            <p:ph type="dt" sz="half" idx="10"/>
          </p:nvPr>
        </p:nvSpPr>
        <p:spPr/>
        <p:txBody>
          <a:bodyPr/>
          <a:lstStyle/>
          <a:p>
            <a:fld id="{6C6F299F-0B4D-49D3-BD40-425988D04F04}" type="datetime1">
              <a:rPr lang="en-US" smtClean="0"/>
              <a:t>11/3/2025</a:t>
            </a:fld>
            <a:endParaRPr lang="en-US"/>
          </a:p>
        </p:txBody>
      </p:sp>
      <p:sp>
        <p:nvSpPr>
          <p:cNvPr id="9" name="Footer Placeholder 8">
            <a:extLst>
              <a:ext uri="{FF2B5EF4-FFF2-40B4-BE49-F238E27FC236}">
                <a16:creationId xmlns:a16="http://schemas.microsoft.com/office/drawing/2014/main" id="{17958C9F-B4B5-DA6C-6361-1C45BC84A393}"/>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E997AA1-9E0C-3A8B-57AB-96BA124F4F2C}"/>
              </a:ext>
            </a:extLst>
          </p:cNvPr>
          <p:cNvSpPr>
            <a:spLocks noGrp="1"/>
          </p:cNvSpPr>
          <p:nvPr>
            <p:ph type="sldNum" sz="quarter" idx="12"/>
          </p:nvPr>
        </p:nvSpPr>
        <p:spPr/>
        <p:txBody>
          <a:bodyPr/>
          <a:lstStyle/>
          <a:p>
            <a:fld id="{642FCE6E-DF6A-42A6-8846-1B78686DC0D2}" type="slidenum">
              <a:rPr lang="en-US" smtClean="0"/>
              <a:pPr/>
              <a:t>‹#›</a:t>
            </a:fld>
            <a:endParaRPr lang="en-US"/>
          </a:p>
        </p:txBody>
      </p:sp>
    </p:spTree>
    <p:extLst>
      <p:ext uri="{BB962C8B-B14F-4D97-AF65-F5344CB8AC3E}">
        <p14:creationId xmlns:p14="http://schemas.microsoft.com/office/powerpoint/2010/main" val="3070983122"/>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9277-FA6D-0BB9-07D4-CD221E5B1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5CA23-6635-A846-3546-CD3BFD931751}"/>
              </a:ext>
            </a:extLst>
          </p:cNvPr>
          <p:cNvSpPr>
            <a:spLocks noGrp="1"/>
          </p:cNvSpPr>
          <p:nvPr>
            <p:ph idx="1"/>
          </p:nvPr>
        </p:nvSpPr>
        <p:spPr>
          <a:xfrm>
            <a:off x="460247" y="2024109"/>
            <a:ext cx="11265027" cy="4152854"/>
          </a:xfrm>
        </p:spPr>
        <p:txBody>
          <a:bodyPr/>
          <a:lstStyle/>
          <a:p>
            <a:pPr lvl="0"/>
            <a:r>
              <a:rPr lang="en-US"/>
              <a:t>Click to edit Master text styles</a:t>
            </a:r>
          </a:p>
          <a:p>
            <a:pPr lvl="1"/>
            <a:r>
              <a:rPr lang="en-US"/>
              <a:t>Second level</a:t>
            </a:r>
          </a:p>
          <a:p>
            <a:pPr lvl="2"/>
            <a:r>
              <a:rPr lang="en-US"/>
              <a:t>Third level</a:t>
            </a:r>
          </a:p>
        </p:txBody>
      </p:sp>
      <p:sp>
        <p:nvSpPr>
          <p:cNvPr id="8" name="Date Placeholder 7">
            <a:extLst>
              <a:ext uri="{FF2B5EF4-FFF2-40B4-BE49-F238E27FC236}">
                <a16:creationId xmlns:a16="http://schemas.microsoft.com/office/drawing/2014/main" id="{701A4CEC-18B0-2F66-1903-861E4572E803}"/>
              </a:ext>
            </a:extLst>
          </p:cNvPr>
          <p:cNvSpPr>
            <a:spLocks noGrp="1"/>
          </p:cNvSpPr>
          <p:nvPr>
            <p:ph type="dt" sz="half" idx="10"/>
          </p:nvPr>
        </p:nvSpPr>
        <p:spPr/>
        <p:txBody>
          <a:bodyPr/>
          <a:lstStyle/>
          <a:p>
            <a:fld id="{62FCF532-AFC1-4178-9633-E9EC38A5B286}" type="datetime1">
              <a:rPr lang="en-US" smtClean="0"/>
              <a:t>11/3/2025</a:t>
            </a:fld>
            <a:endParaRPr lang="en-US"/>
          </a:p>
        </p:txBody>
      </p:sp>
      <p:sp>
        <p:nvSpPr>
          <p:cNvPr id="9" name="Footer Placeholder 8">
            <a:extLst>
              <a:ext uri="{FF2B5EF4-FFF2-40B4-BE49-F238E27FC236}">
                <a16:creationId xmlns:a16="http://schemas.microsoft.com/office/drawing/2014/main" id="{17958C9F-B4B5-DA6C-6361-1C45BC84A393}"/>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E997AA1-9E0C-3A8B-57AB-96BA124F4F2C}"/>
              </a:ext>
            </a:extLst>
          </p:cNvPr>
          <p:cNvSpPr>
            <a:spLocks noGrp="1"/>
          </p:cNvSpPr>
          <p:nvPr>
            <p:ph type="sldNum" sz="quarter" idx="12"/>
          </p:nvPr>
        </p:nvSpPr>
        <p:spPr/>
        <p:txBody>
          <a:bodyPr/>
          <a:lstStyle/>
          <a:p>
            <a:fld id="{642FCE6E-DF6A-42A6-8846-1B78686DC0D2}" type="slidenum">
              <a:rPr lang="en-US" smtClean="0"/>
              <a:pPr/>
              <a:t>‹#›</a:t>
            </a:fld>
            <a:endParaRPr lang="en-US"/>
          </a:p>
        </p:txBody>
      </p:sp>
      <p:sp>
        <p:nvSpPr>
          <p:cNvPr id="4" name="Text Placeholder 7">
            <a:extLst>
              <a:ext uri="{FF2B5EF4-FFF2-40B4-BE49-F238E27FC236}">
                <a16:creationId xmlns:a16="http://schemas.microsoft.com/office/drawing/2014/main" id="{B1D2DD5B-DDD9-96C2-F043-E5532C7BE4A5}"/>
              </a:ext>
            </a:extLst>
          </p:cNvPr>
          <p:cNvSpPr>
            <a:spLocks noGrp="1"/>
          </p:cNvSpPr>
          <p:nvPr>
            <p:ph type="body" sz="quarter" idx="14" hasCustomPrompt="1"/>
          </p:nvPr>
        </p:nvSpPr>
        <p:spPr>
          <a:xfrm>
            <a:off x="466725" y="1464812"/>
            <a:ext cx="5553075" cy="434251"/>
          </a:xfrm>
        </p:spPr>
        <p:txBody>
          <a:bodyPr>
            <a:normAutofit/>
          </a:bodyPr>
          <a:lstStyle>
            <a:lvl1pPr marL="0" indent="0">
              <a:buNone/>
              <a:defRPr sz="2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1</a:t>
            </a:r>
          </a:p>
        </p:txBody>
      </p:sp>
    </p:spTree>
    <p:extLst>
      <p:ext uri="{BB962C8B-B14F-4D97-AF65-F5344CB8AC3E}">
        <p14:creationId xmlns:p14="http://schemas.microsoft.com/office/powerpoint/2010/main" val="321296125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D3CD74-E230-4EF9-E59A-7FED2A940C8E}"/>
              </a:ext>
            </a:extLst>
          </p:cNvPr>
          <p:cNvSpPr>
            <a:spLocks noGrp="1"/>
          </p:cNvSpPr>
          <p:nvPr>
            <p:ph type="title"/>
          </p:nvPr>
        </p:nvSpPr>
        <p:spPr>
          <a:xfrm>
            <a:off x="460247" y="457200"/>
            <a:ext cx="11265027" cy="7863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4FDD07-D4A7-63A4-09DB-F2354B76A92E}"/>
              </a:ext>
            </a:extLst>
          </p:cNvPr>
          <p:cNvSpPr>
            <a:spLocks noGrp="1"/>
          </p:cNvSpPr>
          <p:nvPr>
            <p:ph type="body" idx="1"/>
          </p:nvPr>
        </p:nvSpPr>
        <p:spPr>
          <a:xfrm>
            <a:off x="460247" y="1476375"/>
            <a:ext cx="11265027" cy="47005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9" name="Date Placeholder 4">
            <a:extLst>
              <a:ext uri="{FF2B5EF4-FFF2-40B4-BE49-F238E27FC236}">
                <a16:creationId xmlns:a16="http://schemas.microsoft.com/office/drawing/2014/main" id="{DD9177DE-18A5-2209-997D-DC2662B59A63}"/>
              </a:ext>
            </a:extLst>
          </p:cNvPr>
          <p:cNvSpPr>
            <a:spLocks noGrp="1"/>
          </p:cNvSpPr>
          <p:nvPr>
            <p:ph type="dt" sz="half" idx="2"/>
          </p:nvPr>
        </p:nvSpPr>
        <p:spPr>
          <a:xfrm>
            <a:off x="460247" y="6356350"/>
            <a:ext cx="3121153" cy="365125"/>
          </a:xfrm>
          <a:prstGeom prst="rect">
            <a:avLst/>
          </a:prstGeom>
        </p:spPr>
        <p:txBody>
          <a:bodyPr/>
          <a:lstStyle>
            <a:lvl1pPr>
              <a:defRPr sz="1400"/>
            </a:lvl1pPr>
          </a:lstStyle>
          <a:p>
            <a:fld id="{05715877-5CDE-4B2C-AF96-5DA310E9D291}" type="datetime1">
              <a:rPr lang="en-US" smtClean="0"/>
              <a:t>11/3/2025</a:t>
            </a:fld>
            <a:endParaRPr lang="en-US"/>
          </a:p>
        </p:txBody>
      </p:sp>
      <p:sp>
        <p:nvSpPr>
          <p:cNvPr id="10" name="Footer Placeholder 5">
            <a:extLst>
              <a:ext uri="{FF2B5EF4-FFF2-40B4-BE49-F238E27FC236}">
                <a16:creationId xmlns:a16="http://schemas.microsoft.com/office/drawing/2014/main" id="{D02F0997-1B9E-F405-D932-A36DC069286A}"/>
              </a:ext>
            </a:extLst>
          </p:cNvPr>
          <p:cNvSpPr>
            <a:spLocks noGrp="1"/>
          </p:cNvSpPr>
          <p:nvPr>
            <p:ph type="ftr" sz="quarter" idx="3"/>
          </p:nvPr>
        </p:nvSpPr>
        <p:spPr>
          <a:xfrm>
            <a:off x="4038600" y="6356350"/>
            <a:ext cx="4114800" cy="365125"/>
          </a:xfrm>
          <a:prstGeom prst="rect">
            <a:avLst/>
          </a:prstGeom>
        </p:spPr>
        <p:txBody>
          <a:bodyPr/>
          <a:lstStyle>
            <a:lvl1pPr algn="ctr">
              <a:defRPr sz="1400"/>
            </a:lvl1pPr>
          </a:lstStyle>
          <a:p>
            <a:endParaRPr lang="en-US"/>
          </a:p>
        </p:txBody>
      </p:sp>
      <p:sp>
        <p:nvSpPr>
          <p:cNvPr id="11" name="Slide Number Placeholder 6">
            <a:extLst>
              <a:ext uri="{FF2B5EF4-FFF2-40B4-BE49-F238E27FC236}">
                <a16:creationId xmlns:a16="http://schemas.microsoft.com/office/drawing/2014/main" id="{C768236D-3A22-DAAF-19A8-C4E1778EE8FB}"/>
              </a:ext>
            </a:extLst>
          </p:cNvPr>
          <p:cNvSpPr>
            <a:spLocks noGrp="1"/>
          </p:cNvSpPr>
          <p:nvPr>
            <p:ph type="sldNum" sz="quarter" idx="4"/>
          </p:nvPr>
        </p:nvSpPr>
        <p:spPr>
          <a:xfrm>
            <a:off x="8610599" y="6356350"/>
            <a:ext cx="3121153" cy="365125"/>
          </a:xfrm>
          <a:prstGeom prst="rect">
            <a:avLst/>
          </a:prstGeom>
        </p:spPr>
        <p:txBody>
          <a:bodyPr/>
          <a:lstStyle>
            <a:lvl1pPr algn="r">
              <a:defRPr sz="1400"/>
            </a:lvl1pPr>
          </a:lstStyle>
          <a:p>
            <a:fld id="{642FCE6E-DF6A-42A6-8846-1B78686DC0D2}" type="slidenum">
              <a:rPr lang="en-US" smtClean="0"/>
              <a:pPr/>
              <a:t>‹#›</a:t>
            </a:fld>
            <a:endParaRPr lang="en-US"/>
          </a:p>
        </p:txBody>
      </p:sp>
    </p:spTree>
    <p:extLst>
      <p:ext uri="{BB962C8B-B14F-4D97-AF65-F5344CB8AC3E}">
        <p14:creationId xmlns:p14="http://schemas.microsoft.com/office/powerpoint/2010/main" val="2830823261"/>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2" r:id="rId3"/>
    <p:sldLayoutId id="2147483659" r:id="rId4"/>
    <p:sldLayoutId id="2147483654" r:id="rId5"/>
    <p:sldLayoutId id="2147483655" r:id="rId6"/>
    <p:sldLayoutId id="214748367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Aptos ExtraBold"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88" userDrawn="1">
          <p15:clr>
            <a:srgbClr val="F26B43"/>
          </p15:clr>
        </p15:guide>
        <p15:guide id="4" pos="2464" userDrawn="1">
          <p15:clr>
            <a:srgbClr val="F26B43"/>
          </p15:clr>
        </p15:guide>
        <p15:guide id="5" pos="2752" userDrawn="1">
          <p15:clr>
            <a:srgbClr val="F26B43"/>
          </p15:clr>
        </p15:guide>
        <p15:guide id="6" pos="4928" userDrawn="1">
          <p15:clr>
            <a:srgbClr val="F26B43"/>
          </p15:clr>
        </p15:guide>
        <p15:guide id="7" pos="5216" userDrawn="1">
          <p15:clr>
            <a:srgbClr val="F26B43"/>
          </p15:clr>
        </p15:guide>
        <p15:guide id="8" pos="7392" userDrawn="1">
          <p15:clr>
            <a:srgbClr val="F26B43"/>
          </p15:clr>
        </p15:guide>
        <p15:guide id="9" orient="horz" userDrawn="1">
          <p15:clr>
            <a:srgbClr val="F26B43"/>
          </p15:clr>
        </p15:guide>
        <p15:guide id="10" orient="horz" pos="4320" userDrawn="1">
          <p15:clr>
            <a:srgbClr val="F26B43"/>
          </p15:clr>
        </p15:guide>
        <p15:guide id="11" orient="horz" pos="288" userDrawn="1">
          <p15:clr>
            <a:srgbClr val="F26B43"/>
          </p15:clr>
        </p15:guide>
        <p15:guide id="12" orient="horz" pos="918" userDrawn="1">
          <p15:clr>
            <a:srgbClr val="F26B43"/>
          </p15:clr>
        </p15:guide>
        <p15:guide id="18" orient="horz" pos="3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D3CD74-E230-4EF9-E59A-7FED2A940C8E}"/>
              </a:ext>
            </a:extLst>
          </p:cNvPr>
          <p:cNvSpPr>
            <a:spLocks noGrp="1"/>
          </p:cNvSpPr>
          <p:nvPr>
            <p:ph type="title"/>
          </p:nvPr>
        </p:nvSpPr>
        <p:spPr>
          <a:xfrm>
            <a:off x="460247" y="457200"/>
            <a:ext cx="11265027" cy="7863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4FDD07-D4A7-63A4-09DB-F2354B76A92E}"/>
              </a:ext>
            </a:extLst>
          </p:cNvPr>
          <p:cNvSpPr>
            <a:spLocks noGrp="1"/>
          </p:cNvSpPr>
          <p:nvPr>
            <p:ph type="body" idx="1"/>
          </p:nvPr>
        </p:nvSpPr>
        <p:spPr>
          <a:xfrm>
            <a:off x="460247" y="1476375"/>
            <a:ext cx="11265027" cy="47005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9" name="Date Placeholder 4">
            <a:extLst>
              <a:ext uri="{FF2B5EF4-FFF2-40B4-BE49-F238E27FC236}">
                <a16:creationId xmlns:a16="http://schemas.microsoft.com/office/drawing/2014/main" id="{DD9177DE-18A5-2209-997D-DC2662B59A63}"/>
              </a:ext>
            </a:extLst>
          </p:cNvPr>
          <p:cNvSpPr>
            <a:spLocks noGrp="1"/>
          </p:cNvSpPr>
          <p:nvPr>
            <p:ph type="dt" sz="half" idx="2"/>
          </p:nvPr>
        </p:nvSpPr>
        <p:spPr>
          <a:xfrm>
            <a:off x="460247" y="6356350"/>
            <a:ext cx="3121153" cy="365125"/>
          </a:xfrm>
          <a:prstGeom prst="rect">
            <a:avLst/>
          </a:prstGeom>
        </p:spPr>
        <p:txBody>
          <a:bodyPr/>
          <a:lstStyle>
            <a:lvl1pPr>
              <a:defRPr sz="1400"/>
            </a:lvl1pPr>
          </a:lstStyle>
          <a:p>
            <a:fld id="{05715877-5CDE-4B2C-AF96-5DA310E9D291}" type="datetime1">
              <a:rPr lang="en-US" smtClean="0"/>
              <a:t>11/3/2025</a:t>
            </a:fld>
            <a:endParaRPr lang="en-US"/>
          </a:p>
        </p:txBody>
      </p:sp>
      <p:sp>
        <p:nvSpPr>
          <p:cNvPr id="10" name="Footer Placeholder 5">
            <a:extLst>
              <a:ext uri="{FF2B5EF4-FFF2-40B4-BE49-F238E27FC236}">
                <a16:creationId xmlns:a16="http://schemas.microsoft.com/office/drawing/2014/main" id="{D02F0997-1B9E-F405-D932-A36DC069286A}"/>
              </a:ext>
            </a:extLst>
          </p:cNvPr>
          <p:cNvSpPr>
            <a:spLocks noGrp="1"/>
          </p:cNvSpPr>
          <p:nvPr>
            <p:ph type="ftr" sz="quarter" idx="3"/>
          </p:nvPr>
        </p:nvSpPr>
        <p:spPr>
          <a:xfrm>
            <a:off x="4038600" y="6356350"/>
            <a:ext cx="4114800" cy="365125"/>
          </a:xfrm>
          <a:prstGeom prst="rect">
            <a:avLst/>
          </a:prstGeom>
        </p:spPr>
        <p:txBody>
          <a:bodyPr/>
          <a:lstStyle>
            <a:lvl1pPr algn="ctr">
              <a:defRPr sz="1400"/>
            </a:lvl1pPr>
          </a:lstStyle>
          <a:p>
            <a:endParaRPr lang="en-US"/>
          </a:p>
        </p:txBody>
      </p:sp>
      <p:sp>
        <p:nvSpPr>
          <p:cNvPr id="11" name="Slide Number Placeholder 6">
            <a:extLst>
              <a:ext uri="{FF2B5EF4-FFF2-40B4-BE49-F238E27FC236}">
                <a16:creationId xmlns:a16="http://schemas.microsoft.com/office/drawing/2014/main" id="{C768236D-3A22-DAAF-19A8-C4E1778EE8FB}"/>
              </a:ext>
            </a:extLst>
          </p:cNvPr>
          <p:cNvSpPr>
            <a:spLocks noGrp="1"/>
          </p:cNvSpPr>
          <p:nvPr>
            <p:ph type="sldNum" sz="quarter" idx="4"/>
          </p:nvPr>
        </p:nvSpPr>
        <p:spPr>
          <a:xfrm>
            <a:off x="8610599" y="6356350"/>
            <a:ext cx="3121153" cy="365125"/>
          </a:xfrm>
          <a:prstGeom prst="rect">
            <a:avLst/>
          </a:prstGeom>
        </p:spPr>
        <p:txBody>
          <a:bodyPr/>
          <a:lstStyle>
            <a:lvl1pPr algn="r">
              <a:defRPr sz="1400"/>
            </a:lvl1pPr>
          </a:lstStyle>
          <a:p>
            <a:fld id="{642FCE6E-DF6A-42A6-8846-1B78686DC0D2}" type="slidenum">
              <a:rPr lang="en-US" smtClean="0"/>
              <a:pPr/>
              <a:t>‹#›</a:t>
            </a:fld>
            <a:endParaRPr lang="en-US"/>
          </a:p>
        </p:txBody>
      </p:sp>
    </p:spTree>
    <p:extLst>
      <p:ext uri="{BB962C8B-B14F-4D97-AF65-F5344CB8AC3E}">
        <p14:creationId xmlns:p14="http://schemas.microsoft.com/office/powerpoint/2010/main" val="780053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Aptos ExtraBold"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userDrawn="1">
          <p15:clr>
            <a:srgbClr val="F26B43"/>
          </p15:clr>
        </p15:guide>
        <p15:guide id="20" pos="7680" userDrawn="1">
          <p15:clr>
            <a:srgbClr val="F26B43"/>
          </p15:clr>
        </p15:guide>
        <p15:guide id="21" pos="288" userDrawn="1">
          <p15:clr>
            <a:srgbClr val="F26B43"/>
          </p15:clr>
        </p15:guide>
        <p15:guide id="22" pos="2464" userDrawn="1">
          <p15:clr>
            <a:srgbClr val="F26B43"/>
          </p15:clr>
        </p15:guide>
        <p15:guide id="23" pos="2752" userDrawn="1">
          <p15:clr>
            <a:srgbClr val="F26B43"/>
          </p15:clr>
        </p15:guide>
        <p15:guide id="24" pos="4928" userDrawn="1">
          <p15:clr>
            <a:srgbClr val="F26B43"/>
          </p15:clr>
        </p15:guide>
        <p15:guide id="25" pos="5216" userDrawn="1">
          <p15:clr>
            <a:srgbClr val="F26B43"/>
          </p15:clr>
        </p15:guide>
        <p15:guide id="26" pos="7392" userDrawn="1">
          <p15:clr>
            <a:srgbClr val="F26B43"/>
          </p15:clr>
        </p15:guide>
        <p15:guide id="27" orient="horz" userDrawn="1">
          <p15:clr>
            <a:srgbClr val="F26B43"/>
          </p15:clr>
        </p15:guide>
        <p15:guide id="28" orient="horz" pos="4320" userDrawn="1">
          <p15:clr>
            <a:srgbClr val="F26B43"/>
          </p15:clr>
        </p15:guide>
        <p15:guide id="29" orient="horz" pos="288" userDrawn="1">
          <p15:clr>
            <a:srgbClr val="F26B43"/>
          </p15:clr>
        </p15:guide>
        <p15:guide id="30" orient="horz" pos="918" userDrawn="1">
          <p15:clr>
            <a:srgbClr val="F26B43"/>
          </p15:clr>
        </p15:guide>
        <p15:guide id="31" orient="horz" pos="388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D3CD74-E230-4EF9-E59A-7FED2A940C8E}"/>
              </a:ext>
            </a:extLst>
          </p:cNvPr>
          <p:cNvSpPr>
            <a:spLocks noGrp="1"/>
          </p:cNvSpPr>
          <p:nvPr>
            <p:ph type="title"/>
          </p:nvPr>
        </p:nvSpPr>
        <p:spPr>
          <a:xfrm>
            <a:off x="460247" y="457200"/>
            <a:ext cx="11265027" cy="7863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4FDD07-D4A7-63A4-09DB-F2354B76A92E}"/>
              </a:ext>
            </a:extLst>
          </p:cNvPr>
          <p:cNvSpPr>
            <a:spLocks noGrp="1"/>
          </p:cNvSpPr>
          <p:nvPr>
            <p:ph type="body" idx="1"/>
          </p:nvPr>
        </p:nvSpPr>
        <p:spPr>
          <a:xfrm>
            <a:off x="460247" y="1476375"/>
            <a:ext cx="11265027" cy="47005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9" name="Date Placeholder 4">
            <a:extLst>
              <a:ext uri="{FF2B5EF4-FFF2-40B4-BE49-F238E27FC236}">
                <a16:creationId xmlns:a16="http://schemas.microsoft.com/office/drawing/2014/main" id="{DD9177DE-18A5-2209-997D-DC2662B59A63}"/>
              </a:ext>
            </a:extLst>
          </p:cNvPr>
          <p:cNvSpPr>
            <a:spLocks noGrp="1"/>
          </p:cNvSpPr>
          <p:nvPr>
            <p:ph type="dt" sz="half" idx="2"/>
          </p:nvPr>
        </p:nvSpPr>
        <p:spPr>
          <a:xfrm>
            <a:off x="460247" y="6356350"/>
            <a:ext cx="3121153" cy="365125"/>
          </a:xfrm>
          <a:prstGeom prst="rect">
            <a:avLst/>
          </a:prstGeom>
        </p:spPr>
        <p:txBody>
          <a:bodyPr/>
          <a:lstStyle>
            <a:lvl1pPr>
              <a:defRPr sz="1400"/>
            </a:lvl1pPr>
          </a:lstStyle>
          <a:p>
            <a:fld id="{05715877-5CDE-4B2C-AF96-5DA310E9D291}" type="datetime1">
              <a:rPr lang="en-US" smtClean="0"/>
              <a:t>11/3/2025</a:t>
            </a:fld>
            <a:endParaRPr lang="en-US"/>
          </a:p>
        </p:txBody>
      </p:sp>
      <p:sp>
        <p:nvSpPr>
          <p:cNvPr id="10" name="Footer Placeholder 5">
            <a:extLst>
              <a:ext uri="{FF2B5EF4-FFF2-40B4-BE49-F238E27FC236}">
                <a16:creationId xmlns:a16="http://schemas.microsoft.com/office/drawing/2014/main" id="{D02F0997-1B9E-F405-D932-A36DC069286A}"/>
              </a:ext>
            </a:extLst>
          </p:cNvPr>
          <p:cNvSpPr>
            <a:spLocks noGrp="1"/>
          </p:cNvSpPr>
          <p:nvPr>
            <p:ph type="ftr" sz="quarter" idx="3"/>
          </p:nvPr>
        </p:nvSpPr>
        <p:spPr>
          <a:xfrm>
            <a:off x="4038600" y="6356350"/>
            <a:ext cx="4114800" cy="365125"/>
          </a:xfrm>
          <a:prstGeom prst="rect">
            <a:avLst/>
          </a:prstGeom>
        </p:spPr>
        <p:txBody>
          <a:bodyPr/>
          <a:lstStyle>
            <a:lvl1pPr algn="ctr">
              <a:defRPr sz="1400"/>
            </a:lvl1pPr>
          </a:lstStyle>
          <a:p>
            <a:endParaRPr lang="en-US"/>
          </a:p>
        </p:txBody>
      </p:sp>
      <p:sp>
        <p:nvSpPr>
          <p:cNvPr id="11" name="Slide Number Placeholder 6">
            <a:extLst>
              <a:ext uri="{FF2B5EF4-FFF2-40B4-BE49-F238E27FC236}">
                <a16:creationId xmlns:a16="http://schemas.microsoft.com/office/drawing/2014/main" id="{C768236D-3A22-DAAF-19A8-C4E1778EE8FB}"/>
              </a:ext>
            </a:extLst>
          </p:cNvPr>
          <p:cNvSpPr>
            <a:spLocks noGrp="1"/>
          </p:cNvSpPr>
          <p:nvPr>
            <p:ph type="sldNum" sz="quarter" idx="4"/>
          </p:nvPr>
        </p:nvSpPr>
        <p:spPr>
          <a:xfrm>
            <a:off x="8610599" y="6356350"/>
            <a:ext cx="3121153" cy="365125"/>
          </a:xfrm>
          <a:prstGeom prst="rect">
            <a:avLst/>
          </a:prstGeom>
        </p:spPr>
        <p:txBody>
          <a:bodyPr/>
          <a:lstStyle>
            <a:lvl1pPr algn="r">
              <a:defRPr sz="1400"/>
            </a:lvl1pPr>
          </a:lstStyle>
          <a:p>
            <a:fld id="{642FCE6E-DF6A-42A6-8846-1B78686DC0D2}" type="slidenum">
              <a:rPr lang="en-US" smtClean="0"/>
              <a:pPr/>
              <a:t>‹#›</a:t>
            </a:fld>
            <a:endParaRPr lang="en-US"/>
          </a:p>
        </p:txBody>
      </p:sp>
    </p:spTree>
    <p:extLst>
      <p:ext uri="{BB962C8B-B14F-4D97-AF65-F5344CB8AC3E}">
        <p14:creationId xmlns:p14="http://schemas.microsoft.com/office/powerpoint/2010/main" val="395323597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Aptos ExtraBold"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userDrawn="1">
          <p15:clr>
            <a:srgbClr val="F26B43"/>
          </p15:clr>
        </p15:guide>
        <p15:guide id="20" pos="7680" userDrawn="1">
          <p15:clr>
            <a:srgbClr val="F26B43"/>
          </p15:clr>
        </p15:guide>
        <p15:guide id="21" pos="288" userDrawn="1">
          <p15:clr>
            <a:srgbClr val="F26B43"/>
          </p15:clr>
        </p15:guide>
        <p15:guide id="22" pos="2464" userDrawn="1">
          <p15:clr>
            <a:srgbClr val="F26B43"/>
          </p15:clr>
        </p15:guide>
        <p15:guide id="23" pos="2752" userDrawn="1">
          <p15:clr>
            <a:srgbClr val="F26B43"/>
          </p15:clr>
        </p15:guide>
        <p15:guide id="24" pos="4928" userDrawn="1">
          <p15:clr>
            <a:srgbClr val="F26B43"/>
          </p15:clr>
        </p15:guide>
        <p15:guide id="25" pos="5216" userDrawn="1">
          <p15:clr>
            <a:srgbClr val="F26B43"/>
          </p15:clr>
        </p15:guide>
        <p15:guide id="26" pos="7392" userDrawn="1">
          <p15:clr>
            <a:srgbClr val="F26B43"/>
          </p15:clr>
        </p15:guide>
        <p15:guide id="27" orient="horz" userDrawn="1">
          <p15:clr>
            <a:srgbClr val="F26B43"/>
          </p15:clr>
        </p15:guide>
        <p15:guide id="28" orient="horz" pos="4320" userDrawn="1">
          <p15:clr>
            <a:srgbClr val="F26B43"/>
          </p15:clr>
        </p15:guide>
        <p15:guide id="29" orient="horz" pos="288" userDrawn="1">
          <p15:clr>
            <a:srgbClr val="F26B43"/>
          </p15:clr>
        </p15:guide>
        <p15:guide id="30" orient="horz" pos="918" userDrawn="1">
          <p15:clr>
            <a:srgbClr val="F26B43"/>
          </p15:clr>
        </p15:guide>
        <p15:guide id="31"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22.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9.png"/><Relationship Id="rId2" Type="http://schemas.openxmlformats.org/officeDocument/2006/relationships/notesSlide" Target="../notesSlides/notesSlide11.xml"/><Relationship Id="rId16" Type="http://schemas.openxmlformats.org/officeDocument/2006/relationships/image" Target="../media/image36.svg"/><Relationship Id="rId1" Type="http://schemas.openxmlformats.org/officeDocument/2006/relationships/slideLayout" Target="../slideLayouts/slideLayout1.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37.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8.jpe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9.xml"/><Relationship Id="rId7" Type="http://schemas.openxmlformats.org/officeDocument/2006/relationships/image" Target="../media/image52.pn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51.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9603-E4C1-DA6F-C8BD-578701FA6CC5}"/>
              </a:ext>
            </a:extLst>
          </p:cNvPr>
          <p:cNvSpPr txBox="1">
            <a:spLocks/>
          </p:cNvSpPr>
          <p:nvPr/>
        </p:nvSpPr>
        <p:spPr>
          <a:xfrm>
            <a:off x="3563596" y="1122363"/>
            <a:ext cx="8263782" cy="2387600"/>
          </a:xfrm>
          <a:prstGeom prst="rect">
            <a:avLst/>
          </a:prstGeom>
        </p:spPr>
        <p:txBody>
          <a:bodyPr lIns="91440" tIns="45720" rIns="91440" bIns="45720" anchor="b">
            <a:normAutofit fontScale="85000" lnSpcReduction="20000"/>
          </a:bodyPr>
          <a:lstStyle>
            <a:lvl1pPr algn="l" defTabSz="914400" rtl="0" eaLnBrk="1" latinLnBrk="0" hangingPunct="1">
              <a:lnSpc>
                <a:spcPct val="90000"/>
              </a:lnSpc>
              <a:spcBef>
                <a:spcPct val="0"/>
              </a:spcBef>
              <a:buNone/>
              <a:defRPr sz="6000" b="0" kern="1200">
                <a:solidFill>
                  <a:schemeClr val="bg1"/>
                </a:solidFill>
                <a:latin typeface="Aptos ExtraBold" panose="020B0004020202020204" pitchFamily="34" charset="0"/>
                <a:ea typeface="+mj-ea"/>
                <a:cs typeface="+mj-cs"/>
              </a:defRPr>
            </a:lvl1pPr>
          </a:lstStyle>
          <a:p>
            <a:pPr>
              <a:lnSpc>
                <a:spcPct val="110000"/>
              </a:lnSpc>
            </a:pPr>
            <a:r>
              <a:rPr lang="en-US" b="1">
                <a:latin typeface="Aptos ExtraBold"/>
              </a:rPr>
              <a:t>Subsurface Clean Energy Opportunities in the Pacific Northwest</a:t>
            </a:r>
            <a:endParaRPr lang="en-US" b="1"/>
          </a:p>
        </p:txBody>
      </p:sp>
      <p:sp>
        <p:nvSpPr>
          <p:cNvPr id="6" name="Text Placeholder 10">
            <a:extLst>
              <a:ext uri="{FF2B5EF4-FFF2-40B4-BE49-F238E27FC236}">
                <a16:creationId xmlns:a16="http://schemas.microsoft.com/office/drawing/2014/main" id="{F747FB4E-2730-A34A-DD3D-8169E78C23A6}"/>
              </a:ext>
            </a:extLst>
          </p:cNvPr>
          <p:cNvSpPr txBox="1">
            <a:spLocks/>
          </p:cNvSpPr>
          <p:nvPr/>
        </p:nvSpPr>
        <p:spPr>
          <a:xfrm>
            <a:off x="3617721" y="3488750"/>
            <a:ext cx="7387735" cy="46672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Aptos Extra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rPr>
              <a:t>&amp; the Northwest Energy Shortfall</a:t>
            </a:r>
          </a:p>
        </p:txBody>
      </p:sp>
      <p:pic>
        <p:nvPicPr>
          <p:cNvPr id="3" name="Graphic 2">
            <a:extLst>
              <a:ext uri="{FF2B5EF4-FFF2-40B4-BE49-F238E27FC236}">
                <a16:creationId xmlns:a16="http://schemas.microsoft.com/office/drawing/2014/main" id="{547A5450-CE8F-ACF6-FD5F-3F58F186651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404" r="9329" b="58993"/>
          <a:stretch/>
        </p:blipFill>
        <p:spPr>
          <a:xfrm>
            <a:off x="0" y="3429000"/>
            <a:ext cx="12192001" cy="3377381"/>
          </a:xfrm>
          <a:prstGeom prst="rect">
            <a:avLst/>
          </a:prstGeom>
        </p:spPr>
      </p:pic>
      <p:sp>
        <p:nvSpPr>
          <p:cNvPr id="7" name="Text Placeholder 4">
            <a:extLst>
              <a:ext uri="{FF2B5EF4-FFF2-40B4-BE49-F238E27FC236}">
                <a16:creationId xmlns:a16="http://schemas.microsoft.com/office/drawing/2014/main" id="{1A7AD8EE-40AC-50B8-C587-E2377639660D}"/>
              </a:ext>
            </a:extLst>
          </p:cNvPr>
          <p:cNvSpPr txBox="1">
            <a:spLocks/>
          </p:cNvSpPr>
          <p:nvPr/>
        </p:nvSpPr>
        <p:spPr>
          <a:xfrm>
            <a:off x="3617722" y="4454066"/>
            <a:ext cx="5813989" cy="857575"/>
          </a:xfrm>
          <a:prstGeom prst="rect">
            <a:avLst/>
          </a:prstGeom>
        </p:spPr>
        <p:txBody>
          <a:bodyPr lIns="91440" tIns="45720" rIns="91440" bIns="45720" anchor="t"/>
          <a:lstStyle>
            <a:defPPr>
              <a:defRPr lang="en-US"/>
            </a:defPPr>
            <a:lvl1pPr marL="0" indent="0" algn="r" defTabSz="914400" rtl="0" eaLnBrk="1" latinLnBrk="0" hangingPunct="1">
              <a:buNone/>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2000" b="1">
                <a:solidFill>
                  <a:schemeClr val="bg1"/>
                </a:solidFill>
              </a:rPr>
              <a:t>Annika </a:t>
            </a:r>
            <a:r>
              <a:rPr lang="en-US" sz="2000" b="1" err="1">
                <a:solidFill>
                  <a:schemeClr val="bg1"/>
                </a:solidFill>
              </a:rPr>
              <a:t>Wallendahl</a:t>
            </a:r>
            <a:r>
              <a:rPr lang="en-US" sz="2000" b="1">
                <a:solidFill>
                  <a:schemeClr val="bg1"/>
                </a:solidFill>
              </a:rPr>
              <a:t> | 11.5.2025</a:t>
            </a:r>
          </a:p>
          <a:p>
            <a:pPr algn="l">
              <a:lnSpc>
                <a:spcPct val="120000"/>
              </a:lnSpc>
            </a:pPr>
            <a:r>
              <a:rPr lang="en-US" sz="2000" b="1">
                <a:solidFill>
                  <a:schemeClr val="bg1"/>
                </a:solidFill>
              </a:rPr>
              <a:t>Geosyntec Consultants</a:t>
            </a:r>
          </a:p>
        </p:txBody>
      </p:sp>
      <p:pic>
        <p:nvPicPr>
          <p:cNvPr id="8" name="Picture 7">
            <a:extLst>
              <a:ext uri="{FF2B5EF4-FFF2-40B4-BE49-F238E27FC236}">
                <a16:creationId xmlns:a16="http://schemas.microsoft.com/office/drawing/2014/main" id="{076986CC-3B28-F8B3-17DE-A69E2F394346}"/>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375490" y="133923"/>
            <a:ext cx="1673942" cy="776290"/>
          </a:xfrm>
          <a:prstGeom prst="rect">
            <a:avLst/>
          </a:prstGeom>
        </p:spPr>
      </p:pic>
      <p:pic>
        <p:nvPicPr>
          <p:cNvPr id="4" name="Picture 3" descr="Leiden from the sky at night night">
            <a:extLst>
              <a:ext uri="{FF2B5EF4-FFF2-40B4-BE49-F238E27FC236}">
                <a16:creationId xmlns:a16="http://schemas.microsoft.com/office/drawing/2014/main" id="{797F80D1-FFAE-C633-FF6C-86710AE143AD}"/>
              </a:ext>
            </a:extLst>
          </p:cNvPr>
          <p:cNvPicPr>
            <a:picLocks noChangeAspect="1"/>
          </p:cNvPicPr>
          <p:nvPr/>
        </p:nvPicPr>
        <p:blipFill>
          <a:blip r:embed="rId6">
            <a:extLst>
              <a:ext uri="{28A0092B-C50C-407E-A947-70E740481C1C}">
                <a14:useLocalDpi xmlns:a14="http://schemas.microsoft.com/office/drawing/2010/main" val="0"/>
              </a:ext>
            </a:extLst>
          </a:blip>
          <a:srcRect l="29180" t="410" r="4169" b="-410"/>
          <a:stretch/>
        </p:blipFill>
        <p:spPr>
          <a:xfrm>
            <a:off x="0" y="2254548"/>
            <a:ext cx="2535786" cy="2536097"/>
          </a:xfrm>
          <a:prstGeom prst="rect">
            <a:avLst/>
          </a:prstGeom>
        </p:spPr>
      </p:pic>
      <p:pic>
        <p:nvPicPr>
          <p:cNvPr id="5" name="Picture 4" descr="Transmission tower at night">
            <a:extLst>
              <a:ext uri="{FF2B5EF4-FFF2-40B4-BE49-F238E27FC236}">
                <a16:creationId xmlns:a16="http://schemas.microsoft.com/office/drawing/2014/main" id="{8A0E4010-BFAE-0071-9123-724883B58440}"/>
              </a:ext>
            </a:extLst>
          </p:cNvPr>
          <p:cNvPicPr>
            <a:picLocks noChangeAspect="1"/>
          </p:cNvPicPr>
          <p:nvPr/>
        </p:nvPicPr>
        <p:blipFill>
          <a:blip r:embed="rId7">
            <a:extLst>
              <a:ext uri="{28A0092B-C50C-407E-A947-70E740481C1C}">
                <a14:useLocalDpi xmlns:a14="http://schemas.microsoft.com/office/drawing/2010/main" val="0"/>
              </a:ext>
            </a:extLst>
          </a:blip>
          <a:srcRect l="17309" t="10693" r="17309"/>
          <a:stretch>
            <a:fillRect/>
          </a:stretch>
        </p:blipFill>
        <p:spPr>
          <a:xfrm>
            <a:off x="-1" y="0"/>
            <a:ext cx="2535783" cy="2264913"/>
          </a:xfrm>
          <a:prstGeom prst="rect">
            <a:avLst/>
          </a:prstGeom>
        </p:spPr>
      </p:pic>
      <p:pic>
        <p:nvPicPr>
          <p:cNvPr id="3076" name="Picture 4" descr="Linear Project Services - Sunrise Powerlink">
            <a:extLst>
              <a:ext uri="{FF2B5EF4-FFF2-40B4-BE49-F238E27FC236}">
                <a16:creationId xmlns:a16="http://schemas.microsoft.com/office/drawing/2014/main" id="{689377D4-E3A9-C4E9-01B2-42F6349D344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046" r="14633"/>
          <a:stretch>
            <a:fillRect/>
          </a:stretch>
        </p:blipFill>
        <p:spPr bwMode="auto">
          <a:xfrm flipH="1">
            <a:off x="-2" y="4783700"/>
            <a:ext cx="2535785" cy="2076253"/>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FE94328A-0A44-D118-59A9-A72C5726023B}"/>
              </a:ext>
            </a:extLst>
          </p:cNvPr>
          <p:cNvSpPr>
            <a:spLocks noGrp="1"/>
          </p:cNvSpPr>
          <p:nvPr>
            <p:ph type="sldNum" sz="quarter" idx="12"/>
          </p:nvPr>
        </p:nvSpPr>
        <p:spPr/>
        <p:txBody>
          <a:bodyPr/>
          <a:lstStyle/>
          <a:p>
            <a:r>
              <a:rPr lang="en-US"/>
              <a:t> </a:t>
            </a:r>
          </a:p>
        </p:txBody>
      </p:sp>
    </p:spTree>
    <p:extLst>
      <p:ext uri="{BB962C8B-B14F-4D97-AF65-F5344CB8AC3E}">
        <p14:creationId xmlns:p14="http://schemas.microsoft.com/office/powerpoint/2010/main" val="424655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C44D5-2B8F-C43E-882D-4CE7FCCA6749}"/>
              </a:ext>
            </a:extLst>
          </p:cNvPr>
          <p:cNvSpPr>
            <a:spLocks noGrp="1"/>
          </p:cNvSpPr>
          <p:nvPr>
            <p:ph type="title"/>
          </p:nvPr>
        </p:nvSpPr>
        <p:spPr>
          <a:xfrm>
            <a:off x="463486" y="464264"/>
            <a:ext cx="11265027" cy="786384"/>
          </a:xfrm>
        </p:spPr>
        <p:txBody>
          <a:bodyPr/>
          <a:lstStyle/>
          <a:p>
            <a:r>
              <a:rPr lang="en-US"/>
              <a:t>Clean Energy Resources are Reliable</a:t>
            </a:r>
          </a:p>
        </p:txBody>
      </p:sp>
      <p:sp>
        <p:nvSpPr>
          <p:cNvPr id="3" name="Slide Number Placeholder 2">
            <a:extLst>
              <a:ext uri="{FF2B5EF4-FFF2-40B4-BE49-F238E27FC236}">
                <a16:creationId xmlns:a16="http://schemas.microsoft.com/office/drawing/2014/main" id="{DE708628-A53B-EF80-1059-288A10B07182}"/>
              </a:ext>
            </a:extLst>
          </p:cNvPr>
          <p:cNvSpPr>
            <a:spLocks noGrp="1"/>
          </p:cNvSpPr>
          <p:nvPr>
            <p:ph type="sldNum" sz="quarter" idx="12"/>
          </p:nvPr>
        </p:nvSpPr>
        <p:spPr/>
        <p:txBody>
          <a:bodyPr/>
          <a:lstStyle/>
          <a:p>
            <a:fld id="{642FCE6E-DF6A-42A6-8846-1B78686DC0D2}" type="slidenum">
              <a:rPr lang="en-US" smtClean="0"/>
              <a:pPr/>
              <a:t>10</a:t>
            </a:fld>
            <a:endParaRPr lang="en-US"/>
          </a:p>
        </p:txBody>
      </p:sp>
      <p:pic>
        <p:nvPicPr>
          <p:cNvPr id="5" name="Picture 4">
            <a:extLst>
              <a:ext uri="{FF2B5EF4-FFF2-40B4-BE49-F238E27FC236}">
                <a16:creationId xmlns:a16="http://schemas.microsoft.com/office/drawing/2014/main" id="{0AF2AD4E-DC46-A66A-18DB-D595B70C352A}"/>
              </a:ext>
            </a:extLst>
          </p:cNvPr>
          <p:cNvPicPr>
            <a:picLocks noChangeAspect="1"/>
          </p:cNvPicPr>
          <p:nvPr/>
        </p:nvPicPr>
        <p:blipFill>
          <a:blip r:embed="rId2"/>
          <a:stretch>
            <a:fillRect/>
          </a:stretch>
        </p:blipFill>
        <p:spPr>
          <a:xfrm>
            <a:off x="1555872" y="1559083"/>
            <a:ext cx="8615303" cy="5005080"/>
          </a:xfrm>
          <a:prstGeom prst="rect">
            <a:avLst/>
          </a:prstGeom>
        </p:spPr>
      </p:pic>
      <p:pic>
        <p:nvPicPr>
          <p:cNvPr id="6" name="Picture 5" descr="A blue and grey text on a black background&#10;&#10;Description automatically generated">
            <a:extLst>
              <a:ext uri="{FF2B5EF4-FFF2-40B4-BE49-F238E27FC236}">
                <a16:creationId xmlns:a16="http://schemas.microsoft.com/office/drawing/2014/main" id="{88187AE3-74B3-6605-14B1-22144EFBA711}"/>
              </a:ext>
            </a:extLst>
          </p:cNvPr>
          <p:cNvPicPr>
            <a:picLocks noChangeAspect="1"/>
          </p:cNvPicPr>
          <p:nvPr/>
        </p:nvPicPr>
        <p:blipFill>
          <a:blip r:embed="rId3"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
        <p:nvSpPr>
          <p:cNvPr id="4" name="TextBox 3">
            <a:extLst>
              <a:ext uri="{FF2B5EF4-FFF2-40B4-BE49-F238E27FC236}">
                <a16:creationId xmlns:a16="http://schemas.microsoft.com/office/drawing/2014/main" id="{B7E2A011-852A-C3E3-FDA6-B1C789DDAFA1}"/>
              </a:ext>
            </a:extLst>
          </p:cNvPr>
          <p:cNvSpPr txBox="1"/>
          <p:nvPr/>
        </p:nvSpPr>
        <p:spPr>
          <a:xfrm>
            <a:off x="463486" y="6489290"/>
            <a:ext cx="3793882" cy="232185"/>
          </a:xfrm>
          <a:prstGeom prst="rect">
            <a:avLst/>
          </a:prstGeom>
        </p:spPr>
        <p:txBody>
          <a:bodyPr vert="horz" wrap="square" lIns="91440" tIns="45720" rIns="91440" bIns="45720" rtlCol="0">
            <a:normAutofit fontScale="55000" lnSpcReduction="20000"/>
          </a:bodyPr>
          <a:lstStyle/>
          <a:p>
            <a:r>
              <a:rPr lang="en-US" sz="2000" i="1">
                <a:solidFill>
                  <a:schemeClr val="tx2">
                    <a:lumMod val="50000"/>
                  </a:schemeClr>
                </a:solidFill>
              </a:rPr>
              <a:t>Credit: WA DNR,</a:t>
            </a:r>
            <a:r>
              <a:rPr lang="en-US" i="1">
                <a:solidFill>
                  <a:schemeClr val="tx2">
                    <a:lumMod val="50000"/>
                  </a:schemeClr>
                </a:solidFill>
              </a:rPr>
              <a:t> The Washington Geothermal Experience</a:t>
            </a:r>
            <a:r>
              <a:rPr lang="en-US" sz="2000" i="1">
                <a:solidFill>
                  <a:schemeClr val="tx2">
                    <a:lumMod val="50000"/>
                  </a:schemeClr>
                </a:solidFill>
              </a:rPr>
              <a:t> </a:t>
            </a:r>
          </a:p>
        </p:txBody>
      </p:sp>
    </p:spTree>
    <p:extLst>
      <p:ext uri="{BB962C8B-B14F-4D97-AF65-F5344CB8AC3E}">
        <p14:creationId xmlns:p14="http://schemas.microsoft.com/office/powerpoint/2010/main" val="1519694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23CCE7-F202-B47D-B1A4-331D117F6412}"/>
              </a:ext>
            </a:extLst>
          </p:cNvPr>
          <p:cNvSpPr/>
          <p:nvPr/>
        </p:nvSpPr>
        <p:spPr>
          <a:xfrm>
            <a:off x="-4918" y="4998832"/>
            <a:ext cx="12196917" cy="18591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endParaRPr lang="en-US" sz="2800">
              <a:solidFill>
                <a:schemeClr val="bg1"/>
              </a:solidFill>
            </a:endParaRPr>
          </a:p>
        </p:txBody>
      </p:sp>
      <p:sp>
        <p:nvSpPr>
          <p:cNvPr id="2" name="Title 1">
            <a:extLst>
              <a:ext uri="{FF2B5EF4-FFF2-40B4-BE49-F238E27FC236}">
                <a16:creationId xmlns:a16="http://schemas.microsoft.com/office/drawing/2014/main" id="{93D373C2-2774-492F-EAB1-2A742CF87A47}"/>
              </a:ext>
            </a:extLst>
          </p:cNvPr>
          <p:cNvSpPr>
            <a:spLocks noGrp="1"/>
          </p:cNvSpPr>
          <p:nvPr>
            <p:ph type="title"/>
          </p:nvPr>
        </p:nvSpPr>
        <p:spPr/>
        <p:txBody>
          <a:bodyPr/>
          <a:lstStyle/>
          <a:p>
            <a:r>
              <a:rPr lang="en-US">
                <a:latin typeface="Aptos ExtraBold"/>
              </a:rPr>
              <a:t>Northwest Needs More Clean Energy</a:t>
            </a:r>
            <a:endParaRPr lang="en-US"/>
          </a:p>
        </p:txBody>
      </p:sp>
      <p:sp>
        <p:nvSpPr>
          <p:cNvPr id="3" name="Content Placeholder 2">
            <a:extLst>
              <a:ext uri="{FF2B5EF4-FFF2-40B4-BE49-F238E27FC236}">
                <a16:creationId xmlns:a16="http://schemas.microsoft.com/office/drawing/2014/main" id="{2E515FB5-5FC2-B328-366B-9431E6519B9A}"/>
              </a:ext>
            </a:extLst>
          </p:cNvPr>
          <p:cNvSpPr>
            <a:spLocks noGrp="1"/>
          </p:cNvSpPr>
          <p:nvPr>
            <p:ph idx="1"/>
          </p:nvPr>
        </p:nvSpPr>
        <p:spPr>
          <a:xfrm>
            <a:off x="460246" y="1240385"/>
            <a:ext cx="10884309" cy="3629566"/>
          </a:xfrm>
        </p:spPr>
        <p:txBody>
          <a:bodyPr vert="horz" lIns="91440" tIns="45720" rIns="91440" bIns="45720" rtlCol="0" anchor="t">
            <a:normAutofit fontScale="92500" lnSpcReduction="10000"/>
          </a:bodyPr>
          <a:lstStyle/>
          <a:p>
            <a:pPr marL="0" indent="0">
              <a:lnSpc>
                <a:spcPct val="130000"/>
              </a:lnSpc>
              <a:spcBef>
                <a:spcPts val="0"/>
              </a:spcBef>
              <a:spcAft>
                <a:spcPts val="1000"/>
              </a:spcAft>
              <a:buNone/>
            </a:pPr>
            <a:r>
              <a:rPr lang="en-US" sz="3000"/>
              <a:t>Development of emerging clean energy technologies to commercial/grid scale is still critical.</a:t>
            </a:r>
          </a:p>
          <a:p>
            <a:pPr marL="0" indent="0">
              <a:spcAft>
                <a:spcPts val="1000"/>
              </a:spcAft>
              <a:buNone/>
            </a:pPr>
            <a:r>
              <a:rPr lang="en-US" sz="3000"/>
              <a:t>However, to end the Northwest energy shortfall, we need to add more:</a:t>
            </a:r>
            <a:endParaRPr lang="en-US"/>
          </a:p>
          <a:p>
            <a:pPr lvl="1">
              <a:lnSpc>
                <a:spcPct val="110000"/>
              </a:lnSpc>
              <a:spcAft>
                <a:spcPts val="1000"/>
              </a:spcAft>
            </a:pPr>
            <a:r>
              <a:rPr lang="en-US" sz="3000"/>
              <a:t>Distributed energy resources across the entire region</a:t>
            </a:r>
          </a:p>
          <a:p>
            <a:pPr lvl="1">
              <a:lnSpc>
                <a:spcPct val="110000"/>
              </a:lnSpc>
              <a:spcAft>
                <a:spcPts val="1000"/>
              </a:spcAft>
            </a:pPr>
            <a:r>
              <a:rPr lang="en-US" sz="3000"/>
              <a:t>Firm energy resources that can come online quickly </a:t>
            </a:r>
          </a:p>
          <a:p>
            <a:pPr lvl="1">
              <a:lnSpc>
                <a:spcPct val="110000"/>
              </a:lnSpc>
            </a:pPr>
            <a:r>
              <a:rPr lang="en-US" sz="3000"/>
              <a:t>Battery storage co-located with less firm energy resources</a:t>
            </a:r>
          </a:p>
          <a:p>
            <a:pPr marL="0" indent="0">
              <a:lnSpc>
                <a:spcPct val="110000"/>
              </a:lnSpc>
              <a:buNone/>
            </a:pPr>
            <a:endParaRPr lang="en-US" sz="3000">
              <a:solidFill>
                <a:schemeClr val="bg1"/>
              </a:solidFill>
            </a:endParaRPr>
          </a:p>
        </p:txBody>
      </p:sp>
      <p:pic>
        <p:nvPicPr>
          <p:cNvPr id="6" name="Picture 5" descr="A blue and grey text on a black background&#10;&#10;Description automatically generated">
            <a:extLst>
              <a:ext uri="{FF2B5EF4-FFF2-40B4-BE49-F238E27FC236}">
                <a16:creationId xmlns:a16="http://schemas.microsoft.com/office/drawing/2014/main" id="{A69D6F91-F5E7-CF32-2B29-69985E9966B8}"/>
              </a:ext>
            </a:extLst>
          </p:cNvPr>
          <p:cNvPicPr>
            <a:picLocks noChangeAspect="1"/>
          </p:cNvPicPr>
          <p:nvPr/>
        </p:nvPicPr>
        <p:blipFill>
          <a:blip r:embed="rId2"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
        <p:nvSpPr>
          <p:cNvPr id="7" name="TextBox 6">
            <a:extLst>
              <a:ext uri="{FF2B5EF4-FFF2-40B4-BE49-F238E27FC236}">
                <a16:creationId xmlns:a16="http://schemas.microsoft.com/office/drawing/2014/main" id="{D124114F-1076-4391-9C0D-15B4FCC2600E}"/>
              </a:ext>
            </a:extLst>
          </p:cNvPr>
          <p:cNvSpPr txBox="1"/>
          <p:nvPr/>
        </p:nvSpPr>
        <p:spPr>
          <a:xfrm>
            <a:off x="639097" y="5240594"/>
            <a:ext cx="10884309" cy="1617406"/>
          </a:xfrm>
          <a:prstGeom prst="rect">
            <a:avLst/>
          </a:prstGeom>
        </p:spPr>
        <p:txBody>
          <a:bodyPr vert="horz" wrap="square" lIns="91440" tIns="45720" rIns="91440" bIns="45720" rtlCol="0">
            <a:normAutofit/>
          </a:bodyPr>
          <a:lstStyle/>
          <a:p>
            <a:pPr algn="l"/>
            <a:endParaRPr lang="en-US" sz="2000"/>
          </a:p>
        </p:txBody>
      </p:sp>
      <p:sp>
        <p:nvSpPr>
          <p:cNvPr id="8" name="TextBox 7">
            <a:extLst>
              <a:ext uri="{FF2B5EF4-FFF2-40B4-BE49-F238E27FC236}">
                <a16:creationId xmlns:a16="http://schemas.microsoft.com/office/drawing/2014/main" id="{4BF565E3-8880-3A8F-2213-A1169E8D7F89}"/>
              </a:ext>
            </a:extLst>
          </p:cNvPr>
          <p:cNvSpPr txBox="1"/>
          <p:nvPr/>
        </p:nvSpPr>
        <p:spPr>
          <a:xfrm>
            <a:off x="10186219" y="3628103"/>
            <a:ext cx="3077497" cy="2497394"/>
          </a:xfrm>
          <a:prstGeom prst="rect">
            <a:avLst/>
          </a:prstGeom>
        </p:spPr>
        <p:txBody>
          <a:bodyPr vert="horz" wrap="square" lIns="91440" tIns="45720" rIns="91440" bIns="45720" rtlCol="0">
            <a:normAutofit/>
          </a:bodyPr>
          <a:lstStyle/>
          <a:p>
            <a:pPr algn="l"/>
            <a:endParaRPr lang="en-US" sz="2000"/>
          </a:p>
        </p:txBody>
      </p:sp>
      <p:sp>
        <p:nvSpPr>
          <p:cNvPr id="9" name="TextBox 8">
            <a:extLst>
              <a:ext uri="{FF2B5EF4-FFF2-40B4-BE49-F238E27FC236}">
                <a16:creationId xmlns:a16="http://schemas.microsoft.com/office/drawing/2014/main" id="{3A45F3EB-7A5E-E978-E334-21FF867C1556}"/>
              </a:ext>
            </a:extLst>
          </p:cNvPr>
          <p:cNvSpPr txBox="1"/>
          <p:nvPr/>
        </p:nvSpPr>
        <p:spPr>
          <a:xfrm>
            <a:off x="662695" y="5152105"/>
            <a:ext cx="11057358" cy="1617406"/>
          </a:xfrm>
          <a:prstGeom prst="rect">
            <a:avLst/>
          </a:prstGeom>
        </p:spPr>
        <p:txBody>
          <a:bodyPr vert="horz" wrap="square" lIns="91440" tIns="45720" rIns="91440" bIns="45720" rtlCol="0" anchor="t">
            <a:noAutofit/>
          </a:bodyPr>
          <a:lstStyle/>
          <a:p>
            <a:pPr>
              <a:lnSpc>
                <a:spcPct val="110000"/>
              </a:lnSpc>
            </a:pPr>
            <a:r>
              <a:rPr lang="en-US" sz="2800">
                <a:solidFill>
                  <a:schemeClr val="bg1"/>
                </a:solidFill>
              </a:rPr>
              <a:t>Also need to explore </a:t>
            </a:r>
            <a:r>
              <a:rPr lang="en-US" sz="2800" b="1">
                <a:solidFill>
                  <a:schemeClr val="bg1"/>
                </a:solidFill>
              </a:rPr>
              <a:t>carbon management solutions</a:t>
            </a:r>
            <a:r>
              <a:rPr lang="en-US" sz="2800">
                <a:solidFill>
                  <a:schemeClr val="bg1"/>
                </a:solidFill>
              </a:rPr>
              <a:t>, like subsurface carbon sequestration co-located with new fossil fuel/natural gas generating plants</a:t>
            </a:r>
          </a:p>
        </p:txBody>
      </p:sp>
    </p:spTree>
    <p:extLst>
      <p:ext uri="{BB962C8B-B14F-4D97-AF65-F5344CB8AC3E}">
        <p14:creationId xmlns:p14="http://schemas.microsoft.com/office/powerpoint/2010/main" val="1205810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8B7C-3107-A656-84DE-D3938E9AB947}"/>
              </a:ext>
            </a:extLst>
          </p:cNvPr>
          <p:cNvSpPr>
            <a:spLocks noGrp="1"/>
          </p:cNvSpPr>
          <p:nvPr>
            <p:ph type="title"/>
          </p:nvPr>
        </p:nvSpPr>
        <p:spPr/>
        <p:txBody>
          <a:bodyPr>
            <a:normAutofit/>
          </a:bodyPr>
          <a:lstStyle/>
          <a:p>
            <a:r>
              <a:rPr lang="en-US">
                <a:latin typeface="Aptos ExtraBold"/>
              </a:rPr>
              <a:t>Subsurface Clean Energy Opportunities</a:t>
            </a:r>
            <a:endParaRPr lang="en-US"/>
          </a:p>
        </p:txBody>
      </p:sp>
      <p:sp>
        <p:nvSpPr>
          <p:cNvPr id="3" name="Content Placeholder 2">
            <a:extLst>
              <a:ext uri="{FF2B5EF4-FFF2-40B4-BE49-F238E27FC236}">
                <a16:creationId xmlns:a16="http://schemas.microsoft.com/office/drawing/2014/main" id="{27BFD337-5A06-5BF9-D821-297075F69FBA}"/>
              </a:ext>
            </a:extLst>
          </p:cNvPr>
          <p:cNvSpPr>
            <a:spLocks noGrp="1"/>
          </p:cNvSpPr>
          <p:nvPr>
            <p:ph idx="1"/>
          </p:nvPr>
        </p:nvSpPr>
        <p:spPr>
          <a:xfrm>
            <a:off x="460247" y="1918044"/>
            <a:ext cx="6654928" cy="2170878"/>
          </a:xfrm>
        </p:spPr>
        <p:txBody>
          <a:bodyPr vert="horz" lIns="91440" tIns="45720" rIns="91440" bIns="45720" rtlCol="0" anchor="t">
            <a:normAutofit/>
          </a:bodyPr>
          <a:lstStyle/>
          <a:p>
            <a:pPr marL="0" indent="0">
              <a:buNone/>
            </a:pPr>
            <a:r>
              <a:rPr lang="en-US" sz="3600" b="1"/>
              <a:t>Subsurface Opportunities</a:t>
            </a:r>
            <a:endParaRPr lang="en-US"/>
          </a:p>
          <a:p>
            <a:pPr marL="800100" lvl="1" indent="-342900">
              <a:buFont typeface="Courier New" panose="020B0604020202020204" pitchFamily="34" charset="0"/>
              <a:buChar char="o"/>
            </a:pPr>
            <a:r>
              <a:rPr lang="en-US" sz="2800"/>
              <a:t>Thermal Energy Storage &amp; Networks</a:t>
            </a:r>
          </a:p>
          <a:p>
            <a:pPr marL="800100" lvl="1" indent="-342900">
              <a:buFont typeface="Courier New" panose="020B0604020202020204" pitchFamily="34" charset="0"/>
              <a:buChar char="o"/>
            </a:pPr>
            <a:r>
              <a:rPr lang="en-US" sz="2800"/>
              <a:t>Stimulated Geologic Hydrogen</a:t>
            </a:r>
          </a:p>
          <a:p>
            <a:pPr marL="800100" lvl="1" indent="-342900">
              <a:buFont typeface="Courier New" panose="020B0604020202020204" pitchFamily="34" charset="0"/>
              <a:buChar char="o"/>
            </a:pPr>
            <a:r>
              <a:rPr lang="en-US" sz="2800"/>
              <a:t>Shallow and Deep Geothermal</a:t>
            </a:r>
          </a:p>
        </p:txBody>
      </p:sp>
      <p:pic>
        <p:nvPicPr>
          <p:cNvPr id="5" name="Picture 4" descr="A blue and grey text on a black background&#10;&#10;Description automatically generated">
            <a:extLst>
              <a:ext uri="{FF2B5EF4-FFF2-40B4-BE49-F238E27FC236}">
                <a16:creationId xmlns:a16="http://schemas.microsoft.com/office/drawing/2014/main" id="{04ECAF7A-2140-A527-BF45-43662167F149}"/>
              </a:ext>
            </a:extLst>
          </p:cNvPr>
          <p:cNvPicPr>
            <a:picLocks noChangeAspect="1"/>
          </p:cNvPicPr>
          <p:nvPr/>
        </p:nvPicPr>
        <p:blipFill>
          <a:blip r:embed="rId3"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grpSp>
        <p:nvGrpSpPr>
          <p:cNvPr id="16" name="Group 15">
            <a:extLst>
              <a:ext uri="{FF2B5EF4-FFF2-40B4-BE49-F238E27FC236}">
                <a16:creationId xmlns:a16="http://schemas.microsoft.com/office/drawing/2014/main" id="{E597443E-BCEE-A5DE-751F-7FF6C20B073C}"/>
              </a:ext>
            </a:extLst>
          </p:cNvPr>
          <p:cNvGrpSpPr/>
          <p:nvPr/>
        </p:nvGrpSpPr>
        <p:grpSpPr>
          <a:xfrm>
            <a:off x="-1" y="4278706"/>
            <a:ext cx="9827100" cy="2579299"/>
            <a:chOff x="0" y="4642739"/>
            <a:chExt cx="8601075" cy="2215261"/>
          </a:xfrm>
        </p:grpSpPr>
        <p:pic>
          <p:nvPicPr>
            <p:cNvPr id="15" name="Picture 14">
              <a:extLst>
                <a:ext uri="{FF2B5EF4-FFF2-40B4-BE49-F238E27FC236}">
                  <a16:creationId xmlns:a16="http://schemas.microsoft.com/office/drawing/2014/main" id="{7D861672-084B-010D-44B8-18E6C7AD1434}"/>
                </a:ext>
              </a:extLst>
            </p:cNvPr>
            <p:cNvPicPr>
              <a:picLocks noChangeAspect="1"/>
            </p:cNvPicPr>
            <p:nvPr/>
          </p:nvPicPr>
          <p:blipFill>
            <a:blip r:embed="rId4"/>
            <a:srcRect r="10056" b="34181"/>
            <a:stretch>
              <a:fillRect/>
            </a:stretch>
          </p:blipFill>
          <p:spPr>
            <a:xfrm>
              <a:off x="0" y="6587572"/>
              <a:ext cx="8601075" cy="270428"/>
            </a:xfrm>
            <a:prstGeom prst="rect">
              <a:avLst/>
            </a:prstGeom>
          </p:spPr>
        </p:pic>
        <p:pic>
          <p:nvPicPr>
            <p:cNvPr id="13" name="Picture 12">
              <a:extLst>
                <a:ext uri="{FF2B5EF4-FFF2-40B4-BE49-F238E27FC236}">
                  <a16:creationId xmlns:a16="http://schemas.microsoft.com/office/drawing/2014/main" id="{5F31C6FA-FC83-EDA5-B2D2-BE3C14D8ED00}"/>
                </a:ext>
              </a:extLst>
            </p:cNvPr>
            <p:cNvPicPr>
              <a:picLocks noChangeAspect="1"/>
            </p:cNvPicPr>
            <p:nvPr/>
          </p:nvPicPr>
          <p:blipFill>
            <a:blip r:embed="rId5"/>
            <a:stretch>
              <a:fillRect/>
            </a:stretch>
          </p:blipFill>
          <p:spPr>
            <a:xfrm>
              <a:off x="0" y="4642739"/>
              <a:ext cx="8601075" cy="1944833"/>
            </a:xfrm>
            <a:prstGeom prst="rect">
              <a:avLst/>
            </a:prstGeom>
          </p:spPr>
        </p:pic>
      </p:grpSp>
      <p:pic>
        <p:nvPicPr>
          <p:cNvPr id="11" name="Picture 10" descr="Group 1, Grouped object">
            <a:extLst>
              <a:ext uri="{FF2B5EF4-FFF2-40B4-BE49-F238E27FC236}">
                <a16:creationId xmlns:a16="http://schemas.microsoft.com/office/drawing/2014/main" id="{5F105C30-CA89-F611-B868-9E4BD952AAE0}"/>
              </a:ext>
            </a:extLst>
          </p:cNvPr>
          <p:cNvPicPr>
            <a:picLocks noChangeAspect="1"/>
          </p:cNvPicPr>
          <p:nvPr/>
        </p:nvPicPr>
        <p:blipFill>
          <a:blip r:embed="rId6">
            <a:extLst>
              <a:ext uri="{28A0092B-C50C-407E-A947-70E740481C1C}">
                <a14:useLocalDpi xmlns:a14="http://schemas.microsoft.com/office/drawing/2010/main" val="0"/>
              </a:ext>
            </a:extLst>
          </a:blip>
          <a:srcRect l="18066" t="10747" r="29582" b="18609"/>
          <a:stretch>
            <a:fillRect/>
          </a:stretch>
        </p:blipFill>
        <p:spPr bwMode="auto">
          <a:xfrm>
            <a:off x="9827099" y="1441817"/>
            <a:ext cx="2364901" cy="5420198"/>
          </a:xfrm>
          <a:prstGeom prst="rect">
            <a:avLst/>
          </a:prstGeom>
          <a:noFill/>
          <a:ln>
            <a:noFill/>
          </a:ln>
        </p:spPr>
      </p:pic>
      <p:sp>
        <p:nvSpPr>
          <p:cNvPr id="7" name="TextBox 6">
            <a:extLst>
              <a:ext uri="{FF2B5EF4-FFF2-40B4-BE49-F238E27FC236}">
                <a16:creationId xmlns:a16="http://schemas.microsoft.com/office/drawing/2014/main" id="{FE50CBF0-A779-6549-F245-D86A7E2C790D}"/>
              </a:ext>
            </a:extLst>
          </p:cNvPr>
          <p:cNvSpPr txBox="1"/>
          <p:nvPr/>
        </p:nvSpPr>
        <p:spPr>
          <a:xfrm>
            <a:off x="82311" y="6539127"/>
            <a:ext cx="1195882" cy="231867"/>
          </a:xfrm>
          <a:prstGeom prst="rect">
            <a:avLst/>
          </a:prstGeom>
        </p:spPr>
        <p:txBody>
          <a:bodyPr vert="horz" wrap="square" lIns="91440" tIns="45720" rIns="91440" bIns="45720" rtlCol="0">
            <a:noAutofit/>
          </a:bodyPr>
          <a:lstStyle/>
          <a:p>
            <a:pPr algn="l"/>
            <a:r>
              <a:rPr lang="en-US" sz="800" i="1">
                <a:solidFill>
                  <a:schemeClr val="bg1"/>
                </a:solidFill>
              </a:rPr>
              <a:t>Image Credit: WA DNR</a:t>
            </a:r>
          </a:p>
        </p:txBody>
      </p:sp>
    </p:spTree>
    <p:extLst>
      <p:ext uri="{BB962C8B-B14F-4D97-AF65-F5344CB8AC3E}">
        <p14:creationId xmlns:p14="http://schemas.microsoft.com/office/powerpoint/2010/main" val="3418424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ty with a tall tower&#10;&#10;AI-generated content may be incorrect.">
            <a:extLst>
              <a:ext uri="{FF2B5EF4-FFF2-40B4-BE49-F238E27FC236}">
                <a16:creationId xmlns:a16="http://schemas.microsoft.com/office/drawing/2014/main" id="{BFAA5605-7B88-AD8D-E20A-899168172CC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4047"/>
            <a:ext cx="12192000" cy="6849906"/>
          </a:xfrm>
          <a:prstGeom prst="rect">
            <a:avLst/>
          </a:prstGeom>
        </p:spPr>
      </p:pic>
      <p:sp>
        <p:nvSpPr>
          <p:cNvPr id="7" name="Rectangle 6">
            <a:extLst>
              <a:ext uri="{FF2B5EF4-FFF2-40B4-BE49-F238E27FC236}">
                <a16:creationId xmlns:a16="http://schemas.microsoft.com/office/drawing/2014/main" id="{0290EEDD-507F-8CB8-5FF8-78153BFB7FB7}"/>
              </a:ext>
            </a:extLst>
          </p:cNvPr>
          <p:cNvSpPr/>
          <p:nvPr/>
        </p:nvSpPr>
        <p:spPr>
          <a:xfrm>
            <a:off x="0" y="-4047"/>
            <a:ext cx="12192000"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8FDD924-5671-D617-C953-B116363B413B}"/>
              </a:ext>
            </a:extLst>
          </p:cNvPr>
          <p:cNvSpPr txBox="1"/>
          <p:nvPr/>
        </p:nvSpPr>
        <p:spPr>
          <a:xfrm>
            <a:off x="0" y="1850932"/>
            <a:ext cx="12044962" cy="3148041"/>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lnSpc>
                <a:spcPts val="8000"/>
              </a:lnSpc>
            </a:pPr>
            <a:r>
              <a:rPr lang="en-US" sz="6600" b="1">
                <a:solidFill>
                  <a:schemeClr val="bg1"/>
                </a:solidFill>
              </a:rPr>
              <a:t>Why is </a:t>
            </a:r>
          </a:p>
          <a:p>
            <a:pPr algn="ctr">
              <a:lnSpc>
                <a:spcPts val="8000"/>
              </a:lnSpc>
            </a:pPr>
            <a:r>
              <a:rPr lang="en-US" sz="6600" b="1">
                <a:solidFill>
                  <a:schemeClr val="bg1"/>
                </a:solidFill>
              </a:rPr>
              <a:t>Low Temperature Geothermal </a:t>
            </a:r>
          </a:p>
          <a:p>
            <a:pPr algn="ctr">
              <a:lnSpc>
                <a:spcPts val="8000"/>
              </a:lnSpc>
            </a:pPr>
            <a:r>
              <a:rPr lang="en-US" sz="6600" b="1">
                <a:solidFill>
                  <a:schemeClr val="bg1"/>
                </a:solidFill>
              </a:rPr>
              <a:t>well suited to Washington?</a:t>
            </a:r>
          </a:p>
        </p:txBody>
      </p:sp>
      <p:pic>
        <p:nvPicPr>
          <p:cNvPr id="2" name="Picture 1">
            <a:extLst>
              <a:ext uri="{FF2B5EF4-FFF2-40B4-BE49-F238E27FC236}">
                <a16:creationId xmlns:a16="http://schemas.microsoft.com/office/drawing/2014/main" id="{BC429132-6EBF-946E-E1D8-7C177C0F5F9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75490" y="133923"/>
            <a:ext cx="1673942" cy="776290"/>
          </a:xfrm>
          <a:prstGeom prst="rect">
            <a:avLst/>
          </a:prstGeom>
        </p:spPr>
      </p:pic>
    </p:spTree>
    <p:extLst>
      <p:ext uri="{BB962C8B-B14F-4D97-AF65-F5344CB8AC3E}">
        <p14:creationId xmlns:p14="http://schemas.microsoft.com/office/powerpoint/2010/main" val="30713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4E98939-5C81-7427-A63F-35DF4FF392C6}"/>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0F3A379D-00FC-D5DD-7C5C-EB78B13F9F6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75490" y="133923"/>
            <a:ext cx="1673942" cy="776290"/>
          </a:xfrm>
          <a:prstGeom prst="rect">
            <a:avLst/>
          </a:prstGeom>
        </p:spPr>
      </p:pic>
      <p:sp>
        <p:nvSpPr>
          <p:cNvPr id="23" name="Text Placeholder 24">
            <a:extLst>
              <a:ext uri="{FF2B5EF4-FFF2-40B4-BE49-F238E27FC236}">
                <a16:creationId xmlns:a16="http://schemas.microsoft.com/office/drawing/2014/main" id="{67787C2D-9D93-4CD3-444A-684E19940185}"/>
              </a:ext>
            </a:extLst>
          </p:cNvPr>
          <p:cNvSpPr txBox="1">
            <a:spLocks/>
          </p:cNvSpPr>
          <p:nvPr/>
        </p:nvSpPr>
        <p:spPr>
          <a:xfrm>
            <a:off x="3799146" y="1711312"/>
            <a:ext cx="6378596" cy="620788"/>
          </a:xfrm>
          <a:prstGeom prst="rect">
            <a:avLst/>
          </a:prstGeom>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4400"/>
              <a:t>Isabellah von Trapp</a:t>
            </a:r>
          </a:p>
        </p:txBody>
      </p:sp>
      <p:sp>
        <p:nvSpPr>
          <p:cNvPr id="24" name="Text Placeholder 24">
            <a:extLst>
              <a:ext uri="{FF2B5EF4-FFF2-40B4-BE49-F238E27FC236}">
                <a16:creationId xmlns:a16="http://schemas.microsoft.com/office/drawing/2014/main" id="{4460E5A8-0A58-972C-AAF8-C35B95FEAA54}"/>
              </a:ext>
            </a:extLst>
          </p:cNvPr>
          <p:cNvSpPr txBox="1">
            <a:spLocks/>
          </p:cNvSpPr>
          <p:nvPr/>
        </p:nvSpPr>
        <p:spPr>
          <a:xfrm>
            <a:off x="3809306" y="2347410"/>
            <a:ext cx="6576344" cy="397268"/>
          </a:xfrm>
          <a:prstGeom prst="rect">
            <a:avLst/>
          </a:prstGeom>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200"/>
              <a:t>Senior Hydrogeologist, LHG</a:t>
            </a:r>
          </a:p>
        </p:txBody>
      </p:sp>
      <p:sp>
        <p:nvSpPr>
          <p:cNvPr id="25" name="Text Placeholder 24">
            <a:extLst>
              <a:ext uri="{FF2B5EF4-FFF2-40B4-BE49-F238E27FC236}">
                <a16:creationId xmlns:a16="http://schemas.microsoft.com/office/drawing/2014/main" id="{EAFDA55A-D61E-7E7C-D020-B1FAF0A71734}"/>
              </a:ext>
            </a:extLst>
          </p:cNvPr>
          <p:cNvSpPr txBox="1">
            <a:spLocks/>
          </p:cNvSpPr>
          <p:nvPr/>
        </p:nvSpPr>
        <p:spPr>
          <a:xfrm>
            <a:off x="2616392" y="6185530"/>
            <a:ext cx="3121025" cy="39726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Based in Seattle Office</a:t>
            </a:r>
          </a:p>
        </p:txBody>
      </p:sp>
      <p:sp>
        <p:nvSpPr>
          <p:cNvPr id="2" name="TextBox 1">
            <a:extLst>
              <a:ext uri="{FF2B5EF4-FFF2-40B4-BE49-F238E27FC236}">
                <a16:creationId xmlns:a16="http://schemas.microsoft.com/office/drawing/2014/main" id="{733165F2-705C-3B93-F51F-FF888A22C6A7}"/>
              </a:ext>
            </a:extLst>
          </p:cNvPr>
          <p:cNvSpPr txBox="1"/>
          <p:nvPr/>
        </p:nvSpPr>
        <p:spPr>
          <a:xfrm>
            <a:off x="3799146" y="3003828"/>
            <a:ext cx="7667924" cy="2876386"/>
          </a:xfrm>
          <a:prstGeom prst="rect">
            <a:avLst/>
          </a:prstGeom>
        </p:spPr>
        <p:txBody>
          <a:bodyPr vert="horz" wrap="square" lIns="91440" tIns="45720" rIns="91440" bIns="45720" rtlCol="0" anchor="t">
            <a:normAutofit/>
          </a:bodyPr>
          <a:lstStyle/>
          <a:p>
            <a:r>
              <a:rPr lang="en-US" sz="2400">
                <a:solidFill>
                  <a:schemeClr val="bg1"/>
                </a:solidFill>
              </a:rPr>
              <a:t>Isabellah is a licensed hydrogeologist who helps clients explore and develop the relationship between their water and energy systems. Her work includes water supply development, water rights permitting, aquifer characterization, as well as evaluating and implementing low temperature geothermal energy projects. </a:t>
            </a:r>
          </a:p>
        </p:txBody>
      </p:sp>
      <p:sp>
        <p:nvSpPr>
          <p:cNvPr id="3" name="Slide Number Placeholder 2">
            <a:extLst>
              <a:ext uri="{FF2B5EF4-FFF2-40B4-BE49-F238E27FC236}">
                <a16:creationId xmlns:a16="http://schemas.microsoft.com/office/drawing/2014/main" id="{619F66B9-E94D-C099-599B-4E4D15B668B2}"/>
              </a:ext>
            </a:extLst>
          </p:cNvPr>
          <p:cNvSpPr>
            <a:spLocks noGrp="1"/>
          </p:cNvSpPr>
          <p:nvPr>
            <p:ph type="sldNum" sz="quarter" idx="12"/>
          </p:nvPr>
        </p:nvSpPr>
        <p:spPr/>
        <p:txBody>
          <a:bodyPr/>
          <a:lstStyle/>
          <a:p>
            <a:fld id="{642FCE6E-DF6A-42A6-8846-1B78686DC0D2}" type="slidenum">
              <a:rPr lang="en-US" smtClean="0"/>
              <a:pPr/>
              <a:t>14</a:t>
            </a:fld>
            <a:endParaRPr lang="en-US"/>
          </a:p>
        </p:txBody>
      </p:sp>
      <p:pic>
        <p:nvPicPr>
          <p:cNvPr id="5" name="Picture Placeholder 28" descr="A person smiling at camera&#10;&#10;AI-generated content may be incorrect.">
            <a:extLst>
              <a:ext uri="{FF2B5EF4-FFF2-40B4-BE49-F238E27FC236}">
                <a16:creationId xmlns:a16="http://schemas.microsoft.com/office/drawing/2014/main" id="{CB61E86D-2D55-5349-F84B-FA39C4BDD5F0}"/>
              </a:ext>
            </a:extLst>
          </p:cNvPr>
          <p:cNvPicPr>
            <a:picLocks noChangeAspect="1"/>
          </p:cNvPicPr>
          <p:nvPr/>
        </p:nvPicPr>
        <p:blipFill>
          <a:blip r:embed="rId5"/>
          <a:srcRect t="3520" b="3520"/>
          <a:stretch/>
        </p:blipFill>
        <p:spPr>
          <a:xfrm>
            <a:off x="455293" y="1867250"/>
            <a:ext cx="2962656" cy="2962656"/>
          </a:xfrm>
          <a:prstGeom prst="ellipse">
            <a:avLst/>
          </a:prstGeom>
          <a:solidFill>
            <a:schemeClr val="tx1"/>
          </a:solidFill>
          <a:ln w="76200">
            <a:solidFill>
              <a:schemeClr val="bg2"/>
            </a:solidFill>
          </a:ln>
        </p:spPr>
      </p:pic>
    </p:spTree>
    <p:extLst>
      <p:ext uri="{BB962C8B-B14F-4D97-AF65-F5344CB8AC3E}">
        <p14:creationId xmlns:p14="http://schemas.microsoft.com/office/powerpoint/2010/main" val="45935007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FA9F3-592E-6F83-1865-DE86A064C392}"/>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716CC673-B6DA-E826-B3A2-8C5DB3FE8DDB}"/>
              </a:ext>
            </a:extLst>
          </p:cNvPr>
          <p:cNvSpPr/>
          <p:nvPr/>
        </p:nvSpPr>
        <p:spPr>
          <a:xfrm>
            <a:off x="4933809" y="5172360"/>
            <a:ext cx="3414214" cy="638798"/>
          </a:xfrm>
          <a:custGeom>
            <a:avLst/>
            <a:gdLst>
              <a:gd name="connsiteX0" fmla="*/ 0 w 3394755"/>
              <a:gd name="connsiteY0" fmla="*/ 0 h 533943"/>
              <a:gd name="connsiteX1" fmla="*/ 3394755 w 3394755"/>
              <a:gd name="connsiteY1" fmla="*/ 0 h 533943"/>
              <a:gd name="connsiteX2" fmla="*/ 3394755 w 3394755"/>
              <a:gd name="connsiteY2" fmla="*/ 533943 h 533943"/>
              <a:gd name="connsiteX3" fmla="*/ 0 w 3394755"/>
              <a:gd name="connsiteY3" fmla="*/ 533943 h 533943"/>
              <a:gd name="connsiteX4" fmla="*/ 0 w 3394755"/>
              <a:gd name="connsiteY4" fmla="*/ 0 h 53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55" h="533943">
                <a:moveTo>
                  <a:pt x="0" y="0"/>
                </a:moveTo>
                <a:lnTo>
                  <a:pt x="3394755" y="0"/>
                </a:lnTo>
                <a:lnTo>
                  <a:pt x="3394755" y="533943"/>
                </a:lnTo>
                <a:lnTo>
                  <a:pt x="0" y="533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509" tIns="56509" rIns="56509" bIns="56509" numCol="1" spcCol="1270" anchor="ctr" anchorCtr="0">
            <a:noAutofit/>
          </a:bodyPr>
          <a:lstStyle/>
          <a:p>
            <a:pPr marL="0" marR="0" lvl="0" indent="0" defTabSz="622300" rtl="0" eaLnBrk="1" fontAlgn="auto" latinLnBrk="0" hangingPunct="1">
              <a:lnSpc>
                <a:spcPts val="1600"/>
              </a:lnSpc>
              <a:spcBef>
                <a:spcPct val="0"/>
              </a:spcBef>
              <a:buClrTx/>
              <a:buSzTx/>
              <a:buFontTx/>
              <a:buNone/>
              <a:tabLst/>
              <a:defRPr/>
            </a:pPr>
            <a:r>
              <a:rPr kumimoji="0" lang="en-US" sz="2000" b="1" i="0" u="none" strike="noStrike" kern="1200" cap="none" spc="0" normalizeH="0" baseline="0" noProof="0">
                <a:ln>
                  <a:noFill/>
                </a:ln>
                <a:solidFill>
                  <a:srgbClr val="323E48"/>
                </a:solidFill>
                <a:effectLst/>
                <a:uLnTx/>
                <a:uFillTx/>
                <a:ea typeface="+mn-ea"/>
                <a:cs typeface="Arial" panose="020B0604020202020204" pitchFamily="34" charset="0"/>
              </a:rPr>
              <a:t>Ground Source Heat Pumps</a:t>
            </a:r>
          </a:p>
        </p:txBody>
      </p:sp>
      <p:sp>
        <p:nvSpPr>
          <p:cNvPr id="10" name="Freeform: Shape 9">
            <a:extLst>
              <a:ext uri="{FF2B5EF4-FFF2-40B4-BE49-F238E27FC236}">
                <a16:creationId xmlns:a16="http://schemas.microsoft.com/office/drawing/2014/main" id="{C76B4E57-5956-7193-2EA4-FDBD0FBF107D}"/>
              </a:ext>
            </a:extLst>
          </p:cNvPr>
          <p:cNvSpPr/>
          <p:nvPr/>
        </p:nvSpPr>
        <p:spPr>
          <a:xfrm>
            <a:off x="7253192" y="1899718"/>
            <a:ext cx="3021180" cy="638798"/>
          </a:xfrm>
          <a:custGeom>
            <a:avLst/>
            <a:gdLst>
              <a:gd name="connsiteX0" fmla="*/ 0 w 3394755"/>
              <a:gd name="connsiteY0" fmla="*/ 0 h 533943"/>
              <a:gd name="connsiteX1" fmla="*/ 3394755 w 3394755"/>
              <a:gd name="connsiteY1" fmla="*/ 0 h 533943"/>
              <a:gd name="connsiteX2" fmla="*/ 3394755 w 3394755"/>
              <a:gd name="connsiteY2" fmla="*/ 533943 h 533943"/>
              <a:gd name="connsiteX3" fmla="*/ 0 w 3394755"/>
              <a:gd name="connsiteY3" fmla="*/ 533943 h 533943"/>
              <a:gd name="connsiteX4" fmla="*/ 0 w 3394755"/>
              <a:gd name="connsiteY4" fmla="*/ 0 h 53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55" h="533943">
                <a:moveTo>
                  <a:pt x="0" y="0"/>
                </a:moveTo>
                <a:lnTo>
                  <a:pt x="3394755" y="0"/>
                </a:lnTo>
                <a:lnTo>
                  <a:pt x="3394755" y="533943"/>
                </a:lnTo>
                <a:lnTo>
                  <a:pt x="0" y="533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509" tIns="56509" rIns="56509" bIns="56509" numCol="1" spcCol="1270" anchor="ctr" anchorCtr="0">
            <a:noAutofit/>
          </a:bodyPr>
          <a:lstStyle/>
          <a:p>
            <a:pPr marL="0" marR="0" lvl="0" indent="0" algn="r" defTabSz="622300" rtl="0" eaLnBrk="1" fontAlgn="auto" latinLnBrk="0" hangingPunct="1">
              <a:lnSpc>
                <a:spcPts val="1600"/>
              </a:lnSpc>
              <a:spcBef>
                <a:spcPct val="0"/>
              </a:spcBef>
              <a:buClrTx/>
              <a:buSzTx/>
              <a:buFontTx/>
              <a:buNone/>
              <a:tabLst/>
              <a:defRPr/>
            </a:pPr>
            <a:r>
              <a:rPr kumimoji="0" lang="en-US" sz="2000" b="1" i="0" u="none" strike="noStrike" kern="1200" cap="none" spc="0" normalizeH="0" baseline="0" noProof="0">
                <a:ln>
                  <a:noFill/>
                </a:ln>
                <a:solidFill>
                  <a:srgbClr val="323E48"/>
                </a:solidFill>
                <a:effectLst/>
                <a:uLnTx/>
                <a:uFillTx/>
                <a:ea typeface="+mn-ea"/>
                <a:cs typeface="Arial" panose="020B0604020202020204" pitchFamily="34" charset="0"/>
              </a:rPr>
              <a:t>Washington Geology</a:t>
            </a:r>
          </a:p>
        </p:txBody>
      </p:sp>
      <p:sp>
        <p:nvSpPr>
          <p:cNvPr id="11" name="Freeform: Shape 10">
            <a:extLst>
              <a:ext uri="{FF2B5EF4-FFF2-40B4-BE49-F238E27FC236}">
                <a16:creationId xmlns:a16="http://schemas.microsoft.com/office/drawing/2014/main" id="{8AED9A4F-FD9B-04A4-1ACE-680BA9A072E6}"/>
              </a:ext>
            </a:extLst>
          </p:cNvPr>
          <p:cNvSpPr/>
          <p:nvPr/>
        </p:nvSpPr>
        <p:spPr>
          <a:xfrm>
            <a:off x="4336766" y="2075184"/>
            <a:ext cx="1435632" cy="638798"/>
          </a:xfrm>
          <a:custGeom>
            <a:avLst/>
            <a:gdLst>
              <a:gd name="connsiteX0" fmla="*/ 0 w 3394755"/>
              <a:gd name="connsiteY0" fmla="*/ 0 h 533943"/>
              <a:gd name="connsiteX1" fmla="*/ 3394755 w 3394755"/>
              <a:gd name="connsiteY1" fmla="*/ 0 h 533943"/>
              <a:gd name="connsiteX2" fmla="*/ 3394755 w 3394755"/>
              <a:gd name="connsiteY2" fmla="*/ 533943 h 533943"/>
              <a:gd name="connsiteX3" fmla="*/ 0 w 3394755"/>
              <a:gd name="connsiteY3" fmla="*/ 533943 h 533943"/>
              <a:gd name="connsiteX4" fmla="*/ 0 w 3394755"/>
              <a:gd name="connsiteY4" fmla="*/ 0 h 53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55" h="533943">
                <a:moveTo>
                  <a:pt x="0" y="0"/>
                </a:moveTo>
                <a:lnTo>
                  <a:pt x="3394755" y="0"/>
                </a:lnTo>
                <a:lnTo>
                  <a:pt x="3394755" y="533943"/>
                </a:lnTo>
                <a:lnTo>
                  <a:pt x="0" y="533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509" tIns="56509" rIns="56509" bIns="56509" numCol="1" spcCol="1270" anchor="ctr" anchorCtr="0">
            <a:noAutofit/>
          </a:bodyPr>
          <a:lstStyle/>
          <a:p>
            <a:pPr marL="0" marR="0" lvl="0" indent="0" defTabSz="622300" rtl="0" eaLnBrk="1" fontAlgn="auto" latinLnBrk="0" hangingPunct="1">
              <a:lnSpc>
                <a:spcPts val="1600"/>
              </a:lnSpc>
              <a:spcBef>
                <a:spcPct val="0"/>
              </a:spcBef>
              <a:buClrTx/>
              <a:buSzTx/>
              <a:buFontTx/>
              <a:buNone/>
              <a:tabLst/>
              <a:defRPr/>
            </a:pPr>
            <a:r>
              <a:rPr kumimoji="0" lang="en-US" sz="2000" b="1" i="0" u="none" strike="noStrike" kern="1200" cap="none" spc="0" normalizeH="0" baseline="0" noProof="0">
                <a:ln>
                  <a:noFill/>
                </a:ln>
                <a:solidFill>
                  <a:srgbClr val="323E48"/>
                </a:solidFill>
                <a:effectLst/>
                <a:uLnTx/>
                <a:uFillTx/>
                <a:ea typeface="+mn-ea"/>
                <a:cs typeface="Arial" panose="020B0604020202020204" pitchFamily="34" charset="0"/>
              </a:rPr>
              <a:t>Feasibility</a:t>
            </a:r>
          </a:p>
        </p:txBody>
      </p:sp>
      <p:sp>
        <p:nvSpPr>
          <p:cNvPr id="12" name="Freeform: Shape 11">
            <a:extLst>
              <a:ext uri="{FF2B5EF4-FFF2-40B4-BE49-F238E27FC236}">
                <a16:creationId xmlns:a16="http://schemas.microsoft.com/office/drawing/2014/main" id="{966A303C-54C8-2654-0EE5-31A1B2DD90C8}"/>
              </a:ext>
            </a:extLst>
          </p:cNvPr>
          <p:cNvSpPr/>
          <p:nvPr/>
        </p:nvSpPr>
        <p:spPr>
          <a:xfrm>
            <a:off x="660551" y="3687920"/>
            <a:ext cx="2892334" cy="624716"/>
          </a:xfrm>
          <a:custGeom>
            <a:avLst/>
            <a:gdLst>
              <a:gd name="connsiteX0" fmla="*/ 0 w 3394755"/>
              <a:gd name="connsiteY0" fmla="*/ 0 h 533943"/>
              <a:gd name="connsiteX1" fmla="*/ 3394755 w 3394755"/>
              <a:gd name="connsiteY1" fmla="*/ 0 h 533943"/>
              <a:gd name="connsiteX2" fmla="*/ 3394755 w 3394755"/>
              <a:gd name="connsiteY2" fmla="*/ 533943 h 533943"/>
              <a:gd name="connsiteX3" fmla="*/ 0 w 3394755"/>
              <a:gd name="connsiteY3" fmla="*/ 533943 h 533943"/>
              <a:gd name="connsiteX4" fmla="*/ 0 w 3394755"/>
              <a:gd name="connsiteY4" fmla="*/ 0 h 53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55" h="533943">
                <a:moveTo>
                  <a:pt x="0" y="0"/>
                </a:moveTo>
                <a:lnTo>
                  <a:pt x="3394755" y="0"/>
                </a:lnTo>
                <a:lnTo>
                  <a:pt x="3394755" y="533943"/>
                </a:lnTo>
                <a:lnTo>
                  <a:pt x="0" y="533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509" tIns="56509" rIns="56509" bIns="56509" numCol="1" spcCol="1270" anchor="ctr" anchorCtr="0">
            <a:noAutofit/>
          </a:bodyPr>
          <a:lstStyle/>
          <a:p>
            <a:pPr marL="0" marR="0" lvl="0" indent="0" algn="r" defTabSz="622300" rtl="0" eaLnBrk="1" fontAlgn="auto" latinLnBrk="0" hangingPunct="1">
              <a:lnSpc>
                <a:spcPts val="1600"/>
              </a:lnSpc>
              <a:spcBef>
                <a:spcPct val="0"/>
              </a:spcBef>
              <a:buClrTx/>
              <a:buSzTx/>
              <a:buFontTx/>
              <a:buNone/>
              <a:tabLst/>
              <a:defRPr/>
            </a:pPr>
            <a:r>
              <a:rPr kumimoji="0" lang="en-US" sz="2000" b="1" i="0" u="none" strike="noStrike" kern="1200" cap="none" spc="0" normalizeH="0" baseline="0" noProof="0">
                <a:ln>
                  <a:noFill/>
                </a:ln>
                <a:solidFill>
                  <a:srgbClr val="323E48"/>
                </a:solidFill>
                <a:effectLst/>
                <a:uLnTx/>
                <a:uFillTx/>
                <a:ea typeface="+mn-ea"/>
                <a:cs typeface="Arial" panose="020B0604020202020204" pitchFamily="34" charset="0"/>
              </a:rPr>
              <a:t>Geothermal Definitions</a:t>
            </a:r>
          </a:p>
        </p:txBody>
      </p:sp>
      <p:sp>
        <p:nvSpPr>
          <p:cNvPr id="13" name="Freeform: Shape 12">
            <a:extLst>
              <a:ext uri="{FF2B5EF4-FFF2-40B4-BE49-F238E27FC236}">
                <a16:creationId xmlns:a16="http://schemas.microsoft.com/office/drawing/2014/main" id="{CB3285F4-4678-F1D8-3246-B18498B39ED9}"/>
              </a:ext>
            </a:extLst>
          </p:cNvPr>
          <p:cNvSpPr/>
          <p:nvPr/>
        </p:nvSpPr>
        <p:spPr>
          <a:xfrm>
            <a:off x="4795942" y="3608221"/>
            <a:ext cx="2220602" cy="638798"/>
          </a:xfrm>
          <a:custGeom>
            <a:avLst/>
            <a:gdLst>
              <a:gd name="connsiteX0" fmla="*/ 0 w 3394755"/>
              <a:gd name="connsiteY0" fmla="*/ 0 h 533943"/>
              <a:gd name="connsiteX1" fmla="*/ 3394755 w 3394755"/>
              <a:gd name="connsiteY1" fmla="*/ 0 h 533943"/>
              <a:gd name="connsiteX2" fmla="*/ 3394755 w 3394755"/>
              <a:gd name="connsiteY2" fmla="*/ 533943 h 533943"/>
              <a:gd name="connsiteX3" fmla="*/ 0 w 3394755"/>
              <a:gd name="connsiteY3" fmla="*/ 533943 h 533943"/>
              <a:gd name="connsiteX4" fmla="*/ 0 w 3394755"/>
              <a:gd name="connsiteY4" fmla="*/ 0 h 53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55" h="533943">
                <a:moveTo>
                  <a:pt x="0" y="0"/>
                </a:moveTo>
                <a:lnTo>
                  <a:pt x="3394755" y="0"/>
                </a:lnTo>
                <a:lnTo>
                  <a:pt x="3394755" y="533943"/>
                </a:lnTo>
                <a:lnTo>
                  <a:pt x="0" y="533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509" tIns="56509" rIns="56509" bIns="56509" numCol="1" spcCol="1270" anchor="ctr" anchorCtr="0">
            <a:noAutofit/>
          </a:bodyPr>
          <a:lstStyle/>
          <a:p>
            <a:pPr marL="0" marR="0" lvl="0" indent="0" defTabSz="622300" rtl="0" eaLnBrk="1" fontAlgn="auto" latinLnBrk="0" hangingPunct="1">
              <a:lnSpc>
                <a:spcPts val="1600"/>
              </a:lnSpc>
              <a:spcBef>
                <a:spcPct val="0"/>
              </a:spcBef>
              <a:buClrTx/>
              <a:buSzTx/>
              <a:buFontTx/>
              <a:buNone/>
              <a:tabLst/>
              <a:defRPr/>
            </a:pPr>
            <a:r>
              <a:rPr kumimoji="0" lang="en-US" sz="2000" b="1" i="0" u="none" strike="noStrike" kern="1200" cap="none" spc="0" normalizeH="0" baseline="0" noProof="0">
                <a:ln>
                  <a:noFill/>
                </a:ln>
                <a:solidFill>
                  <a:srgbClr val="323E48"/>
                </a:solidFill>
                <a:effectLst/>
                <a:uLnTx/>
                <a:uFillTx/>
                <a:ea typeface="+mn-ea"/>
                <a:cs typeface="Arial" panose="020B0604020202020204" pitchFamily="34" charset="0"/>
              </a:rPr>
              <a:t>Hydrogeology 101</a:t>
            </a:r>
          </a:p>
        </p:txBody>
      </p:sp>
      <p:sp>
        <p:nvSpPr>
          <p:cNvPr id="14" name="Freeform: Shape 13">
            <a:extLst>
              <a:ext uri="{FF2B5EF4-FFF2-40B4-BE49-F238E27FC236}">
                <a16:creationId xmlns:a16="http://schemas.microsoft.com/office/drawing/2014/main" id="{3D068ACB-3043-E060-F8C5-ED47CEC3626A}"/>
              </a:ext>
            </a:extLst>
          </p:cNvPr>
          <p:cNvSpPr/>
          <p:nvPr/>
        </p:nvSpPr>
        <p:spPr>
          <a:xfrm>
            <a:off x="7959996" y="3053375"/>
            <a:ext cx="4106852" cy="638798"/>
          </a:xfrm>
          <a:custGeom>
            <a:avLst/>
            <a:gdLst>
              <a:gd name="connsiteX0" fmla="*/ 0 w 3394755"/>
              <a:gd name="connsiteY0" fmla="*/ 0 h 533943"/>
              <a:gd name="connsiteX1" fmla="*/ 3394755 w 3394755"/>
              <a:gd name="connsiteY1" fmla="*/ 0 h 533943"/>
              <a:gd name="connsiteX2" fmla="*/ 3394755 w 3394755"/>
              <a:gd name="connsiteY2" fmla="*/ 533943 h 533943"/>
              <a:gd name="connsiteX3" fmla="*/ 0 w 3394755"/>
              <a:gd name="connsiteY3" fmla="*/ 533943 h 533943"/>
              <a:gd name="connsiteX4" fmla="*/ 0 w 3394755"/>
              <a:gd name="connsiteY4" fmla="*/ 0 h 53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55" h="533943">
                <a:moveTo>
                  <a:pt x="0" y="0"/>
                </a:moveTo>
                <a:lnTo>
                  <a:pt x="3394755" y="0"/>
                </a:lnTo>
                <a:lnTo>
                  <a:pt x="3394755" y="533943"/>
                </a:lnTo>
                <a:lnTo>
                  <a:pt x="0" y="533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509" tIns="56509" rIns="56509" bIns="56509" numCol="1" spcCol="1270" anchor="ctr" anchorCtr="0">
            <a:noAutofit/>
          </a:bodyPr>
          <a:lstStyle/>
          <a:p>
            <a:pPr marL="0" marR="0" lvl="0" indent="0" defTabSz="622300" rtl="0" eaLnBrk="1" fontAlgn="auto" latinLnBrk="0" hangingPunct="1">
              <a:lnSpc>
                <a:spcPts val="1600"/>
              </a:lnSpc>
              <a:spcBef>
                <a:spcPct val="0"/>
              </a:spcBef>
              <a:buClrTx/>
              <a:buSzTx/>
              <a:buFontTx/>
              <a:buNone/>
              <a:tabLst/>
              <a:defRPr/>
            </a:pPr>
            <a:r>
              <a:rPr kumimoji="0" lang="en-US" sz="2000" b="1" i="0" u="none" strike="noStrike" kern="1200" cap="none" spc="0" normalizeH="0" baseline="0" noProof="0">
                <a:ln>
                  <a:noFill/>
                </a:ln>
                <a:solidFill>
                  <a:srgbClr val="323E48"/>
                </a:solidFill>
                <a:effectLst/>
                <a:uLnTx/>
                <a:uFillTx/>
                <a:ea typeface="+mn-ea"/>
                <a:cs typeface="Arial" panose="020B0604020202020204" pitchFamily="34" charset="0"/>
              </a:rPr>
              <a:t>The Future</a:t>
            </a:r>
          </a:p>
        </p:txBody>
      </p:sp>
      <p:grpSp>
        <p:nvGrpSpPr>
          <p:cNvPr id="15" name="Group 14">
            <a:extLst>
              <a:ext uri="{FF2B5EF4-FFF2-40B4-BE49-F238E27FC236}">
                <a16:creationId xmlns:a16="http://schemas.microsoft.com/office/drawing/2014/main" id="{74A1A74B-AF8F-6378-4DAC-7C32EBECA11E}"/>
              </a:ext>
            </a:extLst>
          </p:cNvPr>
          <p:cNvGrpSpPr/>
          <p:nvPr/>
        </p:nvGrpSpPr>
        <p:grpSpPr>
          <a:xfrm>
            <a:off x="0" y="1582106"/>
            <a:ext cx="12192000" cy="4100514"/>
            <a:chOff x="0" y="2099395"/>
            <a:chExt cx="12192000" cy="4100514"/>
          </a:xfrm>
        </p:grpSpPr>
        <p:grpSp>
          <p:nvGrpSpPr>
            <p:cNvPr id="16" name="Group 15">
              <a:extLst>
                <a:ext uri="{FF2B5EF4-FFF2-40B4-BE49-F238E27FC236}">
                  <a16:creationId xmlns:a16="http://schemas.microsoft.com/office/drawing/2014/main" id="{98ADBFCD-E661-D030-F3A7-99B2F4AC4603}"/>
                </a:ext>
              </a:extLst>
            </p:cNvPr>
            <p:cNvGrpSpPr/>
            <p:nvPr/>
          </p:nvGrpSpPr>
          <p:grpSpPr>
            <a:xfrm>
              <a:off x="0" y="2099395"/>
              <a:ext cx="12192000" cy="4100514"/>
              <a:chOff x="0" y="2099395"/>
              <a:chExt cx="12192000" cy="4100514"/>
            </a:xfrm>
          </p:grpSpPr>
          <p:sp>
            <p:nvSpPr>
              <p:cNvPr id="23" name="Block Arc 22">
                <a:extLst>
                  <a:ext uri="{FF2B5EF4-FFF2-40B4-BE49-F238E27FC236}">
                    <a16:creationId xmlns:a16="http://schemas.microsoft.com/office/drawing/2014/main" id="{6CE92C95-B5EA-3598-7672-BBCF45E03E0D}"/>
                  </a:ext>
                </a:extLst>
              </p:cNvPr>
              <p:cNvSpPr/>
              <p:nvPr/>
            </p:nvSpPr>
            <p:spPr>
              <a:xfrm rot="5400000">
                <a:off x="3287923" y="4371109"/>
                <a:ext cx="1828800" cy="1828800"/>
              </a:xfrm>
              <a:prstGeom prst="blockArc">
                <a:avLst>
                  <a:gd name="adj1" fmla="val 11860567"/>
                  <a:gd name="adj2" fmla="val 5399976"/>
                  <a:gd name="adj3" fmla="val 11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sp>
            <p:nvSpPr>
              <p:cNvPr id="24" name="Block Arc 23">
                <a:extLst>
                  <a:ext uri="{FF2B5EF4-FFF2-40B4-BE49-F238E27FC236}">
                    <a16:creationId xmlns:a16="http://schemas.microsoft.com/office/drawing/2014/main" id="{D9FF28A8-9459-462C-723B-BA0C94A204F4}"/>
                  </a:ext>
                </a:extLst>
              </p:cNvPr>
              <p:cNvSpPr/>
              <p:nvPr/>
            </p:nvSpPr>
            <p:spPr>
              <a:xfrm rot="16200000">
                <a:off x="3958269" y="3349264"/>
                <a:ext cx="1280160" cy="1280160"/>
              </a:xfrm>
              <a:prstGeom prst="blockArc">
                <a:avLst>
                  <a:gd name="adj1" fmla="val 11860567"/>
                  <a:gd name="adj2" fmla="val 3574324"/>
                  <a:gd name="adj3" fmla="val 153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sp>
            <p:nvSpPr>
              <p:cNvPr id="25" name="Block Arc 24">
                <a:extLst>
                  <a:ext uri="{FF2B5EF4-FFF2-40B4-BE49-F238E27FC236}">
                    <a16:creationId xmlns:a16="http://schemas.microsoft.com/office/drawing/2014/main" id="{0CD18700-3DE4-3849-8344-82C0E18FBE6E}"/>
                  </a:ext>
                </a:extLst>
              </p:cNvPr>
              <p:cNvSpPr/>
              <p:nvPr/>
            </p:nvSpPr>
            <p:spPr>
              <a:xfrm rot="5400000">
                <a:off x="4901721" y="2811692"/>
                <a:ext cx="1280160" cy="1280160"/>
              </a:xfrm>
              <a:prstGeom prst="blockArc">
                <a:avLst>
                  <a:gd name="adj1" fmla="val 15183562"/>
                  <a:gd name="adj2" fmla="val 3574324"/>
                  <a:gd name="adj3" fmla="val 153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sp>
            <p:nvSpPr>
              <p:cNvPr id="26" name="Block Arc 25">
                <a:extLst>
                  <a:ext uri="{FF2B5EF4-FFF2-40B4-BE49-F238E27FC236}">
                    <a16:creationId xmlns:a16="http://schemas.microsoft.com/office/drawing/2014/main" id="{35BC613E-3A97-57AB-6574-80FFD914E0BB}"/>
                  </a:ext>
                </a:extLst>
              </p:cNvPr>
              <p:cNvSpPr/>
              <p:nvPr/>
            </p:nvSpPr>
            <p:spPr>
              <a:xfrm rot="19418527">
                <a:off x="5920604" y="2099395"/>
                <a:ext cx="1828800" cy="1828800"/>
              </a:xfrm>
              <a:prstGeom prst="blockArc">
                <a:avLst>
                  <a:gd name="adj1" fmla="val 11860567"/>
                  <a:gd name="adj2" fmla="val 5396158"/>
                  <a:gd name="adj3" fmla="val 106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sp>
            <p:nvSpPr>
              <p:cNvPr id="27" name="Block Arc 26">
                <a:extLst>
                  <a:ext uri="{FF2B5EF4-FFF2-40B4-BE49-F238E27FC236}">
                    <a16:creationId xmlns:a16="http://schemas.microsoft.com/office/drawing/2014/main" id="{D66C6A57-B1EE-3D12-838B-A044F9F12D8D}"/>
                  </a:ext>
                </a:extLst>
              </p:cNvPr>
              <p:cNvSpPr/>
              <p:nvPr/>
            </p:nvSpPr>
            <p:spPr>
              <a:xfrm rot="10388462">
                <a:off x="6996001" y="3475204"/>
                <a:ext cx="1280160" cy="1280160"/>
              </a:xfrm>
              <a:prstGeom prst="blockArc">
                <a:avLst>
                  <a:gd name="adj1" fmla="val 15183562"/>
                  <a:gd name="adj2" fmla="val 3574324"/>
                  <a:gd name="adj3" fmla="val 153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sp>
            <p:nvSpPr>
              <p:cNvPr id="28" name="Block Arc 27">
                <a:extLst>
                  <a:ext uri="{FF2B5EF4-FFF2-40B4-BE49-F238E27FC236}">
                    <a16:creationId xmlns:a16="http://schemas.microsoft.com/office/drawing/2014/main" id="{D530C598-CF94-E3FB-2C19-2E7A5C459BC6}"/>
                  </a:ext>
                </a:extLst>
              </p:cNvPr>
              <p:cNvSpPr/>
              <p:nvPr/>
            </p:nvSpPr>
            <p:spPr>
              <a:xfrm rot="18023096">
                <a:off x="2211477" y="4634737"/>
                <a:ext cx="1280160" cy="1280160"/>
              </a:xfrm>
              <a:prstGeom prst="blockArc">
                <a:avLst>
                  <a:gd name="adj1" fmla="val 15183562"/>
                  <a:gd name="adj2" fmla="val 3574324"/>
                  <a:gd name="adj3" fmla="val 153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grpSp>
            <p:nvGrpSpPr>
              <p:cNvPr id="29" name="Group 28">
                <a:extLst>
                  <a:ext uri="{FF2B5EF4-FFF2-40B4-BE49-F238E27FC236}">
                    <a16:creationId xmlns:a16="http://schemas.microsoft.com/office/drawing/2014/main" id="{480B9C9A-57B3-4D96-7ECB-4C26626D1460}"/>
                  </a:ext>
                </a:extLst>
              </p:cNvPr>
              <p:cNvGrpSpPr/>
              <p:nvPr/>
            </p:nvGrpSpPr>
            <p:grpSpPr>
              <a:xfrm>
                <a:off x="7460314" y="4461020"/>
                <a:ext cx="4731686" cy="1280160"/>
                <a:chOff x="7460314" y="4461020"/>
                <a:chExt cx="4731686" cy="1280160"/>
              </a:xfrm>
            </p:grpSpPr>
            <p:sp>
              <p:nvSpPr>
                <p:cNvPr id="40" name="Rectangle 39">
                  <a:extLst>
                    <a:ext uri="{FF2B5EF4-FFF2-40B4-BE49-F238E27FC236}">
                      <a16:creationId xmlns:a16="http://schemas.microsoft.com/office/drawing/2014/main" id="{EC215EC7-BF0E-4ECB-5FEC-A665B012EA7F}"/>
                    </a:ext>
                  </a:extLst>
                </p:cNvPr>
                <p:cNvSpPr/>
                <p:nvPr/>
              </p:nvSpPr>
              <p:spPr>
                <a:xfrm>
                  <a:off x="8085148" y="4461491"/>
                  <a:ext cx="4106852" cy="1907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41" name="Block Arc 40">
                  <a:extLst>
                    <a:ext uri="{FF2B5EF4-FFF2-40B4-BE49-F238E27FC236}">
                      <a16:creationId xmlns:a16="http://schemas.microsoft.com/office/drawing/2014/main" id="{2CE0586A-170E-5761-D3A0-50E64EDC2105}"/>
                    </a:ext>
                  </a:extLst>
                </p:cNvPr>
                <p:cNvSpPr/>
                <p:nvPr/>
              </p:nvSpPr>
              <p:spPr>
                <a:xfrm rot="20330108">
                  <a:off x="7460314" y="4461020"/>
                  <a:ext cx="1280160" cy="1280160"/>
                </a:xfrm>
                <a:prstGeom prst="blockArc">
                  <a:avLst>
                    <a:gd name="adj1" fmla="val 16033205"/>
                    <a:gd name="adj2" fmla="val 17431035"/>
                    <a:gd name="adj3" fmla="val 1502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grpSp>
          <p:grpSp>
            <p:nvGrpSpPr>
              <p:cNvPr id="30" name="Group 29">
                <a:extLst>
                  <a:ext uri="{FF2B5EF4-FFF2-40B4-BE49-F238E27FC236}">
                    <a16:creationId xmlns:a16="http://schemas.microsoft.com/office/drawing/2014/main" id="{7FD7550E-2C7D-323A-DAAF-02B62DCBF246}"/>
                  </a:ext>
                </a:extLst>
              </p:cNvPr>
              <p:cNvGrpSpPr/>
              <p:nvPr/>
            </p:nvGrpSpPr>
            <p:grpSpPr>
              <a:xfrm>
                <a:off x="0" y="4397615"/>
                <a:ext cx="2433030" cy="1280160"/>
                <a:chOff x="0" y="4397615"/>
                <a:chExt cx="2433030" cy="1280160"/>
              </a:xfrm>
            </p:grpSpPr>
            <p:sp>
              <p:nvSpPr>
                <p:cNvPr id="38" name="Rectangle 37">
                  <a:extLst>
                    <a:ext uri="{FF2B5EF4-FFF2-40B4-BE49-F238E27FC236}">
                      <a16:creationId xmlns:a16="http://schemas.microsoft.com/office/drawing/2014/main" id="{8CF076CB-8A52-2E0E-978F-C66CBF6D597A}"/>
                    </a:ext>
                  </a:extLst>
                </p:cNvPr>
                <p:cNvSpPr/>
                <p:nvPr/>
              </p:nvSpPr>
              <p:spPr>
                <a:xfrm>
                  <a:off x="0" y="5483688"/>
                  <a:ext cx="1809133" cy="192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9" name="Block Arc 38">
                  <a:extLst>
                    <a:ext uri="{FF2B5EF4-FFF2-40B4-BE49-F238E27FC236}">
                      <a16:creationId xmlns:a16="http://schemas.microsoft.com/office/drawing/2014/main" id="{A50106D7-46DA-8B82-B400-B94C7BC2B874}"/>
                    </a:ext>
                  </a:extLst>
                </p:cNvPr>
                <p:cNvSpPr/>
                <p:nvPr/>
              </p:nvSpPr>
              <p:spPr>
                <a:xfrm rot="6379469">
                  <a:off x="1152870" y="4397615"/>
                  <a:ext cx="1280160" cy="1280160"/>
                </a:xfrm>
                <a:prstGeom prst="blockArc">
                  <a:avLst>
                    <a:gd name="adj1" fmla="val 16033205"/>
                    <a:gd name="adj2" fmla="val 20574789"/>
                    <a:gd name="adj3" fmla="val 153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grpSp>
          <p:sp>
            <p:nvSpPr>
              <p:cNvPr id="31" name="Arrow: Chevron 30">
                <a:extLst>
                  <a:ext uri="{FF2B5EF4-FFF2-40B4-BE49-F238E27FC236}">
                    <a16:creationId xmlns:a16="http://schemas.microsoft.com/office/drawing/2014/main" id="{04A33265-C0DF-8048-9C6F-BF17D0038E70}"/>
                  </a:ext>
                </a:extLst>
              </p:cNvPr>
              <p:cNvSpPr/>
              <p:nvPr/>
            </p:nvSpPr>
            <p:spPr>
              <a:xfrm rot="17308924" flipV="1">
                <a:off x="2217508" y="5016974"/>
                <a:ext cx="222326" cy="274877"/>
              </a:xfrm>
              <a:prstGeom prst="chevron">
                <a:avLst>
                  <a:gd name="adj" fmla="val 445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sp>
            <p:nvSpPr>
              <p:cNvPr id="32" name="Arrow: Chevron 31">
                <a:extLst>
                  <a:ext uri="{FF2B5EF4-FFF2-40B4-BE49-F238E27FC236}">
                    <a16:creationId xmlns:a16="http://schemas.microsoft.com/office/drawing/2014/main" id="{47FC6A90-F98C-C48E-0EE5-59AC729C4D67}"/>
                  </a:ext>
                </a:extLst>
              </p:cNvPr>
              <p:cNvSpPr/>
              <p:nvPr/>
            </p:nvSpPr>
            <p:spPr>
              <a:xfrm rot="5136654" flipV="1">
                <a:off x="3279299" y="5148071"/>
                <a:ext cx="222326" cy="274877"/>
              </a:xfrm>
              <a:prstGeom prst="chevron">
                <a:avLst>
                  <a:gd name="adj" fmla="val 445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sp>
            <p:nvSpPr>
              <p:cNvPr id="33" name="Arrow: Chevron 32">
                <a:extLst>
                  <a:ext uri="{FF2B5EF4-FFF2-40B4-BE49-F238E27FC236}">
                    <a16:creationId xmlns:a16="http://schemas.microsoft.com/office/drawing/2014/main" id="{1F842ABB-EE73-B21C-0E8E-4E7F9E99DDE1}"/>
                  </a:ext>
                </a:extLst>
              </p:cNvPr>
              <p:cNvSpPr/>
              <p:nvPr/>
            </p:nvSpPr>
            <p:spPr>
              <a:xfrm rot="11998164" flipV="1">
                <a:off x="4335769" y="4381534"/>
                <a:ext cx="222326" cy="274877"/>
              </a:xfrm>
              <a:prstGeom prst="chevron">
                <a:avLst>
                  <a:gd name="adj" fmla="val 445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sp>
            <p:nvSpPr>
              <p:cNvPr id="34" name="Arrow: Chevron 33">
                <a:extLst>
                  <a:ext uri="{FF2B5EF4-FFF2-40B4-BE49-F238E27FC236}">
                    <a16:creationId xmlns:a16="http://schemas.microsoft.com/office/drawing/2014/main" id="{4896DE91-74C0-1B47-1177-F3233DF88CF6}"/>
                  </a:ext>
                </a:extLst>
              </p:cNvPr>
              <p:cNvSpPr/>
              <p:nvPr/>
            </p:nvSpPr>
            <p:spPr>
              <a:xfrm rot="3218035" flipV="1">
                <a:off x="4952823" y="3589147"/>
                <a:ext cx="222326" cy="274877"/>
              </a:xfrm>
              <a:prstGeom prst="chevron">
                <a:avLst>
                  <a:gd name="adj" fmla="val 445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sp>
            <p:nvSpPr>
              <p:cNvPr id="35" name="Arrow: Chevron 34">
                <a:extLst>
                  <a:ext uri="{FF2B5EF4-FFF2-40B4-BE49-F238E27FC236}">
                    <a16:creationId xmlns:a16="http://schemas.microsoft.com/office/drawing/2014/main" id="{44DE6311-151F-39A4-5B6A-17525311F0F5}"/>
                  </a:ext>
                </a:extLst>
              </p:cNvPr>
              <p:cNvSpPr/>
              <p:nvPr/>
            </p:nvSpPr>
            <p:spPr>
              <a:xfrm rot="15499683" flipV="1">
                <a:off x="5944022" y="3154892"/>
                <a:ext cx="222326" cy="274877"/>
              </a:xfrm>
              <a:prstGeom prst="chevron">
                <a:avLst>
                  <a:gd name="adj" fmla="val 445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sp>
            <p:nvSpPr>
              <p:cNvPr id="36" name="Arrow: Chevron 35">
                <a:extLst>
                  <a:ext uri="{FF2B5EF4-FFF2-40B4-BE49-F238E27FC236}">
                    <a16:creationId xmlns:a16="http://schemas.microsoft.com/office/drawing/2014/main" id="{E584902C-C2BD-C8F1-1CB0-F90906863274}"/>
                  </a:ext>
                </a:extLst>
              </p:cNvPr>
              <p:cNvSpPr/>
              <p:nvPr/>
            </p:nvSpPr>
            <p:spPr>
              <a:xfrm rot="8508777" flipV="1">
                <a:off x="7198670" y="3549552"/>
                <a:ext cx="222326" cy="274877"/>
              </a:xfrm>
              <a:prstGeom prst="chevron">
                <a:avLst>
                  <a:gd name="adj" fmla="val 445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sp>
            <p:nvSpPr>
              <p:cNvPr id="37" name="Arrow: Chevron 36">
                <a:extLst>
                  <a:ext uri="{FF2B5EF4-FFF2-40B4-BE49-F238E27FC236}">
                    <a16:creationId xmlns:a16="http://schemas.microsoft.com/office/drawing/2014/main" id="{F75324A9-01E0-C8B7-4590-B33E5209307C}"/>
                  </a:ext>
                </a:extLst>
              </p:cNvPr>
              <p:cNvSpPr/>
              <p:nvPr/>
            </p:nvSpPr>
            <p:spPr>
              <a:xfrm rot="20504151" flipV="1">
                <a:off x="7756428" y="4462598"/>
                <a:ext cx="222326" cy="274877"/>
              </a:xfrm>
              <a:prstGeom prst="chevron">
                <a:avLst>
                  <a:gd name="adj" fmla="val 445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ea typeface="+mn-ea"/>
                  <a:cs typeface="+mn-cs"/>
                </a:endParaRPr>
              </a:p>
            </p:txBody>
          </p:sp>
        </p:grpSp>
        <p:sp>
          <p:nvSpPr>
            <p:cNvPr id="17" name="Oval 16">
              <a:extLst>
                <a:ext uri="{FF2B5EF4-FFF2-40B4-BE49-F238E27FC236}">
                  <a16:creationId xmlns:a16="http://schemas.microsoft.com/office/drawing/2014/main" id="{7D727C4F-E23F-1A06-7333-24E6E692A85B}"/>
                </a:ext>
              </a:extLst>
            </p:cNvPr>
            <p:cNvSpPr/>
            <p:nvPr/>
          </p:nvSpPr>
          <p:spPr>
            <a:xfrm>
              <a:off x="2486749" y="4916392"/>
              <a:ext cx="731520" cy="73152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8" name="Oval 17">
              <a:extLst>
                <a:ext uri="{FF2B5EF4-FFF2-40B4-BE49-F238E27FC236}">
                  <a16:creationId xmlns:a16="http://schemas.microsoft.com/office/drawing/2014/main" id="{49993450-8853-966E-5CB2-3CCFEAFC9E50}"/>
                </a:ext>
              </a:extLst>
            </p:cNvPr>
            <p:cNvSpPr/>
            <p:nvPr/>
          </p:nvSpPr>
          <p:spPr>
            <a:xfrm>
              <a:off x="4236690" y="3629951"/>
              <a:ext cx="731520" cy="73152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9" name="Oval 18">
              <a:extLst>
                <a:ext uri="{FF2B5EF4-FFF2-40B4-BE49-F238E27FC236}">
                  <a16:creationId xmlns:a16="http://schemas.microsoft.com/office/drawing/2014/main" id="{9CE2CCBC-3595-B987-EB55-E31668C54396}"/>
                </a:ext>
              </a:extLst>
            </p:cNvPr>
            <p:cNvSpPr/>
            <p:nvPr/>
          </p:nvSpPr>
          <p:spPr>
            <a:xfrm>
              <a:off x="5172740" y="3077551"/>
              <a:ext cx="731520" cy="73152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0" name="Oval 19">
              <a:extLst>
                <a:ext uri="{FF2B5EF4-FFF2-40B4-BE49-F238E27FC236}">
                  <a16:creationId xmlns:a16="http://schemas.microsoft.com/office/drawing/2014/main" id="{8FADAF3B-81AB-465F-69F4-68A56B8DABBE}"/>
                </a:ext>
              </a:extLst>
            </p:cNvPr>
            <p:cNvSpPr/>
            <p:nvPr/>
          </p:nvSpPr>
          <p:spPr>
            <a:xfrm>
              <a:off x="7257777" y="3745626"/>
              <a:ext cx="731520" cy="73152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1" name="Oval 20">
              <a:extLst>
                <a:ext uri="{FF2B5EF4-FFF2-40B4-BE49-F238E27FC236}">
                  <a16:creationId xmlns:a16="http://schemas.microsoft.com/office/drawing/2014/main" id="{F2BCF1FC-C5CA-F22D-160C-61CDB6279EAE}"/>
                </a:ext>
              </a:extLst>
            </p:cNvPr>
            <p:cNvSpPr/>
            <p:nvPr/>
          </p:nvSpPr>
          <p:spPr>
            <a:xfrm>
              <a:off x="3567091" y="4649413"/>
              <a:ext cx="1280160" cy="128016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2" name="Oval 21">
              <a:extLst>
                <a:ext uri="{FF2B5EF4-FFF2-40B4-BE49-F238E27FC236}">
                  <a16:creationId xmlns:a16="http://schemas.microsoft.com/office/drawing/2014/main" id="{0A97151D-EAA0-7A82-ACD6-9B3BA0587D2C}"/>
                </a:ext>
              </a:extLst>
            </p:cNvPr>
            <p:cNvSpPr/>
            <p:nvPr/>
          </p:nvSpPr>
          <p:spPr>
            <a:xfrm>
              <a:off x="6206832" y="2357283"/>
              <a:ext cx="1280160" cy="128016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grpSp>
      <p:sp>
        <p:nvSpPr>
          <p:cNvPr id="42" name="Freeform: Shape 41">
            <a:extLst>
              <a:ext uri="{FF2B5EF4-FFF2-40B4-BE49-F238E27FC236}">
                <a16:creationId xmlns:a16="http://schemas.microsoft.com/office/drawing/2014/main" id="{0D382A65-56EC-04AE-7F0F-8EBD703A20D6}"/>
              </a:ext>
            </a:extLst>
          </p:cNvPr>
          <p:cNvSpPr/>
          <p:nvPr/>
        </p:nvSpPr>
        <p:spPr>
          <a:xfrm>
            <a:off x="24324" y="3351183"/>
            <a:ext cx="3176451" cy="1217084"/>
          </a:xfrm>
          <a:custGeom>
            <a:avLst/>
            <a:gdLst>
              <a:gd name="connsiteX0" fmla="*/ 0 w 3394755"/>
              <a:gd name="connsiteY0" fmla="*/ 0 h 533943"/>
              <a:gd name="connsiteX1" fmla="*/ 3394755 w 3394755"/>
              <a:gd name="connsiteY1" fmla="*/ 0 h 533943"/>
              <a:gd name="connsiteX2" fmla="*/ 3394755 w 3394755"/>
              <a:gd name="connsiteY2" fmla="*/ 533943 h 533943"/>
              <a:gd name="connsiteX3" fmla="*/ 0 w 3394755"/>
              <a:gd name="connsiteY3" fmla="*/ 533943 h 533943"/>
              <a:gd name="connsiteX4" fmla="*/ 0 w 3394755"/>
              <a:gd name="connsiteY4" fmla="*/ 0 h 53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55" h="533943">
                <a:moveTo>
                  <a:pt x="0" y="0"/>
                </a:moveTo>
                <a:lnTo>
                  <a:pt x="3394755" y="0"/>
                </a:lnTo>
                <a:lnTo>
                  <a:pt x="3394755" y="533943"/>
                </a:lnTo>
                <a:lnTo>
                  <a:pt x="0" y="5339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509" tIns="56509" rIns="56509" bIns="56509" numCol="1" spcCol="1270" anchor="t" anchorCtr="0">
            <a:noAutofit/>
          </a:bodyPr>
          <a:lstStyle/>
          <a:p>
            <a:pPr marL="0" marR="0" lvl="0" indent="0" algn="r" defTabSz="622300" rtl="0" eaLnBrk="1" fontAlgn="auto" latinLnBrk="0" hangingPunct="1">
              <a:lnSpc>
                <a:spcPct val="114000"/>
              </a:lnSpc>
              <a:spcBef>
                <a:spcPct val="0"/>
              </a:spcBef>
              <a:spcAft>
                <a:spcPct val="35000"/>
              </a:spcAft>
              <a:buClrTx/>
              <a:buSzTx/>
              <a:buFontTx/>
              <a:buNone/>
              <a:tabLst/>
              <a:defRPr/>
            </a:pPr>
            <a:endParaRPr kumimoji="0" lang="en-US" b="0" i="0" u="none" strike="noStrike" kern="1200" cap="none" spc="0" normalizeH="0" baseline="0" noProof="0">
              <a:ln>
                <a:noFill/>
              </a:ln>
              <a:solidFill>
                <a:srgbClr val="E7E6E6">
                  <a:lumMod val="25000"/>
                </a:srgbClr>
              </a:solidFill>
              <a:effectLst/>
              <a:uLnTx/>
              <a:uFillTx/>
              <a:ea typeface="+mn-ea"/>
              <a:cs typeface="Arial" panose="020B0604020202020204" pitchFamily="34" charset="0"/>
            </a:endParaRPr>
          </a:p>
        </p:txBody>
      </p:sp>
      <p:pic>
        <p:nvPicPr>
          <p:cNvPr id="48" name="Graphic 47" descr="Highway scene with solid fill">
            <a:extLst>
              <a:ext uri="{FF2B5EF4-FFF2-40B4-BE49-F238E27FC236}">
                <a16:creationId xmlns:a16="http://schemas.microsoft.com/office/drawing/2014/main" id="{5D0A3B9F-77B6-D0BA-8EB8-9A9E12E8348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13119" y="1910114"/>
            <a:ext cx="921848" cy="921848"/>
          </a:xfrm>
          <a:prstGeom prst="rect">
            <a:avLst/>
          </a:prstGeom>
        </p:spPr>
      </p:pic>
      <p:pic>
        <p:nvPicPr>
          <p:cNvPr id="49" name="Graphic 48" descr="Aspiration with solid fill">
            <a:extLst>
              <a:ext uri="{FF2B5EF4-FFF2-40B4-BE49-F238E27FC236}">
                <a16:creationId xmlns:a16="http://schemas.microsoft.com/office/drawing/2014/main" id="{4F857A51-68F4-16A2-101D-D6A299F4B2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6937" y="3314703"/>
            <a:ext cx="519719" cy="519719"/>
          </a:xfrm>
          <a:prstGeom prst="rect">
            <a:avLst/>
          </a:prstGeom>
        </p:spPr>
      </p:pic>
      <p:pic>
        <p:nvPicPr>
          <p:cNvPr id="50" name="Graphic 49" descr="Thermometer with solid fill">
            <a:extLst>
              <a:ext uri="{FF2B5EF4-FFF2-40B4-BE49-F238E27FC236}">
                <a16:creationId xmlns:a16="http://schemas.microsoft.com/office/drawing/2014/main" id="{48B70DBF-9B7A-9F46-176C-290C5A1F6C4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553531" y="4481408"/>
            <a:ext cx="548640" cy="548640"/>
          </a:xfrm>
          <a:prstGeom prst="rect">
            <a:avLst/>
          </a:prstGeom>
        </p:spPr>
      </p:pic>
      <p:pic>
        <p:nvPicPr>
          <p:cNvPr id="53" name="Graphic 52" descr="Snowflake with solid fill">
            <a:extLst>
              <a:ext uri="{FF2B5EF4-FFF2-40B4-BE49-F238E27FC236}">
                <a16:creationId xmlns:a16="http://schemas.microsoft.com/office/drawing/2014/main" id="{123BC5D0-82D1-7806-427A-6FB380AF32E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92733" y="4187413"/>
            <a:ext cx="712955" cy="712955"/>
          </a:xfrm>
          <a:prstGeom prst="rect">
            <a:avLst/>
          </a:prstGeom>
        </p:spPr>
      </p:pic>
      <p:pic>
        <p:nvPicPr>
          <p:cNvPr id="3" name="Graphic 2" descr="Fire with solid fill">
            <a:extLst>
              <a:ext uri="{FF2B5EF4-FFF2-40B4-BE49-F238E27FC236}">
                <a16:creationId xmlns:a16="http://schemas.microsoft.com/office/drawing/2014/main" id="{9C2CE21E-1188-7516-89DF-A35E767CEF3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127239" y="4704744"/>
            <a:ext cx="555967" cy="555967"/>
          </a:xfrm>
          <a:prstGeom prst="rect">
            <a:avLst/>
          </a:prstGeom>
        </p:spPr>
      </p:pic>
      <p:pic>
        <p:nvPicPr>
          <p:cNvPr id="5" name="Graphic 4" descr="Water with solid fill">
            <a:extLst>
              <a:ext uri="{FF2B5EF4-FFF2-40B4-BE49-F238E27FC236}">
                <a16:creationId xmlns:a16="http://schemas.microsoft.com/office/drawing/2014/main" id="{9CF34671-768F-132B-7DA1-9EBA61B2865E}"/>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333891" y="3185942"/>
            <a:ext cx="548640" cy="548640"/>
          </a:xfrm>
          <a:prstGeom prst="rect">
            <a:avLst/>
          </a:prstGeom>
        </p:spPr>
      </p:pic>
      <p:pic>
        <p:nvPicPr>
          <p:cNvPr id="6" name="Graphic 5" descr="Checklist with solid fill">
            <a:extLst>
              <a:ext uri="{FF2B5EF4-FFF2-40B4-BE49-F238E27FC236}">
                <a16:creationId xmlns:a16="http://schemas.microsoft.com/office/drawing/2014/main" id="{856CA173-4689-D238-31E1-580969C1CADE}"/>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66320" y="2642362"/>
            <a:ext cx="549353" cy="549353"/>
          </a:xfrm>
          <a:prstGeom prst="rect">
            <a:avLst/>
          </a:prstGeom>
        </p:spPr>
      </p:pic>
      <p:sp>
        <p:nvSpPr>
          <p:cNvPr id="4" name="Title 1">
            <a:extLst>
              <a:ext uri="{FF2B5EF4-FFF2-40B4-BE49-F238E27FC236}">
                <a16:creationId xmlns:a16="http://schemas.microsoft.com/office/drawing/2014/main" id="{CF47D2E0-9589-2C82-DCAB-205F58994812}"/>
              </a:ext>
            </a:extLst>
          </p:cNvPr>
          <p:cNvSpPr txBox="1">
            <a:spLocks/>
          </p:cNvSpPr>
          <p:nvPr/>
        </p:nvSpPr>
        <p:spPr>
          <a:xfrm>
            <a:off x="660551" y="471013"/>
            <a:ext cx="10350537" cy="640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ptos ExtraBold" panose="020B0004020202020204" pitchFamily="34" charset="0"/>
                <a:ea typeface="+mj-ea"/>
                <a:cs typeface="+mj-cs"/>
              </a:defRPr>
            </a:lvl1pPr>
          </a:lstStyle>
          <a:p>
            <a:pPr>
              <a:defRPr/>
            </a:pPr>
            <a:r>
              <a:rPr lang="en-US" sz="4000" b="1">
                <a:solidFill>
                  <a:srgbClr val="003E7E"/>
                </a:solidFill>
                <a:latin typeface="Aptos ExtraBold"/>
              </a:rPr>
              <a:t>Presentation Overview</a:t>
            </a:r>
            <a:endParaRPr kumimoji="0" lang="en-US" sz="4000" b="1" i="0" u="none" strike="noStrike" kern="1200" cap="none" spc="0" normalizeH="0" baseline="0" noProof="0">
              <a:ln>
                <a:noFill/>
              </a:ln>
              <a:solidFill>
                <a:srgbClr val="003E7E"/>
              </a:solidFill>
              <a:effectLst/>
              <a:uLnTx/>
              <a:uFillTx/>
              <a:latin typeface="Aptos ExtraBold"/>
            </a:endParaRPr>
          </a:p>
        </p:txBody>
      </p:sp>
      <p:pic>
        <p:nvPicPr>
          <p:cNvPr id="7" name="Picture 6" descr="A blue and grey text on a black background&#10;&#10;Description automatically generated">
            <a:extLst>
              <a:ext uri="{FF2B5EF4-FFF2-40B4-BE49-F238E27FC236}">
                <a16:creationId xmlns:a16="http://schemas.microsoft.com/office/drawing/2014/main" id="{8E8C0D00-9111-23F1-DB1D-4380C2CF025C}"/>
              </a:ext>
            </a:extLst>
          </p:cNvPr>
          <p:cNvPicPr>
            <a:picLocks noChangeAspect="1"/>
          </p:cNvPicPr>
          <p:nvPr/>
        </p:nvPicPr>
        <p:blipFill>
          <a:blip r:embed="rId17"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Tree>
    <p:extLst>
      <p:ext uri="{BB962C8B-B14F-4D97-AF65-F5344CB8AC3E}">
        <p14:creationId xmlns:p14="http://schemas.microsoft.com/office/powerpoint/2010/main" val="3248366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FA997-355B-BFB2-D442-92F9D20B5C3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A6D7E09-318E-5E59-C714-730194E21775}"/>
              </a:ext>
            </a:extLst>
          </p:cNvPr>
          <p:cNvSpPr txBox="1">
            <a:spLocks/>
          </p:cNvSpPr>
          <p:nvPr/>
        </p:nvSpPr>
        <p:spPr>
          <a:xfrm>
            <a:off x="559072" y="371281"/>
            <a:ext cx="10761759" cy="640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ptos ExtraBold" panose="020B0004020202020204" pitchFamily="34" charset="0"/>
                <a:ea typeface="+mj-ea"/>
                <a:cs typeface="+mj-cs"/>
              </a:defRPr>
            </a:lvl1pPr>
          </a:lstStyle>
          <a:p>
            <a:pPr>
              <a:defRPr/>
            </a:pPr>
            <a:r>
              <a:rPr lang="en-US" sz="4000" b="1">
                <a:solidFill>
                  <a:srgbClr val="003E7E"/>
                </a:solidFill>
                <a:latin typeface="Aptos ExtraBold"/>
              </a:rPr>
              <a:t>What Do We Mean By "Geothermal</a:t>
            </a:r>
            <a:r>
              <a:rPr kumimoji="0" lang="en-US" sz="4000" b="1" i="0" u="none" strike="noStrike" kern="1200" cap="none" spc="0" normalizeH="0" baseline="0" noProof="0">
                <a:ln>
                  <a:noFill/>
                </a:ln>
                <a:solidFill>
                  <a:srgbClr val="003E7E"/>
                </a:solidFill>
                <a:effectLst/>
                <a:uLnTx/>
                <a:uFillTx/>
                <a:latin typeface="Aptos ExtraBold"/>
              </a:rPr>
              <a:t> Energy</a:t>
            </a:r>
            <a:r>
              <a:rPr lang="en-US" sz="4000" b="1">
                <a:solidFill>
                  <a:srgbClr val="003E7E"/>
                </a:solidFill>
                <a:latin typeface="Aptos ExtraBold"/>
              </a:rPr>
              <a:t>"?  </a:t>
            </a:r>
            <a:endParaRPr kumimoji="0" lang="en-US" sz="4000" b="1" i="0" u="none" strike="noStrike" kern="1200" cap="none" spc="0" normalizeH="0" baseline="0" noProof="0">
              <a:ln>
                <a:noFill/>
              </a:ln>
              <a:solidFill>
                <a:srgbClr val="003E7E"/>
              </a:solidFill>
              <a:effectLst/>
              <a:uLnTx/>
              <a:uFillTx/>
              <a:latin typeface="Aptos ExtraBold"/>
            </a:endParaRPr>
          </a:p>
        </p:txBody>
      </p:sp>
      <p:sp>
        <p:nvSpPr>
          <p:cNvPr id="2" name="Content Placeholder 2">
            <a:extLst>
              <a:ext uri="{FF2B5EF4-FFF2-40B4-BE49-F238E27FC236}">
                <a16:creationId xmlns:a16="http://schemas.microsoft.com/office/drawing/2014/main" id="{D685680C-953E-0EBB-B4A8-EDE01802061C}"/>
              </a:ext>
            </a:extLst>
          </p:cNvPr>
          <p:cNvSpPr txBox="1">
            <a:spLocks/>
          </p:cNvSpPr>
          <p:nvPr/>
        </p:nvSpPr>
        <p:spPr>
          <a:xfrm>
            <a:off x="559071" y="1039074"/>
            <a:ext cx="10761759" cy="9584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US" sz="2400">
                <a:solidFill>
                  <a:schemeClr val="tx2">
                    <a:lumMod val="75000"/>
                  </a:schemeClr>
                </a:solidFill>
              </a:rPr>
              <a:t>Geothermal energy works by </a:t>
            </a:r>
            <a:r>
              <a:rPr lang="en-US" sz="2400" b="1">
                <a:solidFill>
                  <a:schemeClr val="accent1"/>
                </a:solidFill>
              </a:rPr>
              <a:t>harnessing heat </a:t>
            </a:r>
            <a:r>
              <a:rPr lang="en-US" sz="2400">
                <a:solidFill>
                  <a:schemeClr val="tx2">
                    <a:lumMod val="75000"/>
                  </a:schemeClr>
                </a:solidFill>
              </a:rPr>
              <a:t>from beneath the Earth's surface to generate electricity or provide heating and cooling, either through a direct heating system or a ground source heat pump.</a:t>
            </a:r>
            <a:endParaRPr kumimoji="0" lang="en-US" sz="2400" b="0" i="0" u="none" strike="noStrike" kern="1200" cap="none" spc="0" normalizeH="0" baseline="0" noProof="0">
              <a:ln>
                <a:noFill/>
              </a:ln>
              <a:solidFill>
                <a:schemeClr val="tx2">
                  <a:lumMod val="75000"/>
                </a:schemeClr>
              </a:solidFill>
              <a:effectLst/>
              <a:uLnTx/>
              <a:uFillTx/>
              <a:latin typeface="Aptos" panose="02110004020202020204"/>
              <a:ea typeface="+mn-ea"/>
              <a:cs typeface="+mn-cs"/>
            </a:endParaRPr>
          </a:p>
        </p:txBody>
      </p:sp>
      <p:sp>
        <p:nvSpPr>
          <p:cNvPr id="22" name="Rectangle: Rounded Corners 21">
            <a:extLst>
              <a:ext uri="{FF2B5EF4-FFF2-40B4-BE49-F238E27FC236}">
                <a16:creationId xmlns:a16="http://schemas.microsoft.com/office/drawing/2014/main" id="{E477CA32-54B9-2F99-A87D-0F0D2B91135A}"/>
              </a:ext>
            </a:extLst>
          </p:cNvPr>
          <p:cNvSpPr/>
          <p:nvPr/>
        </p:nvSpPr>
        <p:spPr>
          <a:xfrm>
            <a:off x="689119" y="2401682"/>
            <a:ext cx="3053868"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6D6"/>
                </a:solidFill>
                <a:effectLst/>
                <a:uLnTx/>
                <a:uFillTx/>
                <a:latin typeface="Aptos Black" panose="020B0004020202020204" pitchFamily="34" charset="0"/>
                <a:ea typeface="+mn-ea"/>
                <a:cs typeface="+mn-cs"/>
              </a:rPr>
              <a:t>LOW</a:t>
            </a:r>
          </a:p>
        </p:txBody>
      </p:sp>
      <p:sp>
        <p:nvSpPr>
          <p:cNvPr id="23" name="Rectangle: Rounded Corners 22">
            <a:extLst>
              <a:ext uri="{FF2B5EF4-FFF2-40B4-BE49-F238E27FC236}">
                <a16:creationId xmlns:a16="http://schemas.microsoft.com/office/drawing/2014/main" id="{B281AA69-4138-868F-3D88-3E44C457D0F2}"/>
              </a:ext>
            </a:extLst>
          </p:cNvPr>
          <p:cNvSpPr/>
          <p:nvPr/>
        </p:nvSpPr>
        <p:spPr>
          <a:xfrm>
            <a:off x="4728492" y="2401682"/>
            <a:ext cx="2613766"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6D6"/>
                </a:solidFill>
                <a:effectLst/>
                <a:uLnTx/>
                <a:uFillTx/>
                <a:latin typeface="Aptos Black" panose="020B0004020202020204" pitchFamily="34" charset="0"/>
                <a:ea typeface="+mn-ea"/>
                <a:cs typeface="+mn-cs"/>
              </a:rPr>
              <a:t>MODERATE</a:t>
            </a:r>
          </a:p>
        </p:txBody>
      </p:sp>
      <p:sp>
        <p:nvSpPr>
          <p:cNvPr id="24" name="Rectangle: Rounded Corners 23">
            <a:extLst>
              <a:ext uri="{FF2B5EF4-FFF2-40B4-BE49-F238E27FC236}">
                <a16:creationId xmlns:a16="http://schemas.microsoft.com/office/drawing/2014/main" id="{47A736E3-A397-D413-0475-A1600154344B}"/>
              </a:ext>
            </a:extLst>
          </p:cNvPr>
          <p:cNvSpPr/>
          <p:nvPr/>
        </p:nvSpPr>
        <p:spPr>
          <a:xfrm>
            <a:off x="9202323" y="2401682"/>
            <a:ext cx="1353611"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6D6"/>
                </a:solidFill>
                <a:effectLst/>
                <a:uLnTx/>
                <a:uFillTx/>
                <a:latin typeface="Aptos Black" panose="020B0004020202020204" pitchFamily="34" charset="0"/>
                <a:ea typeface="+mn-ea"/>
                <a:cs typeface="+mn-cs"/>
              </a:rPr>
              <a:t>HIGH</a:t>
            </a:r>
          </a:p>
        </p:txBody>
      </p:sp>
      <p:sp>
        <p:nvSpPr>
          <p:cNvPr id="3" name="Rectangle: Rounded Corners 2">
            <a:extLst>
              <a:ext uri="{FF2B5EF4-FFF2-40B4-BE49-F238E27FC236}">
                <a16:creationId xmlns:a16="http://schemas.microsoft.com/office/drawing/2014/main" id="{1EEC3467-B47D-905D-E55D-76E2132D3168}"/>
              </a:ext>
            </a:extLst>
          </p:cNvPr>
          <p:cNvSpPr/>
          <p:nvPr/>
        </p:nvSpPr>
        <p:spPr>
          <a:xfrm>
            <a:off x="614535" y="6255823"/>
            <a:ext cx="3053868"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96D6"/>
                </a:solidFill>
                <a:effectLst/>
                <a:uLnTx/>
                <a:uFillTx/>
                <a:latin typeface="Aptos Black" panose="020B0004020202020204" pitchFamily="34" charset="0"/>
                <a:ea typeface="+mn-ea"/>
                <a:cs typeface="+mn-cs"/>
              </a:rPr>
              <a:t>Ground Source Heat Pumps</a:t>
            </a:r>
          </a:p>
        </p:txBody>
      </p:sp>
      <p:sp>
        <p:nvSpPr>
          <p:cNvPr id="5" name="Rectangle: Rounded Corners 4">
            <a:extLst>
              <a:ext uri="{FF2B5EF4-FFF2-40B4-BE49-F238E27FC236}">
                <a16:creationId xmlns:a16="http://schemas.microsoft.com/office/drawing/2014/main" id="{B61C0586-0A23-AD91-6324-4270FEF40C21}"/>
              </a:ext>
            </a:extLst>
          </p:cNvPr>
          <p:cNvSpPr/>
          <p:nvPr/>
        </p:nvSpPr>
        <p:spPr>
          <a:xfrm>
            <a:off x="4445146" y="6255823"/>
            <a:ext cx="3053868"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96D6"/>
                </a:solidFill>
                <a:effectLst/>
                <a:uLnTx/>
                <a:uFillTx/>
                <a:latin typeface="Aptos Black" panose="020B0004020202020204" pitchFamily="34" charset="0"/>
                <a:ea typeface="+mn-ea"/>
                <a:cs typeface="+mn-cs"/>
              </a:rPr>
              <a:t>Direct Use</a:t>
            </a:r>
          </a:p>
        </p:txBody>
      </p:sp>
      <p:sp>
        <p:nvSpPr>
          <p:cNvPr id="6" name="Rectangle: Rounded Corners 5">
            <a:extLst>
              <a:ext uri="{FF2B5EF4-FFF2-40B4-BE49-F238E27FC236}">
                <a16:creationId xmlns:a16="http://schemas.microsoft.com/office/drawing/2014/main" id="{F580EDE6-EE7B-D40A-2CC4-515CD25DBB76}"/>
              </a:ext>
            </a:extLst>
          </p:cNvPr>
          <p:cNvSpPr/>
          <p:nvPr/>
        </p:nvSpPr>
        <p:spPr>
          <a:xfrm>
            <a:off x="8426780" y="6255823"/>
            <a:ext cx="3053868"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96D6"/>
                </a:solidFill>
                <a:effectLst/>
                <a:uLnTx/>
                <a:uFillTx/>
                <a:latin typeface="Aptos Black" panose="020B0004020202020204" pitchFamily="34" charset="0"/>
                <a:ea typeface="+mn-ea"/>
                <a:cs typeface="+mn-cs"/>
              </a:rPr>
              <a:t>Electricity Generation</a:t>
            </a:r>
          </a:p>
        </p:txBody>
      </p:sp>
      <p:sp>
        <p:nvSpPr>
          <p:cNvPr id="14" name="Oval 13">
            <a:extLst>
              <a:ext uri="{FF2B5EF4-FFF2-40B4-BE49-F238E27FC236}">
                <a16:creationId xmlns:a16="http://schemas.microsoft.com/office/drawing/2014/main" id="{73039B76-50D6-52BA-2F2E-40FBA12F4F0C}"/>
              </a:ext>
            </a:extLst>
          </p:cNvPr>
          <p:cNvSpPr/>
          <p:nvPr/>
        </p:nvSpPr>
        <p:spPr>
          <a:xfrm>
            <a:off x="4416785" y="2887773"/>
            <a:ext cx="3358429" cy="3314700"/>
          </a:xfrm>
          <a:prstGeom prst="ellipse">
            <a:avLst/>
          </a:pr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few thermometers&#10;&#10;AI-generated content may be incorrect.">
            <a:extLst>
              <a:ext uri="{FF2B5EF4-FFF2-40B4-BE49-F238E27FC236}">
                <a16:creationId xmlns:a16="http://schemas.microsoft.com/office/drawing/2014/main" id="{23EE2201-A5DC-2575-B946-9F127E68353B}"/>
              </a:ext>
            </a:extLst>
          </p:cNvPr>
          <p:cNvPicPr>
            <a:picLocks noChangeAspect="1"/>
          </p:cNvPicPr>
          <p:nvPr/>
        </p:nvPicPr>
        <p:blipFill>
          <a:blip r:embed="rId3">
            <a:extLst>
              <a:ext uri="{28A0092B-C50C-407E-A947-70E740481C1C}">
                <a14:useLocalDpi xmlns:a14="http://schemas.microsoft.com/office/drawing/2010/main" val="0"/>
              </a:ext>
            </a:extLst>
          </a:blip>
          <a:srcRect l="38372" t="6486" r="36241" b="5527"/>
          <a:stretch>
            <a:fillRect/>
          </a:stretch>
        </p:blipFill>
        <p:spPr>
          <a:xfrm>
            <a:off x="5630209" y="3394718"/>
            <a:ext cx="1003781" cy="1739468"/>
          </a:xfrm>
          <a:prstGeom prst="rect">
            <a:avLst/>
          </a:prstGeom>
        </p:spPr>
      </p:pic>
      <p:sp>
        <p:nvSpPr>
          <p:cNvPr id="15" name="Oval 14">
            <a:extLst>
              <a:ext uri="{FF2B5EF4-FFF2-40B4-BE49-F238E27FC236}">
                <a16:creationId xmlns:a16="http://schemas.microsoft.com/office/drawing/2014/main" id="{F8EB077B-CF8F-E7B2-BF8B-0B339470CCF0}"/>
              </a:ext>
            </a:extLst>
          </p:cNvPr>
          <p:cNvSpPr/>
          <p:nvPr/>
        </p:nvSpPr>
        <p:spPr>
          <a:xfrm>
            <a:off x="8274499" y="2887773"/>
            <a:ext cx="3358429" cy="3314700"/>
          </a:xfrm>
          <a:prstGeom prst="ellipse">
            <a:avLst/>
          </a:pr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few thermometers&#10;&#10;AI-generated content may be incorrect.">
            <a:extLst>
              <a:ext uri="{FF2B5EF4-FFF2-40B4-BE49-F238E27FC236}">
                <a16:creationId xmlns:a16="http://schemas.microsoft.com/office/drawing/2014/main" id="{0E47DD69-E3D6-EC5C-B12E-C44E9A776B49}"/>
              </a:ext>
            </a:extLst>
          </p:cNvPr>
          <p:cNvPicPr>
            <a:picLocks noChangeAspect="1"/>
          </p:cNvPicPr>
          <p:nvPr/>
        </p:nvPicPr>
        <p:blipFill>
          <a:blip r:embed="rId3">
            <a:extLst>
              <a:ext uri="{28A0092B-C50C-407E-A947-70E740481C1C}">
                <a14:useLocalDpi xmlns:a14="http://schemas.microsoft.com/office/drawing/2010/main" val="0"/>
              </a:ext>
            </a:extLst>
          </a:blip>
          <a:srcRect l="70363" t="5936" r="4333" b="5534"/>
          <a:stretch>
            <a:fillRect/>
          </a:stretch>
        </p:blipFill>
        <p:spPr>
          <a:xfrm>
            <a:off x="9552153" y="3234798"/>
            <a:ext cx="1003781" cy="1755982"/>
          </a:xfrm>
          <a:prstGeom prst="rect">
            <a:avLst/>
          </a:prstGeom>
        </p:spPr>
      </p:pic>
      <p:sp>
        <p:nvSpPr>
          <p:cNvPr id="16" name="Oval 15">
            <a:extLst>
              <a:ext uri="{FF2B5EF4-FFF2-40B4-BE49-F238E27FC236}">
                <a16:creationId xmlns:a16="http://schemas.microsoft.com/office/drawing/2014/main" id="{50DF0957-3217-DFF9-EE18-0F5FC7E6DD68}"/>
              </a:ext>
            </a:extLst>
          </p:cNvPr>
          <p:cNvSpPr/>
          <p:nvPr/>
        </p:nvSpPr>
        <p:spPr>
          <a:xfrm>
            <a:off x="559072" y="2900752"/>
            <a:ext cx="3358429" cy="3314700"/>
          </a:xfrm>
          <a:prstGeom prst="ellipse">
            <a:avLst/>
          </a:pr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few thermometers&#10;&#10;AI-generated content may be incorrect.">
            <a:extLst>
              <a:ext uri="{FF2B5EF4-FFF2-40B4-BE49-F238E27FC236}">
                <a16:creationId xmlns:a16="http://schemas.microsoft.com/office/drawing/2014/main" id="{A735DB71-5CA6-2E5F-FB1F-62105CAD864F}"/>
              </a:ext>
            </a:extLst>
          </p:cNvPr>
          <p:cNvPicPr>
            <a:picLocks noChangeAspect="1"/>
          </p:cNvPicPr>
          <p:nvPr/>
        </p:nvPicPr>
        <p:blipFill>
          <a:blip r:embed="rId3">
            <a:extLst>
              <a:ext uri="{28A0092B-C50C-407E-A947-70E740481C1C}">
                <a14:useLocalDpi xmlns:a14="http://schemas.microsoft.com/office/drawing/2010/main" val="0"/>
              </a:ext>
            </a:extLst>
          </a:blip>
          <a:srcRect l="6773" t="6678" r="68846" b="5335"/>
          <a:stretch>
            <a:fillRect/>
          </a:stretch>
        </p:blipFill>
        <p:spPr>
          <a:xfrm>
            <a:off x="1744295" y="3394718"/>
            <a:ext cx="943516" cy="1702494"/>
          </a:xfrm>
          <a:prstGeom prst="rect">
            <a:avLst/>
          </a:prstGeom>
        </p:spPr>
      </p:pic>
      <p:sp>
        <p:nvSpPr>
          <p:cNvPr id="7" name="TextBox 6">
            <a:extLst>
              <a:ext uri="{FF2B5EF4-FFF2-40B4-BE49-F238E27FC236}">
                <a16:creationId xmlns:a16="http://schemas.microsoft.com/office/drawing/2014/main" id="{45DC381B-32E6-9663-60C1-B64B57484FA9}"/>
              </a:ext>
            </a:extLst>
          </p:cNvPr>
          <p:cNvSpPr txBox="1"/>
          <p:nvPr/>
        </p:nvSpPr>
        <p:spPr>
          <a:xfrm>
            <a:off x="9258705" y="5044130"/>
            <a:ext cx="1590675" cy="256638"/>
          </a:xfrm>
          <a:prstGeom prst="rect">
            <a:avLst/>
          </a:prstGeom>
        </p:spPr>
        <p:txBody>
          <a:bodyPr vert="horz" wrap="square" lIns="91440" tIns="45720" rIns="91440" bIns="45720" rtlCol="0">
            <a:noAutofit/>
          </a:bodyPr>
          <a:lstStyle/>
          <a:p>
            <a:pPr algn="l"/>
            <a:r>
              <a:rPr lang="en-US" sz="2400"/>
              <a:t>300-700° F</a:t>
            </a:r>
          </a:p>
        </p:txBody>
      </p:sp>
      <p:sp>
        <p:nvSpPr>
          <p:cNvPr id="8" name="TextBox 7">
            <a:extLst>
              <a:ext uri="{FF2B5EF4-FFF2-40B4-BE49-F238E27FC236}">
                <a16:creationId xmlns:a16="http://schemas.microsoft.com/office/drawing/2014/main" id="{0B4C9D17-FD20-61C9-6B85-28AEF43E88AC}"/>
              </a:ext>
            </a:extLst>
          </p:cNvPr>
          <p:cNvSpPr txBox="1"/>
          <p:nvPr/>
        </p:nvSpPr>
        <p:spPr>
          <a:xfrm>
            <a:off x="1538670" y="5097211"/>
            <a:ext cx="1590675" cy="493967"/>
          </a:xfrm>
          <a:prstGeom prst="rect">
            <a:avLst/>
          </a:prstGeom>
        </p:spPr>
        <p:txBody>
          <a:bodyPr vert="horz" wrap="square" lIns="91440" tIns="45720" rIns="91440" bIns="45720" rtlCol="0">
            <a:noAutofit/>
          </a:bodyPr>
          <a:lstStyle/>
          <a:p>
            <a:pPr algn="l"/>
            <a:r>
              <a:rPr lang="en-US" sz="2400"/>
              <a:t>45-75° F</a:t>
            </a:r>
          </a:p>
        </p:txBody>
      </p:sp>
      <p:sp>
        <p:nvSpPr>
          <p:cNvPr id="9" name="TextBox 8">
            <a:extLst>
              <a:ext uri="{FF2B5EF4-FFF2-40B4-BE49-F238E27FC236}">
                <a16:creationId xmlns:a16="http://schemas.microsoft.com/office/drawing/2014/main" id="{0CFA7AFA-ABDE-6B65-8F9F-AA68E82F50EF}"/>
              </a:ext>
            </a:extLst>
          </p:cNvPr>
          <p:cNvSpPr txBox="1"/>
          <p:nvPr/>
        </p:nvSpPr>
        <p:spPr>
          <a:xfrm>
            <a:off x="5447237" y="5097211"/>
            <a:ext cx="1590675" cy="493967"/>
          </a:xfrm>
          <a:prstGeom prst="rect">
            <a:avLst/>
          </a:prstGeom>
        </p:spPr>
        <p:txBody>
          <a:bodyPr vert="horz" wrap="square" lIns="91440" tIns="45720" rIns="91440" bIns="45720" rtlCol="0">
            <a:noAutofit/>
          </a:bodyPr>
          <a:lstStyle/>
          <a:p>
            <a:pPr algn="l"/>
            <a:r>
              <a:rPr lang="en-US" sz="2400"/>
              <a:t>75-250° F</a:t>
            </a:r>
          </a:p>
        </p:txBody>
      </p:sp>
      <p:pic>
        <p:nvPicPr>
          <p:cNvPr id="17" name="Picture 16" descr="A blue and grey text on a black background&#10;&#10;Description automatically generated">
            <a:extLst>
              <a:ext uri="{FF2B5EF4-FFF2-40B4-BE49-F238E27FC236}">
                <a16:creationId xmlns:a16="http://schemas.microsoft.com/office/drawing/2014/main" id="{B7A3B3EB-6429-E5A0-C0D3-3757F6087380}"/>
              </a:ext>
            </a:extLst>
          </p:cNvPr>
          <p:cNvPicPr>
            <a:picLocks noChangeAspect="1"/>
          </p:cNvPicPr>
          <p:nvPr/>
        </p:nvPicPr>
        <p:blipFill>
          <a:blip r:embed="rId4"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Tree>
    <p:extLst>
      <p:ext uri="{BB962C8B-B14F-4D97-AF65-F5344CB8AC3E}">
        <p14:creationId xmlns:p14="http://schemas.microsoft.com/office/powerpoint/2010/main" val="1650855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300FB-CD90-E83E-5F08-FFB680606B3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47BE09-4E7E-6732-6B33-99DED7AB3430}"/>
              </a:ext>
            </a:extLst>
          </p:cNvPr>
          <p:cNvSpPr/>
          <p:nvPr/>
        </p:nvSpPr>
        <p:spPr>
          <a:xfrm>
            <a:off x="318951" y="2424701"/>
            <a:ext cx="3729067" cy="4398879"/>
          </a:xfrm>
          <a:prstGeom prst="rect">
            <a:avLst/>
          </a:prstGeom>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213D5C0-165A-6F3E-1246-4317A8A35338}"/>
              </a:ext>
            </a:extLst>
          </p:cNvPr>
          <p:cNvSpPr/>
          <p:nvPr/>
        </p:nvSpPr>
        <p:spPr>
          <a:xfrm>
            <a:off x="689119" y="2504422"/>
            <a:ext cx="3053868" cy="40675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Aptos Black" panose="020B0004020202020204" pitchFamily="34" charset="0"/>
                <a:ea typeface="+mn-ea"/>
                <a:cs typeface="+mn-cs"/>
              </a:rPr>
              <a:t>LOW</a:t>
            </a:r>
          </a:p>
        </p:txBody>
      </p:sp>
      <p:sp>
        <p:nvSpPr>
          <p:cNvPr id="23" name="Rectangle: Rounded Corners 22">
            <a:extLst>
              <a:ext uri="{FF2B5EF4-FFF2-40B4-BE49-F238E27FC236}">
                <a16:creationId xmlns:a16="http://schemas.microsoft.com/office/drawing/2014/main" id="{2223E452-77F7-6A09-EDCA-9D2A22D3636C}"/>
              </a:ext>
            </a:extLst>
          </p:cNvPr>
          <p:cNvSpPr/>
          <p:nvPr/>
        </p:nvSpPr>
        <p:spPr>
          <a:xfrm>
            <a:off x="4728492" y="2504422"/>
            <a:ext cx="2613766"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2">
                    <a:lumMod val="50000"/>
                  </a:schemeClr>
                </a:solidFill>
                <a:effectLst/>
                <a:uLnTx/>
                <a:uFillTx/>
                <a:latin typeface="Aptos Black" panose="020B0004020202020204" pitchFamily="34" charset="0"/>
                <a:ea typeface="+mn-ea"/>
                <a:cs typeface="+mn-cs"/>
              </a:rPr>
              <a:t>MODERATE</a:t>
            </a:r>
          </a:p>
        </p:txBody>
      </p:sp>
      <p:sp>
        <p:nvSpPr>
          <p:cNvPr id="24" name="Rectangle: Rounded Corners 23">
            <a:extLst>
              <a:ext uri="{FF2B5EF4-FFF2-40B4-BE49-F238E27FC236}">
                <a16:creationId xmlns:a16="http://schemas.microsoft.com/office/drawing/2014/main" id="{6DCCF0C1-5D59-35A0-58C0-A165BC6F65C7}"/>
              </a:ext>
            </a:extLst>
          </p:cNvPr>
          <p:cNvSpPr/>
          <p:nvPr/>
        </p:nvSpPr>
        <p:spPr>
          <a:xfrm>
            <a:off x="9202323" y="2504422"/>
            <a:ext cx="1353611"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2">
                    <a:lumMod val="50000"/>
                  </a:schemeClr>
                </a:solidFill>
                <a:effectLst/>
                <a:uLnTx/>
                <a:uFillTx/>
                <a:latin typeface="Aptos Black" panose="020B0004020202020204" pitchFamily="34" charset="0"/>
                <a:ea typeface="+mn-ea"/>
                <a:cs typeface="+mn-cs"/>
              </a:rPr>
              <a:t>HIGH</a:t>
            </a:r>
          </a:p>
        </p:txBody>
      </p:sp>
      <p:sp>
        <p:nvSpPr>
          <p:cNvPr id="3" name="Rectangle: Rounded Corners 2">
            <a:extLst>
              <a:ext uri="{FF2B5EF4-FFF2-40B4-BE49-F238E27FC236}">
                <a16:creationId xmlns:a16="http://schemas.microsoft.com/office/drawing/2014/main" id="{7D1FF308-DBAF-7A7A-B8C7-8360092B6A8C}"/>
              </a:ext>
            </a:extLst>
          </p:cNvPr>
          <p:cNvSpPr/>
          <p:nvPr/>
        </p:nvSpPr>
        <p:spPr>
          <a:xfrm>
            <a:off x="614535" y="6358563"/>
            <a:ext cx="3053868" cy="40675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chemeClr val="bg1"/>
                </a:solidFill>
                <a:effectLst/>
                <a:uLnTx/>
                <a:uFillTx/>
                <a:latin typeface="Aptos Black" panose="020B0004020202020204" pitchFamily="34" charset="0"/>
                <a:ea typeface="+mn-ea"/>
                <a:cs typeface="+mn-cs"/>
              </a:rPr>
              <a:t>Ground Source Heat Pumps</a:t>
            </a:r>
          </a:p>
        </p:txBody>
      </p:sp>
      <p:sp>
        <p:nvSpPr>
          <p:cNvPr id="5" name="Rectangle: Rounded Corners 4">
            <a:extLst>
              <a:ext uri="{FF2B5EF4-FFF2-40B4-BE49-F238E27FC236}">
                <a16:creationId xmlns:a16="http://schemas.microsoft.com/office/drawing/2014/main" id="{D139BEE8-2F31-20D8-021B-49C9D41E3ACD}"/>
              </a:ext>
            </a:extLst>
          </p:cNvPr>
          <p:cNvSpPr/>
          <p:nvPr/>
        </p:nvSpPr>
        <p:spPr>
          <a:xfrm>
            <a:off x="4445146" y="6358563"/>
            <a:ext cx="3053868"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chemeClr val="bg2">
                    <a:lumMod val="50000"/>
                  </a:schemeClr>
                </a:solidFill>
                <a:effectLst/>
                <a:uLnTx/>
                <a:uFillTx/>
                <a:latin typeface="Aptos Black" panose="020B0004020202020204" pitchFamily="34" charset="0"/>
                <a:ea typeface="+mn-ea"/>
                <a:cs typeface="+mn-cs"/>
              </a:rPr>
              <a:t>Direct Use</a:t>
            </a:r>
          </a:p>
        </p:txBody>
      </p:sp>
      <p:sp>
        <p:nvSpPr>
          <p:cNvPr id="6" name="Rectangle: Rounded Corners 5">
            <a:extLst>
              <a:ext uri="{FF2B5EF4-FFF2-40B4-BE49-F238E27FC236}">
                <a16:creationId xmlns:a16="http://schemas.microsoft.com/office/drawing/2014/main" id="{8E597311-E701-C0CA-10B5-CD9E1BE43214}"/>
              </a:ext>
            </a:extLst>
          </p:cNvPr>
          <p:cNvSpPr/>
          <p:nvPr/>
        </p:nvSpPr>
        <p:spPr>
          <a:xfrm>
            <a:off x="8426780" y="6358563"/>
            <a:ext cx="3053868"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chemeClr val="bg2">
                    <a:lumMod val="50000"/>
                  </a:schemeClr>
                </a:solidFill>
                <a:effectLst/>
                <a:uLnTx/>
                <a:uFillTx/>
                <a:latin typeface="Aptos Black" panose="020B0004020202020204" pitchFamily="34" charset="0"/>
                <a:ea typeface="+mn-ea"/>
                <a:cs typeface="+mn-cs"/>
              </a:rPr>
              <a:t>Electricity Generation</a:t>
            </a:r>
          </a:p>
        </p:txBody>
      </p:sp>
      <p:sp>
        <p:nvSpPr>
          <p:cNvPr id="14" name="Oval 13">
            <a:extLst>
              <a:ext uri="{FF2B5EF4-FFF2-40B4-BE49-F238E27FC236}">
                <a16:creationId xmlns:a16="http://schemas.microsoft.com/office/drawing/2014/main" id="{85110447-8676-DBAD-2044-BFE42D6E3F9D}"/>
              </a:ext>
            </a:extLst>
          </p:cNvPr>
          <p:cNvSpPr/>
          <p:nvPr/>
        </p:nvSpPr>
        <p:spPr>
          <a:xfrm>
            <a:off x="4416785" y="2990513"/>
            <a:ext cx="3358429" cy="3314700"/>
          </a:xfrm>
          <a:prstGeom prst="ellipse">
            <a:avLst/>
          </a:prstGeom>
          <a:solidFill>
            <a:schemeClr val="bg1"/>
          </a:solidFill>
          <a:ln w="762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few thermometers&#10;&#10;AI-generated content may be incorrect.">
            <a:extLst>
              <a:ext uri="{FF2B5EF4-FFF2-40B4-BE49-F238E27FC236}">
                <a16:creationId xmlns:a16="http://schemas.microsoft.com/office/drawing/2014/main" id="{582B7017-00CA-8374-8E84-9B46F0748FA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8372" t="6486" r="36241" b="5527"/>
          <a:stretch>
            <a:fillRect/>
          </a:stretch>
        </p:blipFill>
        <p:spPr>
          <a:xfrm>
            <a:off x="5630209" y="3497458"/>
            <a:ext cx="1003781" cy="1739468"/>
          </a:xfrm>
          <a:prstGeom prst="rect">
            <a:avLst/>
          </a:prstGeom>
        </p:spPr>
      </p:pic>
      <p:sp>
        <p:nvSpPr>
          <p:cNvPr id="15" name="Oval 14">
            <a:extLst>
              <a:ext uri="{FF2B5EF4-FFF2-40B4-BE49-F238E27FC236}">
                <a16:creationId xmlns:a16="http://schemas.microsoft.com/office/drawing/2014/main" id="{03F47BAF-D3FF-012D-4FBF-85B4FC05CDD4}"/>
              </a:ext>
            </a:extLst>
          </p:cNvPr>
          <p:cNvSpPr/>
          <p:nvPr/>
        </p:nvSpPr>
        <p:spPr>
          <a:xfrm>
            <a:off x="8274499" y="2990513"/>
            <a:ext cx="3358429" cy="3314700"/>
          </a:xfrm>
          <a:prstGeom prst="ellipse">
            <a:avLst/>
          </a:prstGeom>
          <a:solidFill>
            <a:schemeClr val="bg1"/>
          </a:solidFill>
          <a:ln w="762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few thermometers&#10;&#10;AI-generated content may be incorrect.">
            <a:extLst>
              <a:ext uri="{FF2B5EF4-FFF2-40B4-BE49-F238E27FC236}">
                <a16:creationId xmlns:a16="http://schemas.microsoft.com/office/drawing/2014/main" id="{E2A9DC53-4882-98DB-8FE3-3CFB563B263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0363" t="5936" r="4333" b="5534"/>
          <a:stretch>
            <a:fillRect/>
          </a:stretch>
        </p:blipFill>
        <p:spPr>
          <a:xfrm>
            <a:off x="9552153" y="3337538"/>
            <a:ext cx="1003781" cy="1755982"/>
          </a:xfrm>
          <a:prstGeom prst="rect">
            <a:avLst/>
          </a:prstGeom>
        </p:spPr>
      </p:pic>
      <p:sp>
        <p:nvSpPr>
          <p:cNvPr id="16" name="Oval 15">
            <a:extLst>
              <a:ext uri="{FF2B5EF4-FFF2-40B4-BE49-F238E27FC236}">
                <a16:creationId xmlns:a16="http://schemas.microsoft.com/office/drawing/2014/main" id="{446CA182-477B-B648-DBD4-FB4CDB6DD27E}"/>
              </a:ext>
            </a:extLst>
          </p:cNvPr>
          <p:cNvSpPr/>
          <p:nvPr/>
        </p:nvSpPr>
        <p:spPr>
          <a:xfrm>
            <a:off x="559072" y="3003492"/>
            <a:ext cx="3358429" cy="3314700"/>
          </a:xfrm>
          <a:prstGeom prst="ellipse">
            <a:avLst/>
          </a:prstGeom>
          <a:solidFill>
            <a:schemeClr val="bg1"/>
          </a:solidFill>
          <a:ln w="1143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few thermometers&#10;&#10;AI-generated content may be incorrect.">
            <a:extLst>
              <a:ext uri="{FF2B5EF4-FFF2-40B4-BE49-F238E27FC236}">
                <a16:creationId xmlns:a16="http://schemas.microsoft.com/office/drawing/2014/main" id="{0ABC8783-6F52-A026-94AE-C6D187926813}"/>
              </a:ext>
            </a:extLst>
          </p:cNvPr>
          <p:cNvPicPr>
            <a:picLocks noChangeAspect="1"/>
          </p:cNvPicPr>
          <p:nvPr/>
        </p:nvPicPr>
        <p:blipFill>
          <a:blip r:embed="rId5">
            <a:extLst>
              <a:ext uri="{28A0092B-C50C-407E-A947-70E740481C1C}">
                <a14:useLocalDpi xmlns:a14="http://schemas.microsoft.com/office/drawing/2010/main" val="0"/>
              </a:ext>
            </a:extLst>
          </a:blip>
          <a:srcRect l="6773" t="6678" r="68846" b="5335"/>
          <a:stretch>
            <a:fillRect/>
          </a:stretch>
        </p:blipFill>
        <p:spPr>
          <a:xfrm>
            <a:off x="1744295" y="3394718"/>
            <a:ext cx="943516" cy="1702494"/>
          </a:xfrm>
          <a:prstGeom prst="rect">
            <a:avLst/>
          </a:prstGeom>
        </p:spPr>
      </p:pic>
      <p:sp>
        <p:nvSpPr>
          <p:cNvPr id="8" name="Content Placeholder 2">
            <a:extLst>
              <a:ext uri="{FF2B5EF4-FFF2-40B4-BE49-F238E27FC236}">
                <a16:creationId xmlns:a16="http://schemas.microsoft.com/office/drawing/2014/main" id="{4174450D-42F8-CE48-2505-DDA95288A01E}"/>
              </a:ext>
            </a:extLst>
          </p:cNvPr>
          <p:cNvSpPr txBox="1">
            <a:spLocks/>
          </p:cNvSpPr>
          <p:nvPr/>
        </p:nvSpPr>
        <p:spPr>
          <a:xfrm>
            <a:off x="544643" y="1118659"/>
            <a:ext cx="10628541" cy="9584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US" sz="2400">
                <a:solidFill>
                  <a:schemeClr val="tx2">
                    <a:lumMod val="75000"/>
                  </a:schemeClr>
                </a:solidFill>
              </a:rPr>
              <a:t>Geothermal energy works by </a:t>
            </a:r>
            <a:r>
              <a:rPr lang="en-US" sz="2400" b="1">
                <a:solidFill>
                  <a:schemeClr val="accent1"/>
                </a:solidFill>
              </a:rPr>
              <a:t>harnessing heat </a:t>
            </a:r>
            <a:r>
              <a:rPr lang="en-US" sz="2400">
                <a:solidFill>
                  <a:schemeClr val="tx2">
                    <a:lumMod val="75000"/>
                  </a:schemeClr>
                </a:solidFill>
              </a:rPr>
              <a:t>from beneath the Earth's surface to generate electricity or provide heating and cooling, either through a direct heating system or a </a:t>
            </a:r>
            <a:r>
              <a:rPr lang="en-US" sz="2400" b="1">
                <a:solidFill>
                  <a:schemeClr val="accent2"/>
                </a:solidFill>
              </a:rPr>
              <a:t>ground source heat pump</a:t>
            </a:r>
            <a:r>
              <a:rPr lang="en-US" sz="2400">
                <a:solidFill>
                  <a:schemeClr val="tx2">
                    <a:lumMod val="75000"/>
                  </a:schemeClr>
                </a:solidFill>
              </a:rPr>
              <a:t>.</a:t>
            </a:r>
            <a:endParaRPr kumimoji="0" lang="en-US" sz="2400" b="0" i="0" u="none" strike="noStrike" kern="1200" cap="none" spc="0" normalizeH="0" baseline="0" noProof="0">
              <a:ln>
                <a:noFill/>
              </a:ln>
              <a:solidFill>
                <a:schemeClr val="tx2">
                  <a:lumMod val="75000"/>
                </a:schemeClr>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57FAB555-A765-D65C-D475-4C36FC112A4A}"/>
              </a:ext>
            </a:extLst>
          </p:cNvPr>
          <p:cNvSpPr txBox="1"/>
          <p:nvPr/>
        </p:nvSpPr>
        <p:spPr>
          <a:xfrm>
            <a:off x="1538670" y="5134186"/>
            <a:ext cx="1590675" cy="493967"/>
          </a:xfrm>
          <a:prstGeom prst="rect">
            <a:avLst/>
          </a:prstGeom>
        </p:spPr>
        <p:txBody>
          <a:bodyPr vert="horz" wrap="square" lIns="91440" tIns="45720" rIns="91440" bIns="45720" rtlCol="0">
            <a:noAutofit/>
          </a:bodyPr>
          <a:lstStyle/>
          <a:p>
            <a:pPr algn="l"/>
            <a:r>
              <a:rPr lang="en-US" sz="2400"/>
              <a:t>45-75° F</a:t>
            </a:r>
          </a:p>
        </p:txBody>
      </p:sp>
      <p:sp>
        <p:nvSpPr>
          <p:cNvPr id="9" name="Title 1">
            <a:extLst>
              <a:ext uri="{FF2B5EF4-FFF2-40B4-BE49-F238E27FC236}">
                <a16:creationId xmlns:a16="http://schemas.microsoft.com/office/drawing/2014/main" id="{58D0BBEC-EB86-1792-9B5A-BAF449217E39}"/>
              </a:ext>
            </a:extLst>
          </p:cNvPr>
          <p:cNvSpPr txBox="1">
            <a:spLocks/>
          </p:cNvSpPr>
          <p:nvPr/>
        </p:nvSpPr>
        <p:spPr>
          <a:xfrm>
            <a:off x="478035" y="372381"/>
            <a:ext cx="10761759" cy="640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ptos ExtraBold" panose="020B0004020202020204" pitchFamily="34" charset="0"/>
                <a:ea typeface="+mj-ea"/>
                <a:cs typeface="+mj-cs"/>
              </a:defRPr>
            </a:lvl1pPr>
          </a:lstStyle>
          <a:p>
            <a:pPr>
              <a:defRPr/>
            </a:pPr>
            <a:r>
              <a:rPr lang="en-US" sz="4000" b="1">
                <a:solidFill>
                  <a:srgbClr val="003E7E"/>
                </a:solidFill>
                <a:latin typeface="Aptos ExtraBold"/>
              </a:rPr>
              <a:t>What Do We Mean By "Geothermal</a:t>
            </a:r>
            <a:r>
              <a:rPr kumimoji="0" lang="en-US" sz="4000" b="1" i="0" u="none" strike="noStrike" kern="1200" cap="none" spc="0" normalizeH="0" baseline="0" noProof="0">
                <a:ln>
                  <a:noFill/>
                </a:ln>
                <a:solidFill>
                  <a:srgbClr val="003E7E"/>
                </a:solidFill>
                <a:effectLst/>
                <a:uLnTx/>
                <a:uFillTx/>
                <a:latin typeface="Aptos ExtraBold"/>
              </a:rPr>
              <a:t> Energy</a:t>
            </a:r>
            <a:r>
              <a:rPr lang="en-US" sz="4000" b="1">
                <a:solidFill>
                  <a:srgbClr val="003E7E"/>
                </a:solidFill>
                <a:latin typeface="Aptos ExtraBold"/>
              </a:rPr>
              <a:t>"?  </a:t>
            </a:r>
            <a:endParaRPr kumimoji="0" lang="en-US" sz="4000" b="1" i="0" u="none" strike="noStrike" kern="1200" cap="none" spc="0" normalizeH="0" baseline="0" noProof="0">
              <a:ln>
                <a:noFill/>
              </a:ln>
              <a:solidFill>
                <a:srgbClr val="003E7E"/>
              </a:solidFill>
              <a:effectLst/>
              <a:uLnTx/>
              <a:uFillTx/>
              <a:latin typeface="Aptos ExtraBold"/>
            </a:endParaRPr>
          </a:p>
        </p:txBody>
      </p:sp>
      <p:pic>
        <p:nvPicPr>
          <p:cNvPr id="4" name="Picture 3" descr="A blue and grey text on a black background&#10;&#10;Description automatically generated">
            <a:extLst>
              <a:ext uri="{FF2B5EF4-FFF2-40B4-BE49-F238E27FC236}">
                <a16:creationId xmlns:a16="http://schemas.microsoft.com/office/drawing/2014/main" id="{8E5D2D5B-CB1F-F388-C55C-81BD71277C9D}"/>
              </a:ext>
            </a:extLst>
          </p:cNvPr>
          <p:cNvPicPr>
            <a:picLocks noChangeAspect="1"/>
          </p:cNvPicPr>
          <p:nvPr/>
        </p:nvPicPr>
        <p:blipFill>
          <a:blip r:embed="rId6"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Tree>
    <p:extLst>
      <p:ext uri="{BB962C8B-B14F-4D97-AF65-F5344CB8AC3E}">
        <p14:creationId xmlns:p14="http://schemas.microsoft.com/office/powerpoint/2010/main" val="94208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DB79-AD78-8921-1D31-09CDEAC3CBAF}"/>
              </a:ext>
            </a:extLst>
          </p:cNvPr>
          <p:cNvSpPr txBox="1">
            <a:spLocks/>
          </p:cNvSpPr>
          <p:nvPr/>
        </p:nvSpPr>
        <p:spPr>
          <a:xfrm>
            <a:off x="476030" y="470639"/>
            <a:ext cx="10761759" cy="640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ptos ExtraBold" panose="020B0004020202020204" pitchFamily="34" charset="0"/>
                <a:ea typeface="+mj-ea"/>
                <a:cs typeface="+mj-cs"/>
              </a:defRPr>
            </a:lvl1pPr>
          </a:lstStyle>
          <a:p>
            <a:pPr>
              <a:defRPr/>
            </a:pPr>
            <a:r>
              <a:rPr lang="en-US" sz="3800" b="1">
                <a:solidFill>
                  <a:srgbClr val="003E7E"/>
                </a:solidFill>
                <a:latin typeface="Aptos ExtraBold"/>
              </a:rPr>
              <a:t>How Do Ground</a:t>
            </a:r>
            <a:r>
              <a:rPr kumimoji="0" lang="en-US" sz="3800" b="1" i="0" u="none" strike="noStrike" kern="1200" cap="none" spc="0" normalizeH="0" baseline="0" noProof="0">
                <a:ln>
                  <a:noFill/>
                </a:ln>
                <a:solidFill>
                  <a:srgbClr val="003E7E"/>
                </a:solidFill>
                <a:effectLst/>
                <a:uLnTx/>
                <a:uFillTx/>
                <a:latin typeface="Aptos ExtraBold"/>
              </a:rPr>
              <a:t> Source Heat Pumps</a:t>
            </a:r>
            <a:r>
              <a:rPr lang="en-US" sz="3800" b="1">
                <a:solidFill>
                  <a:srgbClr val="003E7E"/>
                </a:solidFill>
                <a:latin typeface="Aptos ExtraBold"/>
              </a:rPr>
              <a:t> Work?</a:t>
            </a:r>
            <a:endParaRPr kumimoji="0" lang="en-US" sz="3800" b="1" i="0" u="none" strike="noStrike" kern="1200" cap="none" spc="0" normalizeH="0" baseline="0" noProof="0">
              <a:ln>
                <a:noFill/>
              </a:ln>
              <a:solidFill>
                <a:srgbClr val="003E7E"/>
              </a:solidFill>
              <a:effectLst/>
              <a:uLnTx/>
              <a:uFillTx/>
              <a:latin typeface="Aptos ExtraBold"/>
            </a:endParaRPr>
          </a:p>
        </p:txBody>
      </p:sp>
      <p:sp>
        <p:nvSpPr>
          <p:cNvPr id="4" name="TextBox 3">
            <a:extLst>
              <a:ext uri="{FF2B5EF4-FFF2-40B4-BE49-F238E27FC236}">
                <a16:creationId xmlns:a16="http://schemas.microsoft.com/office/drawing/2014/main" id="{A7F88EBC-211E-6700-A523-4BE72288E304}"/>
              </a:ext>
            </a:extLst>
          </p:cNvPr>
          <p:cNvSpPr txBox="1"/>
          <p:nvPr/>
        </p:nvSpPr>
        <p:spPr>
          <a:xfrm>
            <a:off x="375048" y="1182715"/>
            <a:ext cx="10936800" cy="1200329"/>
          </a:xfrm>
          <a:prstGeom prst="rect">
            <a:avLst/>
          </a:prstGeom>
          <a:noFill/>
        </p:spPr>
        <p:txBody>
          <a:bodyPr wrap="square">
            <a:spAutoFit/>
          </a:bodyPr>
          <a:lstStyle/>
          <a:p>
            <a:pPr algn="ctr"/>
            <a:r>
              <a:rPr lang="en-US" sz="2400">
                <a:solidFill>
                  <a:schemeClr val="tx2">
                    <a:lumMod val="75000"/>
                  </a:schemeClr>
                </a:solidFill>
              </a:rPr>
              <a:t>Ground source heat pumps work by </a:t>
            </a:r>
            <a:r>
              <a:rPr lang="en-US" sz="2400" b="1">
                <a:solidFill>
                  <a:schemeClr val="accent1"/>
                </a:solidFill>
              </a:rPr>
              <a:t>transferring energy between the ground and a building </a:t>
            </a:r>
            <a:r>
              <a:rPr lang="en-US" sz="2400">
                <a:solidFill>
                  <a:schemeClr val="tx2">
                    <a:lumMod val="75000"/>
                  </a:schemeClr>
                </a:solidFill>
              </a:rPr>
              <a:t>through borings or wells, using the Earth's stable underground temperature to efficiently heat and cool indoor spaces.</a:t>
            </a:r>
          </a:p>
        </p:txBody>
      </p:sp>
      <p:grpSp>
        <p:nvGrpSpPr>
          <p:cNvPr id="16" name="Group 15">
            <a:extLst>
              <a:ext uri="{FF2B5EF4-FFF2-40B4-BE49-F238E27FC236}">
                <a16:creationId xmlns:a16="http://schemas.microsoft.com/office/drawing/2014/main" id="{FA86018A-A437-92D1-F900-21BCDB4FE8F3}"/>
              </a:ext>
            </a:extLst>
          </p:cNvPr>
          <p:cNvGrpSpPr>
            <a:grpSpLocks noChangeAspect="1"/>
          </p:cNvGrpSpPr>
          <p:nvPr/>
        </p:nvGrpSpPr>
        <p:grpSpPr>
          <a:xfrm>
            <a:off x="375047" y="2636853"/>
            <a:ext cx="6836631" cy="3833712"/>
            <a:chOff x="2126687" y="2094648"/>
            <a:chExt cx="7695977" cy="4315599"/>
          </a:xfrm>
        </p:grpSpPr>
        <p:pic>
          <p:nvPicPr>
            <p:cNvPr id="8" name="Picture 7">
              <a:extLst>
                <a:ext uri="{FF2B5EF4-FFF2-40B4-BE49-F238E27FC236}">
                  <a16:creationId xmlns:a16="http://schemas.microsoft.com/office/drawing/2014/main" id="{615F6367-DFF8-3975-398C-6D4FBC5D10C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26687" y="2094648"/>
              <a:ext cx="7695977" cy="4315599"/>
            </a:xfrm>
            <a:prstGeom prst="rect">
              <a:avLst/>
            </a:prstGeom>
          </p:spPr>
        </p:pic>
        <p:sp>
          <p:nvSpPr>
            <p:cNvPr id="9" name="TextBox 8">
              <a:extLst>
                <a:ext uri="{FF2B5EF4-FFF2-40B4-BE49-F238E27FC236}">
                  <a16:creationId xmlns:a16="http://schemas.microsoft.com/office/drawing/2014/main" id="{4E0D218B-37AC-9CAD-5249-A340DFACE1E6}"/>
                </a:ext>
              </a:extLst>
            </p:cNvPr>
            <p:cNvSpPr txBox="1"/>
            <p:nvPr/>
          </p:nvSpPr>
          <p:spPr>
            <a:xfrm rot="19739494">
              <a:off x="2237520" y="2387386"/>
              <a:ext cx="2060160" cy="1001776"/>
            </a:xfrm>
            <a:prstGeom prst="rect">
              <a:avLst/>
            </a:prstGeom>
          </p:spPr>
          <p:txBody>
            <a:bodyPr vert="horz" wrap="square" lIns="91440" tIns="45720" rIns="91440" bIns="45720" rtlCol="0">
              <a:normAutofit/>
            </a:bodyPr>
            <a:lstStyle/>
            <a:p>
              <a:pPr algn="l"/>
              <a:r>
                <a:rPr lang="en-US" sz="2000" b="1">
                  <a:solidFill>
                    <a:schemeClr val="accent2"/>
                  </a:solidFill>
                </a:rPr>
                <a:t>Closed-Loop</a:t>
              </a:r>
            </a:p>
          </p:txBody>
        </p:sp>
        <p:sp>
          <p:nvSpPr>
            <p:cNvPr id="10" name="TextBox 9">
              <a:extLst>
                <a:ext uri="{FF2B5EF4-FFF2-40B4-BE49-F238E27FC236}">
                  <a16:creationId xmlns:a16="http://schemas.microsoft.com/office/drawing/2014/main" id="{5921F071-BBBF-D5C0-7B42-CF1DD467E25E}"/>
                </a:ext>
              </a:extLst>
            </p:cNvPr>
            <p:cNvSpPr txBox="1"/>
            <p:nvPr/>
          </p:nvSpPr>
          <p:spPr>
            <a:xfrm rot="19667313">
              <a:off x="6428519" y="2327959"/>
              <a:ext cx="2060160" cy="1001776"/>
            </a:xfrm>
            <a:prstGeom prst="rect">
              <a:avLst/>
            </a:prstGeom>
          </p:spPr>
          <p:txBody>
            <a:bodyPr vert="horz" wrap="square" lIns="91440" tIns="45720" rIns="91440" bIns="45720" rtlCol="0">
              <a:normAutofit/>
            </a:bodyPr>
            <a:lstStyle/>
            <a:p>
              <a:pPr algn="l"/>
              <a:r>
                <a:rPr lang="en-US" sz="2000" b="1">
                  <a:solidFill>
                    <a:schemeClr val="accent2"/>
                  </a:solidFill>
                </a:rPr>
                <a:t>Open-Loop</a:t>
              </a:r>
            </a:p>
          </p:txBody>
        </p:sp>
      </p:grpSp>
      <p:sp>
        <p:nvSpPr>
          <p:cNvPr id="13" name="TextBox 12">
            <a:extLst>
              <a:ext uri="{FF2B5EF4-FFF2-40B4-BE49-F238E27FC236}">
                <a16:creationId xmlns:a16="http://schemas.microsoft.com/office/drawing/2014/main" id="{CF18A04A-3B6E-7891-491B-551089111D47}"/>
              </a:ext>
            </a:extLst>
          </p:cNvPr>
          <p:cNvSpPr txBox="1"/>
          <p:nvPr/>
        </p:nvSpPr>
        <p:spPr>
          <a:xfrm>
            <a:off x="12092940" y="4385659"/>
            <a:ext cx="2281826" cy="2910546"/>
          </a:xfrm>
          <a:prstGeom prst="rect">
            <a:avLst/>
          </a:prstGeom>
        </p:spPr>
        <p:txBody>
          <a:bodyPr vert="horz" wrap="square" lIns="91440" tIns="45720" rIns="91440" bIns="45720" rtlCol="0">
            <a:normAutofit/>
          </a:bodyPr>
          <a:lstStyle/>
          <a:p>
            <a:pPr marL="342900" indent="-342900" algn="l">
              <a:buFont typeface="Arial" panose="020B0604020202020204" pitchFamily="34" charset="0"/>
              <a:buChar char="•"/>
            </a:pPr>
            <a:endParaRPr lang="en-US" sz="1400"/>
          </a:p>
        </p:txBody>
      </p:sp>
      <p:graphicFrame>
        <p:nvGraphicFramePr>
          <p:cNvPr id="17" name="Table 16">
            <a:extLst>
              <a:ext uri="{FF2B5EF4-FFF2-40B4-BE49-F238E27FC236}">
                <a16:creationId xmlns:a16="http://schemas.microsoft.com/office/drawing/2014/main" id="{EECA7545-58F0-59D0-D704-3D5FAC2BC34A}"/>
              </a:ext>
            </a:extLst>
          </p:cNvPr>
          <p:cNvGraphicFramePr>
            <a:graphicFrameLocks noGrp="1"/>
          </p:cNvGraphicFramePr>
          <p:nvPr/>
        </p:nvGraphicFramePr>
        <p:xfrm>
          <a:off x="7283342" y="3156728"/>
          <a:ext cx="4597688" cy="2865120"/>
        </p:xfrm>
        <a:graphic>
          <a:graphicData uri="http://schemas.openxmlformats.org/drawingml/2006/table">
            <a:tbl>
              <a:tblPr firstRow="1" bandRow="1">
                <a:tableStyleId>{5C22544A-7EE6-4342-B048-85BDC9FD1C3A}</a:tableStyleId>
              </a:tblPr>
              <a:tblGrid>
                <a:gridCol w="2299481">
                  <a:extLst>
                    <a:ext uri="{9D8B030D-6E8A-4147-A177-3AD203B41FA5}">
                      <a16:colId xmlns:a16="http://schemas.microsoft.com/office/drawing/2014/main" val="1091600851"/>
                    </a:ext>
                  </a:extLst>
                </a:gridCol>
                <a:gridCol w="2298207">
                  <a:extLst>
                    <a:ext uri="{9D8B030D-6E8A-4147-A177-3AD203B41FA5}">
                      <a16:colId xmlns:a16="http://schemas.microsoft.com/office/drawing/2014/main" val="2083460751"/>
                    </a:ext>
                  </a:extLst>
                </a:gridCol>
              </a:tblGrid>
              <a:tr h="172924">
                <a:tc>
                  <a:txBody>
                    <a:bodyPr/>
                    <a:lstStyle/>
                    <a:p>
                      <a:pPr algn="ctr"/>
                      <a:r>
                        <a:rPr lang="en-US" sz="1600"/>
                        <a:t>Closed-Loop</a:t>
                      </a:r>
                    </a:p>
                  </a:txBody>
                  <a:tcPr/>
                </a:tc>
                <a:tc>
                  <a:txBody>
                    <a:bodyPr/>
                    <a:lstStyle/>
                    <a:p>
                      <a:pPr algn="ctr"/>
                      <a:r>
                        <a:rPr lang="en-US" sz="1600"/>
                        <a:t>Open-Loop</a:t>
                      </a:r>
                    </a:p>
                  </a:txBody>
                  <a:tcPr/>
                </a:tc>
                <a:extLst>
                  <a:ext uri="{0D108BD9-81ED-4DB2-BD59-A6C34878D82A}">
                    <a16:rowId xmlns:a16="http://schemas.microsoft.com/office/drawing/2014/main" val="1127692535"/>
                  </a:ext>
                </a:extLst>
              </a:tr>
              <a:tr h="1514791">
                <a:tc>
                  <a:txBody>
                    <a:bodyPr/>
                    <a:lstStyle/>
                    <a:p>
                      <a:pPr marL="342900" indent="-342900" algn="l">
                        <a:buFont typeface="Arial" panose="020B0604020202020204" pitchFamily="34" charset="0"/>
                        <a:buChar char="•"/>
                      </a:pPr>
                      <a:r>
                        <a:rPr lang="en-US" sz="1600"/>
                        <a:t>Can be installed anywhere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No water right needed</a:t>
                      </a:r>
                    </a:p>
                    <a:p>
                      <a:pPr marL="342900" indent="-342900" algn="l">
                        <a:buFont typeface="Arial" panose="020B0604020202020204" pitchFamily="34" charset="0"/>
                        <a:buChar char="•"/>
                      </a:pPr>
                      <a:r>
                        <a:rPr lang="en-US" sz="1600"/>
                        <a:t>Large footprint required</a:t>
                      </a:r>
                    </a:p>
                    <a:p>
                      <a:pPr marL="342900" indent="-342900" algn="l">
                        <a:buFont typeface="Arial" panose="020B0604020202020204" pitchFamily="34" charset="0"/>
                        <a:buChar char="•"/>
                      </a:pPr>
                      <a:r>
                        <a:rPr lang="en-US" sz="1600"/>
                        <a:t>Significant costs at large-scale</a:t>
                      </a:r>
                      <a:br>
                        <a:rPr lang="en-US" sz="1600"/>
                      </a:br>
                      <a:endParaRPr lang="en-US" sz="1600"/>
                    </a:p>
                    <a:p>
                      <a:endParaRPr lang="en-US" sz="160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Certain hydrogeologic conditions needed</a:t>
                      </a:r>
                    </a:p>
                    <a:p>
                      <a:pPr marL="342900" indent="-342900" algn="l">
                        <a:buFont typeface="Arial" panose="020B0604020202020204" pitchFamily="34" charset="0"/>
                        <a:buChar char="•"/>
                      </a:pPr>
                      <a:r>
                        <a:rPr lang="en-US" sz="1600"/>
                        <a:t>Water Right Permit / UIC Registration needed</a:t>
                      </a:r>
                    </a:p>
                    <a:p>
                      <a:pPr marL="342900" indent="-342900" algn="l">
                        <a:buFont typeface="Arial" panose="020B0604020202020204" pitchFamily="34" charset="0"/>
                        <a:buChar char="•"/>
                      </a:pPr>
                      <a:r>
                        <a:rPr lang="en-US" sz="1600"/>
                        <a:t>Smaller footprint required</a:t>
                      </a:r>
                    </a:p>
                    <a:p>
                      <a:pPr marL="342900" indent="-342900" algn="l">
                        <a:buFont typeface="Arial" panose="020B0604020202020204" pitchFamily="34" charset="0"/>
                        <a:buChar char="•"/>
                      </a:pPr>
                      <a:r>
                        <a:rPr lang="en-US" sz="1600"/>
                        <a:t>Economy of scale</a:t>
                      </a:r>
                    </a:p>
                    <a:p>
                      <a:pPr marL="342900" indent="-342900" algn="l">
                        <a:buFont typeface="Arial" panose="020B0604020202020204" pitchFamily="34" charset="0"/>
                        <a:buChar char="•"/>
                      </a:pPr>
                      <a:endParaRPr lang="en-US" sz="1600"/>
                    </a:p>
                  </a:txBody>
                  <a:tcPr/>
                </a:tc>
                <a:extLst>
                  <a:ext uri="{0D108BD9-81ED-4DB2-BD59-A6C34878D82A}">
                    <a16:rowId xmlns:a16="http://schemas.microsoft.com/office/drawing/2014/main" val="2859977464"/>
                  </a:ext>
                </a:extLst>
              </a:tr>
            </a:tbl>
          </a:graphicData>
        </a:graphic>
      </p:graphicFrame>
      <p:pic>
        <p:nvPicPr>
          <p:cNvPr id="5" name="Picture 4" descr="A blue and grey text on a black background&#10;&#10;Description automatically generated">
            <a:extLst>
              <a:ext uri="{FF2B5EF4-FFF2-40B4-BE49-F238E27FC236}">
                <a16:creationId xmlns:a16="http://schemas.microsoft.com/office/drawing/2014/main" id="{7FD75A8A-28D4-D16F-8CD4-E70ABA13806F}"/>
              </a:ext>
            </a:extLst>
          </p:cNvPr>
          <p:cNvPicPr>
            <a:picLocks noChangeAspect="1"/>
          </p:cNvPicPr>
          <p:nvPr/>
        </p:nvPicPr>
        <p:blipFill>
          <a:blip r:embed="rId4"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Tree>
    <p:extLst>
      <p:ext uri="{BB962C8B-B14F-4D97-AF65-F5344CB8AC3E}">
        <p14:creationId xmlns:p14="http://schemas.microsoft.com/office/powerpoint/2010/main" val="918642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B1308-81BA-5898-7962-698688DC5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61718-DFE1-FD03-E143-47C9F8C90196}"/>
              </a:ext>
            </a:extLst>
          </p:cNvPr>
          <p:cNvSpPr txBox="1">
            <a:spLocks/>
          </p:cNvSpPr>
          <p:nvPr/>
        </p:nvSpPr>
        <p:spPr>
          <a:xfrm>
            <a:off x="427043" y="486968"/>
            <a:ext cx="10761759" cy="640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ptos ExtraBold" panose="020B0004020202020204" pitchFamily="34" charset="0"/>
                <a:ea typeface="+mj-ea"/>
                <a:cs typeface="+mj-cs"/>
              </a:defRPr>
            </a:lvl1pPr>
          </a:lstStyle>
          <a:p>
            <a:pPr>
              <a:defRPr/>
            </a:pPr>
            <a:r>
              <a:rPr lang="en-US" sz="3800" b="1">
                <a:solidFill>
                  <a:srgbClr val="003E7E"/>
                </a:solidFill>
                <a:latin typeface="Aptos ExtraBold"/>
              </a:rPr>
              <a:t>Why Are Aquifers Important in GSHP Design?</a:t>
            </a:r>
            <a:endParaRPr kumimoji="0" lang="en-US" sz="3800" b="1" i="0" u="none" strike="noStrike" kern="1200" cap="none" spc="0" normalizeH="0" baseline="0" noProof="0">
              <a:ln>
                <a:noFill/>
              </a:ln>
              <a:solidFill>
                <a:srgbClr val="003E7E"/>
              </a:solidFill>
              <a:effectLst/>
              <a:uLnTx/>
              <a:uFillTx/>
              <a:latin typeface="Aptos ExtraBold" panose="020B0004020202020204" pitchFamily="34" charset="0"/>
              <a:ea typeface="+mj-ea"/>
              <a:cs typeface="+mj-cs"/>
            </a:endParaRPr>
          </a:p>
        </p:txBody>
      </p:sp>
      <p:sp>
        <p:nvSpPr>
          <p:cNvPr id="4" name="TextBox 3">
            <a:extLst>
              <a:ext uri="{FF2B5EF4-FFF2-40B4-BE49-F238E27FC236}">
                <a16:creationId xmlns:a16="http://schemas.microsoft.com/office/drawing/2014/main" id="{C4B84B5F-FF89-1357-5B57-86D4F4695739}"/>
              </a:ext>
            </a:extLst>
          </p:cNvPr>
          <p:cNvSpPr txBox="1"/>
          <p:nvPr/>
        </p:nvSpPr>
        <p:spPr>
          <a:xfrm>
            <a:off x="609600" y="1281976"/>
            <a:ext cx="10942320" cy="830997"/>
          </a:xfrm>
          <a:prstGeom prst="rect">
            <a:avLst/>
          </a:prstGeom>
          <a:noFill/>
        </p:spPr>
        <p:txBody>
          <a:bodyPr wrap="square">
            <a:spAutoFit/>
          </a:bodyPr>
          <a:lstStyle/>
          <a:p>
            <a:pPr algn="ctr"/>
            <a:r>
              <a:rPr lang="en-US" sz="2400">
                <a:solidFill>
                  <a:schemeClr val="tx2">
                    <a:lumMod val="75000"/>
                  </a:schemeClr>
                </a:solidFill>
              </a:rPr>
              <a:t>An </a:t>
            </a:r>
            <a:r>
              <a:rPr lang="en-US" sz="2400" b="1">
                <a:solidFill>
                  <a:schemeClr val="accent1"/>
                </a:solidFill>
              </a:rPr>
              <a:t>aquifer</a:t>
            </a:r>
            <a:r>
              <a:rPr lang="en-US" sz="2400">
                <a:solidFill>
                  <a:schemeClr val="tx2">
                    <a:lumMod val="75000"/>
                  </a:schemeClr>
                </a:solidFill>
              </a:rPr>
              <a:t> is an underground layer of water-bearing material.</a:t>
            </a:r>
            <a:r>
              <a:rPr lang="en-US" sz="2400"/>
              <a:t> </a:t>
            </a:r>
            <a:r>
              <a:rPr lang="en-US" sz="2400" b="1">
                <a:solidFill>
                  <a:schemeClr val="accent1"/>
                </a:solidFill>
              </a:rPr>
              <a:t>Aquifer transmissivity </a:t>
            </a:r>
            <a:r>
              <a:rPr lang="en-US" sz="2400">
                <a:solidFill>
                  <a:schemeClr val="tx2">
                    <a:lumMod val="75000"/>
                  </a:schemeClr>
                </a:solidFill>
              </a:rPr>
              <a:t>is a measure of an aquifer’s ability to transmit groundwater.</a:t>
            </a:r>
          </a:p>
        </p:txBody>
      </p:sp>
      <p:sp>
        <p:nvSpPr>
          <p:cNvPr id="72" name="Rectangle 71">
            <a:extLst>
              <a:ext uri="{FF2B5EF4-FFF2-40B4-BE49-F238E27FC236}">
                <a16:creationId xmlns:a16="http://schemas.microsoft.com/office/drawing/2014/main" id="{4703563A-12D7-3D7F-8D28-5C9A7538107B}"/>
              </a:ext>
            </a:extLst>
          </p:cNvPr>
          <p:cNvSpPr/>
          <p:nvPr/>
        </p:nvSpPr>
        <p:spPr>
          <a:xfrm>
            <a:off x="8256553" y="2423884"/>
            <a:ext cx="3558540" cy="283464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F32818D0-0680-E1D3-1D31-F6B4F710EA23}"/>
              </a:ext>
            </a:extLst>
          </p:cNvPr>
          <p:cNvSpPr/>
          <p:nvPr/>
        </p:nvSpPr>
        <p:spPr>
          <a:xfrm rot="8096796">
            <a:off x="9787598" y="2167375"/>
            <a:ext cx="1564738" cy="1963935"/>
          </a:xfrm>
          <a:custGeom>
            <a:avLst/>
            <a:gdLst>
              <a:gd name="connsiteX0" fmla="*/ 0 w 1003300"/>
              <a:gd name="connsiteY0" fmla="*/ 0 h 1028700"/>
              <a:gd name="connsiteX1" fmla="*/ 222250 w 1003300"/>
              <a:gd name="connsiteY1" fmla="*/ 0 h 1028700"/>
              <a:gd name="connsiteX2" fmla="*/ 1003300 w 1003300"/>
              <a:gd name="connsiteY2" fmla="*/ 1016000 h 1028700"/>
              <a:gd name="connsiteX3" fmla="*/ 933450 w 1003300"/>
              <a:gd name="connsiteY3" fmla="*/ 1028700 h 1028700"/>
              <a:gd name="connsiteX4" fmla="*/ 158750 w 1003300"/>
              <a:gd name="connsiteY4" fmla="*/ 0 h 1028700"/>
              <a:gd name="connsiteX5" fmla="*/ 234950 w 1003300"/>
              <a:gd name="connsiteY5" fmla="*/ 0 h 1028700"/>
              <a:gd name="connsiteX0" fmla="*/ 0 w 1003300"/>
              <a:gd name="connsiteY0" fmla="*/ 0 h 1043872"/>
              <a:gd name="connsiteX1" fmla="*/ 222250 w 1003300"/>
              <a:gd name="connsiteY1" fmla="*/ 0 h 1043872"/>
              <a:gd name="connsiteX2" fmla="*/ 1003300 w 1003300"/>
              <a:gd name="connsiteY2" fmla="*/ 1016000 h 1043872"/>
              <a:gd name="connsiteX3" fmla="*/ 951958 w 1003300"/>
              <a:gd name="connsiteY3" fmla="*/ 1043872 h 1043872"/>
              <a:gd name="connsiteX4" fmla="*/ 158750 w 1003300"/>
              <a:gd name="connsiteY4" fmla="*/ 0 h 1043872"/>
              <a:gd name="connsiteX5" fmla="*/ 234950 w 1003300"/>
              <a:gd name="connsiteY5" fmla="*/ 0 h 1043872"/>
              <a:gd name="connsiteX0" fmla="*/ 0 w 991523"/>
              <a:gd name="connsiteY0" fmla="*/ 0 h 1043872"/>
              <a:gd name="connsiteX1" fmla="*/ 222250 w 991523"/>
              <a:gd name="connsiteY1" fmla="*/ 0 h 1043872"/>
              <a:gd name="connsiteX2" fmla="*/ 991523 w 991523"/>
              <a:gd name="connsiteY2" fmla="*/ 1004202 h 1043872"/>
              <a:gd name="connsiteX3" fmla="*/ 951958 w 991523"/>
              <a:gd name="connsiteY3" fmla="*/ 1043872 h 1043872"/>
              <a:gd name="connsiteX4" fmla="*/ 158750 w 991523"/>
              <a:gd name="connsiteY4" fmla="*/ 0 h 1043872"/>
              <a:gd name="connsiteX5" fmla="*/ 234950 w 991523"/>
              <a:gd name="connsiteY5" fmla="*/ 0 h 1043872"/>
              <a:gd name="connsiteX0" fmla="*/ 63500 w 832773"/>
              <a:gd name="connsiteY0" fmla="*/ 0 h 1043872"/>
              <a:gd name="connsiteX1" fmla="*/ 832773 w 832773"/>
              <a:gd name="connsiteY1" fmla="*/ 1004202 h 1043872"/>
              <a:gd name="connsiteX2" fmla="*/ 793208 w 832773"/>
              <a:gd name="connsiteY2" fmla="*/ 1043872 h 1043872"/>
              <a:gd name="connsiteX3" fmla="*/ 0 w 832773"/>
              <a:gd name="connsiteY3" fmla="*/ 0 h 1043872"/>
              <a:gd name="connsiteX4" fmla="*/ 76200 w 832773"/>
              <a:gd name="connsiteY4" fmla="*/ 0 h 1043872"/>
              <a:gd name="connsiteX0" fmla="*/ 832773 w 832773"/>
              <a:gd name="connsiteY0" fmla="*/ 1004202 h 1043872"/>
              <a:gd name="connsiteX1" fmla="*/ 793208 w 832773"/>
              <a:gd name="connsiteY1" fmla="*/ 1043872 h 1043872"/>
              <a:gd name="connsiteX2" fmla="*/ 0 w 832773"/>
              <a:gd name="connsiteY2" fmla="*/ 0 h 1043872"/>
              <a:gd name="connsiteX3" fmla="*/ 76200 w 832773"/>
              <a:gd name="connsiteY3" fmla="*/ 0 h 1043872"/>
              <a:gd name="connsiteX0" fmla="*/ 832773 w 832773"/>
              <a:gd name="connsiteY0" fmla="*/ 1103588 h 1143258"/>
              <a:gd name="connsiteX1" fmla="*/ 793208 w 832773"/>
              <a:gd name="connsiteY1" fmla="*/ 1143258 h 1143258"/>
              <a:gd name="connsiteX2" fmla="*/ 0 w 832773"/>
              <a:gd name="connsiteY2" fmla="*/ 99386 h 1143258"/>
              <a:gd name="connsiteX3" fmla="*/ 30830 w 832773"/>
              <a:gd name="connsiteY3" fmla="*/ 0 h 1143258"/>
              <a:gd name="connsiteX0" fmla="*/ 1564738 w 1564738"/>
              <a:gd name="connsiteY0" fmla="*/ 1888542 h 1928212"/>
              <a:gd name="connsiteX1" fmla="*/ 1525173 w 1564738"/>
              <a:gd name="connsiteY1" fmla="*/ 1928212 h 1928212"/>
              <a:gd name="connsiteX2" fmla="*/ 0 w 1564738"/>
              <a:gd name="connsiteY2" fmla="*/ 0 h 1928212"/>
              <a:gd name="connsiteX3" fmla="*/ 762795 w 1564738"/>
              <a:gd name="connsiteY3" fmla="*/ 784954 h 1928212"/>
              <a:gd name="connsiteX0" fmla="*/ 1564738 w 1564738"/>
              <a:gd name="connsiteY0" fmla="*/ 1939360 h 1979030"/>
              <a:gd name="connsiteX1" fmla="*/ 1525173 w 1564738"/>
              <a:gd name="connsiteY1" fmla="*/ 1979030 h 1979030"/>
              <a:gd name="connsiteX2" fmla="*/ 0 w 1564738"/>
              <a:gd name="connsiteY2" fmla="*/ 50818 h 1979030"/>
              <a:gd name="connsiteX3" fmla="*/ 111607 w 1564738"/>
              <a:gd name="connsiteY3" fmla="*/ 0 h 1979030"/>
              <a:gd name="connsiteX0" fmla="*/ 1564738 w 1564738"/>
              <a:gd name="connsiteY0" fmla="*/ 1939360 h 1979030"/>
              <a:gd name="connsiteX1" fmla="*/ 1525173 w 1564738"/>
              <a:gd name="connsiteY1" fmla="*/ 1979030 h 1979030"/>
              <a:gd name="connsiteX2" fmla="*/ 0 w 1564738"/>
              <a:gd name="connsiteY2" fmla="*/ 50818 h 1979030"/>
              <a:gd name="connsiteX3" fmla="*/ 111607 w 1564738"/>
              <a:gd name="connsiteY3" fmla="*/ 0 h 1979030"/>
              <a:gd name="connsiteX0" fmla="*/ 1564738 w 1564738"/>
              <a:gd name="connsiteY0" fmla="*/ 1959593 h 1999263"/>
              <a:gd name="connsiteX1" fmla="*/ 1525173 w 1564738"/>
              <a:gd name="connsiteY1" fmla="*/ 1999263 h 1999263"/>
              <a:gd name="connsiteX2" fmla="*/ 0 w 1564738"/>
              <a:gd name="connsiteY2" fmla="*/ 71051 h 1999263"/>
              <a:gd name="connsiteX3" fmla="*/ 81317 w 1564738"/>
              <a:gd name="connsiteY3" fmla="*/ 0 h 1999263"/>
              <a:gd name="connsiteX0" fmla="*/ 1564738 w 1564738"/>
              <a:gd name="connsiteY0" fmla="*/ 1946135 h 1985805"/>
              <a:gd name="connsiteX1" fmla="*/ 1525173 w 1564738"/>
              <a:gd name="connsiteY1" fmla="*/ 1985805 h 1985805"/>
              <a:gd name="connsiteX2" fmla="*/ 0 w 1564738"/>
              <a:gd name="connsiteY2" fmla="*/ 57593 h 1985805"/>
              <a:gd name="connsiteX3" fmla="*/ 67834 w 1564738"/>
              <a:gd name="connsiteY3" fmla="*/ 0 h 1985805"/>
              <a:gd name="connsiteX0" fmla="*/ 1564738 w 1564738"/>
              <a:gd name="connsiteY0" fmla="*/ 1937723 h 1977393"/>
              <a:gd name="connsiteX1" fmla="*/ 1525173 w 1564738"/>
              <a:gd name="connsiteY1" fmla="*/ 1977393 h 1977393"/>
              <a:gd name="connsiteX2" fmla="*/ 0 w 1564738"/>
              <a:gd name="connsiteY2" fmla="*/ 49181 h 1977393"/>
              <a:gd name="connsiteX3" fmla="*/ 59407 w 1564738"/>
              <a:gd name="connsiteY3" fmla="*/ 0 h 1977393"/>
              <a:gd name="connsiteX0" fmla="*/ 1564738 w 1564738"/>
              <a:gd name="connsiteY0" fmla="*/ 1924265 h 1963935"/>
              <a:gd name="connsiteX1" fmla="*/ 1525173 w 1564738"/>
              <a:gd name="connsiteY1" fmla="*/ 1963935 h 1963935"/>
              <a:gd name="connsiteX2" fmla="*/ 0 w 1564738"/>
              <a:gd name="connsiteY2" fmla="*/ 35723 h 1963935"/>
              <a:gd name="connsiteX3" fmla="*/ 45924 w 1564738"/>
              <a:gd name="connsiteY3" fmla="*/ 0 h 1963935"/>
            </a:gdLst>
            <a:ahLst/>
            <a:cxnLst>
              <a:cxn ang="0">
                <a:pos x="connsiteX0" y="connsiteY0"/>
              </a:cxn>
              <a:cxn ang="0">
                <a:pos x="connsiteX1" y="connsiteY1"/>
              </a:cxn>
              <a:cxn ang="0">
                <a:pos x="connsiteX2" y="connsiteY2"/>
              </a:cxn>
              <a:cxn ang="0">
                <a:pos x="connsiteX3" y="connsiteY3"/>
              </a:cxn>
            </a:cxnLst>
            <a:rect l="l" t="t" r="r" b="b"/>
            <a:pathLst>
              <a:path w="1564738" h="1963935">
                <a:moveTo>
                  <a:pt x="1564738" y="1924265"/>
                </a:moveTo>
                <a:lnTo>
                  <a:pt x="1525173" y="1963935"/>
                </a:lnTo>
                <a:lnTo>
                  <a:pt x="0" y="35723"/>
                </a:lnTo>
                <a:lnTo>
                  <a:pt x="45924" y="0"/>
                </a:lnTo>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E8EE790-A896-A3FA-8CDE-92E93412E6FB}"/>
              </a:ext>
            </a:extLst>
          </p:cNvPr>
          <p:cNvSpPr/>
          <p:nvPr/>
        </p:nvSpPr>
        <p:spPr>
          <a:xfrm rot="16200000">
            <a:off x="7024939" y="4359616"/>
            <a:ext cx="45719" cy="141375"/>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117">
            <a:extLst>
              <a:ext uri="{FF2B5EF4-FFF2-40B4-BE49-F238E27FC236}">
                <a16:creationId xmlns:a16="http://schemas.microsoft.com/office/drawing/2014/main" id="{64AC2FA8-0622-4DA3-73FF-A5318E7C91D0}"/>
              </a:ext>
            </a:extLst>
          </p:cNvPr>
          <p:cNvGrpSpPr/>
          <p:nvPr/>
        </p:nvGrpSpPr>
        <p:grpSpPr>
          <a:xfrm>
            <a:off x="4384336" y="2413817"/>
            <a:ext cx="3558540" cy="3371307"/>
            <a:chOff x="294936" y="2731317"/>
            <a:chExt cx="3558540" cy="3371307"/>
          </a:xfrm>
        </p:grpSpPr>
        <p:sp>
          <p:nvSpPr>
            <p:cNvPr id="3" name="Rectangle 2">
              <a:extLst>
                <a:ext uri="{FF2B5EF4-FFF2-40B4-BE49-F238E27FC236}">
                  <a16:creationId xmlns:a16="http://schemas.microsoft.com/office/drawing/2014/main" id="{F91218E8-840F-A136-F1FB-6BC77FA249B4}"/>
                </a:ext>
              </a:extLst>
            </p:cNvPr>
            <p:cNvSpPr/>
            <p:nvPr/>
          </p:nvSpPr>
          <p:spPr>
            <a:xfrm>
              <a:off x="294936" y="2731317"/>
              <a:ext cx="3558540" cy="2834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2688213-8313-082F-412A-3FC549A9F2A7}"/>
                </a:ext>
              </a:extLst>
            </p:cNvPr>
            <p:cNvSpPr/>
            <p:nvPr/>
          </p:nvSpPr>
          <p:spPr>
            <a:xfrm>
              <a:off x="637836" y="3218997"/>
              <a:ext cx="350520" cy="19050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32FA5C9-4892-7733-B196-5B06BD47FBED}"/>
                </a:ext>
              </a:extLst>
            </p:cNvPr>
            <p:cNvSpPr/>
            <p:nvPr/>
          </p:nvSpPr>
          <p:spPr>
            <a:xfrm>
              <a:off x="1072176" y="3352347"/>
              <a:ext cx="525780" cy="19050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5A0D12E-F567-38C1-2CEA-43BFAFAE43DA}"/>
                </a:ext>
              </a:extLst>
            </p:cNvPr>
            <p:cNvSpPr/>
            <p:nvPr/>
          </p:nvSpPr>
          <p:spPr>
            <a:xfrm>
              <a:off x="462576" y="3617469"/>
              <a:ext cx="525780" cy="279708"/>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391C0C-AC4B-3D91-C787-B9473552C0FF}"/>
                </a:ext>
              </a:extLst>
            </p:cNvPr>
            <p:cNvSpPr/>
            <p:nvPr/>
          </p:nvSpPr>
          <p:spPr>
            <a:xfrm>
              <a:off x="1026456" y="3662073"/>
              <a:ext cx="220980" cy="124614"/>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2B2A82-61CF-096D-0E9A-4F4D64E8AE86}"/>
                </a:ext>
              </a:extLst>
            </p:cNvPr>
            <p:cNvSpPr/>
            <p:nvPr/>
          </p:nvSpPr>
          <p:spPr>
            <a:xfrm>
              <a:off x="420666" y="2820525"/>
              <a:ext cx="525780" cy="279708"/>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60D3B6-1E64-611D-454A-1144070E22B5}"/>
                </a:ext>
              </a:extLst>
            </p:cNvPr>
            <p:cNvSpPr/>
            <p:nvPr/>
          </p:nvSpPr>
          <p:spPr>
            <a:xfrm>
              <a:off x="1761786" y="2769879"/>
              <a:ext cx="312420" cy="19050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C1116C-F661-2525-BFEF-E58A8C7A53BF}"/>
                </a:ext>
              </a:extLst>
            </p:cNvPr>
            <p:cNvSpPr/>
            <p:nvPr/>
          </p:nvSpPr>
          <p:spPr>
            <a:xfrm>
              <a:off x="1247436" y="2883717"/>
              <a:ext cx="350520" cy="28194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585DAD-04DE-917D-1EEC-5A99091692A3}"/>
                </a:ext>
              </a:extLst>
            </p:cNvPr>
            <p:cNvSpPr/>
            <p:nvPr/>
          </p:nvSpPr>
          <p:spPr>
            <a:xfrm>
              <a:off x="2127546" y="2960379"/>
              <a:ext cx="350520" cy="226464"/>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5693741-8044-2606-EE06-BC7EAC562ADA}"/>
                </a:ext>
              </a:extLst>
            </p:cNvPr>
            <p:cNvSpPr/>
            <p:nvPr/>
          </p:nvSpPr>
          <p:spPr>
            <a:xfrm>
              <a:off x="2512356" y="3230426"/>
              <a:ext cx="525780" cy="19050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DD47876-ADB0-6D96-F752-445047F8BBDE}"/>
                </a:ext>
              </a:extLst>
            </p:cNvPr>
            <p:cNvSpPr/>
            <p:nvPr/>
          </p:nvSpPr>
          <p:spPr>
            <a:xfrm>
              <a:off x="2531406" y="2798995"/>
              <a:ext cx="350520" cy="19050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2B8C9A-FF47-22EC-15D6-159A5D9FBA18}"/>
                </a:ext>
              </a:extLst>
            </p:cNvPr>
            <p:cNvSpPr/>
            <p:nvPr/>
          </p:nvSpPr>
          <p:spPr>
            <a:xfrm>
              <a:off x="2954206" y="2989495"/>
              <a:ext cx="423130" cy="19050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0D1A04A-D251-DBDE-A6C3-C7EFA78F7DF8}"/>
                </a:ext>
              </a:extLst>
            </p:cNvPr>
            <p:cNvSpPr/>
            <p:nvPr/>
          </p:nvSpPr>
          <p:spPr>
            <a:xfrm>
              <a:off x="1514136" y="3664767"/>
              <a:ext cx="419100" cy="19050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67B02A-5799-978C-7B51-A0728E5DD168}"/>
                </a:ext>
              </a:extLst>
            </p:cNvPr>
            <p:cNvSpPr/>
            <p:nvPr/>
          </p:nvSpPr>
          <p:spPr>
            <a:xfrm>
              <a:off x="1582716" y="3192326"/>
              <a:ext cx="525780" cy="19050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CE1C25E-DC0E-2314-D7A3-12A383F3ED2B}"/>
                </a:ext>
              </a:extLst>
            </p:cNvPr>
            <p:cNvSpPr/>
            <p:nvPr/>
          </p:nvSpPr>
          <p:spPr>
            <a:xfrm>
              <a:off x="1986576" y="3497126"/>
              <a:ext cx="632460" cy="39062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D74077E-92BB-2F1B-3232-649FDC388C24}"/>
                </a:ext>
              </a:extLst>
            </p:cNvPr>
            <p:cNvSpPr/>
            <p:nvPr/>
          </p:nvSpPr>
          <p:spPr>
            <a:xfrm>
              <a:off x="3081841" y="2816141"/>
              <a:ext cx="28586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9E5FBB2-C6F6-7E1C-9715-7E3EF0114AB2}"/>
                </a:ext>
              </a:extLst>
            </p:cNvPr>
            <p:cNvSpPr/>
            <p:nvPr/>
          </p:nvSpPr>
          <p:spPr>
            <a:xfrm>
              <a:off x="2133206" y="3288668"/>
              <a:ext cx="28586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E34B77-335F-2EEE-7B13-E6516BF3298E}"/>
                </a:ext>
              </a:extLst>
            </p:cNvPr>
            <p:cNvSpPr/>
            <p:nvPr/>
          </p:nvSpPr>
          <p:spPr>
            <a:xfrm>
              <a:off x="909976" y="3106327"/>
              <a:ext cx="28586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4E72F2-2201-0C43-5849-4F9A8F2BD72F}"/>
                </a:ext>
              </a:extLst>
            </p:cNvPr>
            <p:cNvSpPr/>
            <p:nvPr/>
          </p:nvSpPr>
          <p:spPr>
            <a:xfrm>
              <a:off x="2765336" y="3542034"/>
              <a:ext cx="28586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8EF814C-5CBD-3F6D-509A-2F8119A54C30}"/>
                </a:ext>
              </a:extLst>
            </p:cNvPr>
            <p:cNvSpPr/>
            <p:nvPr/>
          </p:nvSpPr>
          <p:spPr>
            <a:xfrm>
              <a:off x="3138606" y="3288668"/>
              <a:ext cx="28586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1DF2DEE-4938-E5A9-0DD5-A35663116633}"/>
                </a:ext>
              </a:extLst>
            </p:cNvPr>
            <p:cNvSpPr/>
            <p:nvPr/>
          </p:nvSpPr>
          <p:spPr>
            <a:xfrm>
              <a:off x="1016546" y="2786026"/>
              <a:ext cx="28586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4CD32B-57E9-A483-B3B3-DEBE10C88E8B}"/>
                </a:ext>
              </a:extLst>
            </p:cNvPr>
            <p:cNvSpPr/>
            <p:nvPr/>
          </p:nvSpPr>
          <p:spPr>
            <a:xfrm>
              <a:off x="351976" y="3483645"/>
              <a:ext cx="28586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342D620-6AEB-618F-440A-AB3011127E87}"/>
                </a:ext>
              </a:extLst>
            </p:cNvPr>
            <p:cNvSpPr/>
            <p:nvPr/>
          </p:nvSpPr>
          <p:spPr>
            <a:xfrm>
              <a:off x="351976" y="3141895"/>
              <a:ext cx="17112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A9C25B5-6785-F3F2-972B-159765403840}"/>
                </a:ext>
              </a:extLst>
            </p:cNvPr>
            <p:cNvSpPr/>
            <p:nvPr/>
          </p:nvSpPr>
          <p:spPr>
            <a:xfrm>
              <a:off x="1694461" y="3455041"/>
              <a:ext cx="17112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4D6B1EB-48D1-39EC-E10F-02D986E3D0D3}"/>
                </a:ext>
              </a:extLst>
            </p:cNvPr>
            <p:cNvSpPr/>
            <p:nvPr/>
          </p:nvSpPr>
          <p:spPr>
            <a:xfrm>
              <a:off x="1676226" y="3033760"/>
              <a:ext cx="17112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35FB98E-32EF-0D56-94E2-B1D233ECDCCB}"/>
                </a:ext>
              </a:extLst>
            </p:cNvPr>
            <p:cNvSpPr/>
            <p:nvPr/>
          </p:nvSpPr>
          <p:spPr>
            <a:xfrm>
              <a:off x="2188561" y="2798995"/>
              <a:ext cx="17112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B13844-CD78-5728-8F46-102EB6D46988}"/>
                </a:ext>
              </a:extLst>
            </p:cNvPr>
            <p:cNvSpPr/>
            <p:nvPr/>
          </p:nvSpPr>
          <p:spPr>
            <a:xfrm>
              <a:off x="3165771" y="3528938"/>
              <a:ext cx="171120" cy="8853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977375E-AE25-BF0C-983F-9F768599AEE8}"/>
                </a:ext>
              </a:extLst>
            </p:cNvPr>
            <p:cNvSpPr/>
            <p:nvPr/>
          </p:nvSpPr>
          <p:spPr>
            <a:xfrm>
              <a:off x="2965306" y="3829339"/>
              <a:ext cx="632460" cy="39062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4E79F80-6EB2-BDD8-3156-6132EFAC461E}"/>
                </a:ext>
              </a:extLst>
            </p:cNvPr>
            <p:cNvSpPr/>
            <p:nvPr/>
          </p:nvSpPr>
          <p:spPr>
            <a:xfrm>
              <a:off x="2176636" y="4202912"/>
              <a:ext cx="632460" cy="39062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A3671B5-E91B-35AA-83A4-A1248F49F34A}"/>
                </a:ext>
              </a:extLst>
            </p:cNvPr>
            <p:cNvSpPr/>
            <p:nvPr/>
          </p:nvSpPr>
          <p:spPr>
            <a:xfrm>
              <a:off x="563376" y="4039391"/>
              <a:ext cx="632460" cy="39062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247B1CE-AD92-45CD-59AB-10B2E7AB9AFC}"/>
                </a:ext>
              </a:extLst>
            </p:cNvPr>
            <p:cNvSpPr/>
            <p:nvPr/>
          </p:nvSpPr>
          <p:spPr>
            <a:xfrm>
              <a:off x="1892196" y="5030926"/>
              <a:ext cx="632460" cy="39062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0719F68-D47D-A61E-B7F1-788FE53D0C98}"/>
                </a:ext>
              </a:extLst>
            </p:cNvPr>
            <p:cNvSpPr/>
            <p:nvPr/>
          </p:nvSpPr>
          <p:spPr>
            <a:xfrm>
              <a:off x="1195836" y="4653534"/>
              <a:ext cx="632460" cy="39062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077F096-0414-54D9-66EC-2B8A1CC97196}"/>
                </a:ext>
              </a:extLst>
            </p:cNvPr>
            <p:cNvSpPr/>
            <p:nvPr/>
          </p:nvSpPr>
          <p:spPr>
            <a:xfrm>
              <a:off x="384086" y="5134889"/>
              <a:ext cx="632460" cy="39062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BACF6A6-AE54-9903-2F54-80641E5FB6D3}"/>
                </a:ext>
              </a:extLst>
            </p:cNvPr>
            <p:cNvSpPr/>
            <p:nvPr/>
          </p:nvSpPr>
          <p:spPr>
            <a:xfrm>
              <a:off x="1694460" y="4202912"/>
              <a:ext cx="387145" cy="24680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C71F66B-5CED-E8FD-1362-FD6B096D99DC}"/>
                </a:ext>
              </a:extLst>
            </p:cNvPr>
            <p:cNvSpPr/>
            <p:nvPr/>
          </p:nvSpPr>
          <p:spPr>
            <a:xfrm>
              <a:off x="3108236" y="5068858"/>
              <a:ext cx="632460" cy="39062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7160694-9609-A9A2-AD79-0D9F1396AC70}"/>
                </a:ext>
              </a:extLst>
            </p:cNvPr>
            <p:cNvSpPr/>
            <p:nvPr/>
          </p:nvSpPr>
          <p:spPr>
            <a:xfrm>
              <a:off x="2331083" y="4749720"/>
              <a:ext cx="387145" cy="24680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8A9324D-F46D-3F88-389E-C799A3E5C039}"/>
                </a:ext>
              </a:extLst>
            </p:cNvPr>
            <p:cNvSpPr/>
            <p:nvPr/>
          </p:nvSpPr>
          <p:spPr>
            <a:xfrm>
              <a:off x="1141493" y="5296868"/>
              <a:ext cx="372643" cy="16262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EBA9BE6-3CE8-260F-B3EF-7FF943BBDA26}"/>
                </a:ext>
              </a:extLst>
            </p:cNvPr>
            <p:cNvSpPr/>
            <p:nvPr/>
          </p:nvSpPr>
          <p:spPr>
            <a:xfrm>
              <a:off x="2619036" y="5294217"/>
              <a:ext cx="372643" cy="16262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F4749B7-C74A-2805-21D1-8E79BD446E05}"/>
                </a:ext>
              </a:extLst>
            </p:cNvPr>
            <p:cNvSpPr/>
            <p:nvPr/>
          </p:nvSpPr>
          <p:spPr>
            <a:xfrm>
              <a:off x="428506" y="4512231"/>
              <a:ext cx="372643" cy="134978"/>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BCF5066-6838-D752-0222-357E02A116EE}"/>
                </a:ext>
              </a:extLst>
            </p:cNvPr>
            <p:cNvSpPr/>
            <p:nvPr/>
          </p:nvSpPr>
          <p:spPr>
            <a:xfrm>
              <a:off x="351977" y="3988386"/>
              <a:ext cx="171120" cy="8657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D0CC6DD-D936-EF4D-8935-8F767BA2B7A0}"/>
                </a:ext>
              </a:extLst>
            </p:cNvPr>
            <p:cNvSpPr/>
            <p:nvPr/>
          </p:nvSpPr>
          <p:spPr>
            <a:xfrm>
              <a:off x="1274310" y="3905040"/>
              <a:ext cx="296772" cy="8657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B130DCA-BE26-058B-1F48-F341A9EEE7E6}"/>
                </a:ext>
              </a:extLst>
            </p:cNvPr>
            <p:cNvSpPr/>
            <p:nvPr/>
          </p:nvSpPr>
          <p:spPr>
            <a:xfrm>
              <a:off x="1141492" y="4387380"/>
              <a:ext cx="525779" cy="19388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02511E6-050F-0EA7-3FB6-EF6A3F6607D8}"/>
                </a:ext>
              </a:extLst>
            </p:cNvPr>
            <p:cNvSpPr/>
            <p:nvPr/>
          </p:nvSpPr>
          <p:spPr>
            <a:xfrm>
              <a:off x="2904127" y="4404478"/>
              <a:ext cx="525779" cy="19388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8069A97-D512-F1F1-C419-37445A264FED}"/>
                </a:ext>
              </a:extLst>
            </p:cNvPr>
            <p:cNvSpPr/>
            <p:nvPr/>
          </p:nvSpPr>
          <p:spPr>
            <a:xfrm>
              <a:off x="2954206" y="4813975"/>
              <a:ext cx="525779" cy="19388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1E796DF-7338-59A5-EC82-3838F51547B5}"/>
                </a:ext>
              </a:extLst>
            </p:cNvPr>
            <p:cNvSpPr/>
            <p:nvPr/>
          </p:nvSpPr>
          <p:spPr>
            <a:xfrm>
              <a:off x="3424466" y="3600966"/>
              <a:ext cx="293700" cy="19787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8989897-E995-DE7F-1C6E-650CED4FB43F}"/>
                </a:ext>
              </a:extLst>
            </p:cNvPr>
            <p:cNvSpPr/>
            <p:nvPr/>
          </p:nvSpPr>
          <p:spPr>
            <a:xfrm>
              <a:off x="3482806" y="3132804"/>
              <a:ext cx="293700" cy="134389"/>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F2D59FD-3BAB-6429-B8DC-0900ED72F9AE}"/>
                </a:ext>
              </a:extLst>
            </p:cNvPr>
            <p:cNvSpPr/>
            <p:nvPr/>
          </p:nvSpPr>
          <p:spPr>
            <a:xfrm>
              <a:off x="3635206" y="3328187"/>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A862F66-1A26-68B2-70F8-4D716D2A7187}"/>
                </a:ext>
              </a:extLst>
            </p:cNvPr>
            <p:cNvSpPr/>
            <p:nvPr/>
          </p:nvSpPr>
          <p:spPr>
            <a:xfrm>
              <a:off x="1835531" y="3976462"/>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C640DF9-C75E-0FE0-6A75-4651A70E131E}"/>
                </a:ext>
              </a:extLst>
            </p:cNvPr>
            <p:cNvSpPr/>
            <p:nvPr/>
          </p:nvSpPr>
          <p:spPr>
            <a:xfrm>
              <a:off x="1301488" y="4129767"/>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729F9-EA5B-A6CD-7563-E582C2AFCE34}"/>
                </a:ext>
              </a:extLst>
            </p:cNvPr>
            <p:cNvSpPr/>
            <p:nvPr/>
          </p:nvSpPr>
          <p:spPr>
            <a:xfrm>
              <a:off x="306146" y="2766897"/>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B74E998-C334-3FAA-9BDA-AF29A26D574F}"/>
                </a:ext>
              </a:extLst>
            </p:cNvPr>
            <p:cNvSpPr/>
            <p:nvPr/>
          </p:nvSpPr>
          <p:spPr>
            <a:xfrm>
              <a:off x="1577651" y="3461486"/>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0B52EC4-BCFC-A907-57DC-35611D541102}"/>
                </a:ext>
              </a:extLst>
            </p:cNvPr>
            <p:cNvSpPr/>
            <p:nvPr/>
          </p:nvSpPr>
          <p:spPr>
            <a:xfrm>
              <a:off x="2003556" y="3891981"/>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9C4EFDD-FEC7-9976-D2A6-322C3DD3DF09}"/>
                </a:ext>
              </a:extLst>
            </p:cNvPr>
            <p:cNvSpPr/>
            <p:nvPr/>
          </p:nvSpPr>
          <p:spPr>
            <a:xfrm>
              <a:off x="2786353" y="5064851"/>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5C9598B-FD63-81CB-B96A-C752AFA0968A}"/>
                </a:ext>
              </a:extLst>
            </p:cNvPr>
            <p:cNvSpPr/>
            <p:nvPr/>
          </p:nvSpPr>
          <p:spPr>
            <a:xfrm>
              <a:off x="1577651" y="5421555"/>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68F93DD-9479-4051-2EB2-AFFDCCA9580B}"/>
                </a:ext>
              </a:extLst>
            </p:cNvPr>
            <p:cNvSpPr/>
            <p:nvPr/>
          </p:nvSpPr>
          <p:spPr>
            <a:xfrm>
              <a:off x="366890" y="4221981"/>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0C40E9C-E496-0977-B3D0-BC8A9441DD6A}"/>
                </a:ext>
              </a:extLst>
            </p:cNvPr>
            <p:cNvSpPr/>
            <p:nvPr/>
          </p:nvSpPr>
          <p:spPr>
            <a:xfrm>
              <a:off x="824141" y="3489555"/>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3E80FFE-A325-456D-E71F-C3D9CA8A6AC1}"/>
                </a:ext>
              </a:extLst>
            </p:cNvPr>
            <p:cNvSpPr/>
            <p:nvPr/>
          </p:nvSpPr>
          <p:spPr>
            <a:xfrm>
              <a:off x="3527116" y="2843260"/>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7FD205A-62FE-D38B-5CD8-B2F61B01585A}"/>
                </a:ext>
              </a:extLst>
            </p:cNvPr>
            <p:cNvSpPr/>
            <p:nvPr/>
          </p:nvSpPr>
          <p:spPr>
            <a:xfrm>
              <a:off x="3021961" y="5398578"/>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853B64D-61C1-1E22-9878-90D614DEBC14}"/>
                </a:ext>
              </a:extLst>
            </p:cNvPr>
            <p:cNvSpPr/>
            <p:nvPr/>
          </p:nvSpPr>
          <p:spPr>
            <a:xfrm>
              <a:off x="1394606" y="5167951"/>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BAFA009-CA3A-C111-CB94-CC396215891A}"/>
                </a:ext>
              </a:extLst>
            </p:cNvPr>
            <p:cNvSpPr/>
            <p:nvPr/>
          </p:nvSpPr>
          <p:spPr>
            <a:xfrm>
              <a:off x="927842" y="4572234"/>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4C82925-9FC0-86F6-6B92-F170479B1A14}"/>
                </a:ext>
              </a:extLst>
            </p:cNvPr>
            <p:cNvSpPr/>
            <p:nvPr/>
          </p:nvSpPr>
          <p:spPr>
            <a:xfrm>
              <a:off x="1845276" y="4532982"/>
              <a:ext cx="141300" cy="9140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A5C5C3D-65AB-7ECD-A189-F24722212302}"/>
                </a:ext>
              </a:extLst>
            </p:cNvPr>
            <p:cNvSpPr/>
            <p:nvPr/>
          </p:nvSpPr>
          <p:spPr>
            <a:xfrm>
              <a:off x="692641" y="4806100"/>
              <a:ext cx="333407" cy="123224"/>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0CA8A8A-0B92-D5DD-A0B1-44EE510AAE57}"/>
                </a:ext>
              </a:extLst>
            </p:cNvPr>
            <p:cNvSpPr/>
            <p:nvPr/>
          </p:nvSpPr>
          <p:spPr>
            <a:xfrm>
              <a:off x="2341566" y="3968383"/>
              <a:ext cx="333407" cy="123224"/>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E35E6EBD-BA10-C401-61E2-212076F2D1A6}"/>
                </a:ext>
              </a:extLst>
            </p:cNvPr>
            <p:cNvSpPr/>
            <p:nvPr/>
          </p:nvSpPr>
          <p:spPr>
            <a:xfrm>
              <a:off x="1978152" y="4653564"/>
              <a:ext cx="333407" cy="123224"/>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7EB37D0-B1BD-2C1E-59A3-A6ECCD0DF88C}"/>
                </a:ext>
              </a:extLst>
            </p:cNvPr>
            <p:cNvSpPr/>
            <p:nvPr/>
          </p:nvSpPr>
          <p:spPr>
            <a:xfrm>
              <a:off x="3462952" y="4251775"/>
              <a:ext cx="333407" cy="123224"/>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06A49498-8FFF-A5D2-42D7-DCA7C5E3B8CA}"/>
                </a:ext>
              </a:extLst>
            </p:cNvPr>
            <p:cNvSpPr/>
            <p:nvPr/>
          </p:nvSpPr>
          <p:spPr>
            <a:xfrm>
              <a:off x="3424466" y="4606317"/>
              <a:ext cx="333407" cy="123224"/>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B61EDF8-C324-D025-BF3D-88D3DB64DA79}"/>
                </a:ext>
              </a:extLst>
            </p:cNvPr>
            <p:cNvSpPr/>
            <p:nvPr/>
          </p:nvSpPr>
          <p:spPr>
            <a:xfrm>
              <a:off x="328202" y="4969314"/>
              <a:ext cx="333407" cy="123224"/>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3FFF502-244F-73FD-D77D-CE8D451004F0}"/>
                </a:ext>
              </a:extLst>
            </p:cNvPr>
            <p:cNvSpPr/>
            <p:nvPr/>
          </p:nvSpPr>
          <p:spPr>
            <a:xfrm>
              <a:off x="2672376" y="3730559"/>
              <a:ext cx="333407" cy="123224"/>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0B0C8169-603F-179C-3DB0-A769A98D3C77}"/>
                </a:ext>
              </a:extLst>
            </p:cNvPr>
            <p:cNvSpPr/>
            <p:nvPr/>
          </p:nvSpPr>
          <p:spPr>
            <a:xfrm>
              <a:off x="917923" y="5000364"/>
              <a:ext cx="372643" cy="16262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49AEF19-1917-B329-6675-6B3BCF7EE27D}"/>
                </a:ext>
              </a:extLst>
            </p:cNvPr>
            <p:cNvSpPr/>
            <p:nvPr/>
          </p:nvSpPr>
          <p:spPr>
            <a:xfrm>
              <a:off x="1540191" y="4074959"/>
              <a:ext cx="127000" cy="13634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0CF7D463-F206-0ECC-0F72-801D5FB91765}"/>
                </a:ext>
              </a:extLst>
            </p:cNvPr>
            <p:cNvSpPr/>
            <p:nvPr/>
          </p:nvSpPr>
          <p:spPr>
            <a:xfrm>
              <a:off x="1669746" y="5145481"/>
              <a:ext cx="127000" cy="13634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00E4C7F6-1CF5-6692-38F4-D3B06F5CFB8A}"/>
                </a:ext>
              </a:extLst>
            </p:cNvPr>
            <p:cNvSpPr/>
            <p:nvPr/>
          </p:nvSpPr>
          <p:spPr>
            <a:xfrm>
              <a:off x="2021180" y="4848848"/>
              <a:ext cx="127000" cy="13634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0D55C3BC-D0CC-86A3-AEFF-EA08E25C2A79}"/>
                </a:ext>
              </a:extLst>
            </p:cNvPr>
            <p:cNvSpPr/>
            <p:nvPr/>
          </p:nvSpPr>
          <p:spPr>
            <a:xfrm>
              <a:off x="2901806" y="4218456"/>
              <a:ext cx="127000" cy="136346"/>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D9536808-7507-30A9-9D6B-CE5676E33F73}"/>
                </a:ext>
              </a:extLst>
            </p:cNvPr>
            <p:cNvSpPr/>
            <p:nvPr/>
          </p:nvSpPr>
          <p:spPr>
            <a:xfrm rot="16200000">
              <a:off x="2877298" y="4617134"/>
              <a:ext cx="45719" cy="141375"/>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A4EF5541-8D8C-5DB0-F96F-E6CC83E23522}"/>
                </a:ext>
              </a:extLst>
            </p:cNvPr>
            <p:cNvSpPr/>
            <p:nvPr/>
          </p:nvSpPr>
          <p:spPr>
            <a:xfrm rot="16200000">
              <a:off x="2782846" y="4698134"/>
              <a:ext cx="45719" cy="141375"/>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42DBFBA-974C-8C05-5D9B-F62BD34E8E3E}"/>
                </a:ext>
              </a:extLst>
            </p:cNvPr>
            <p:cNvSpPr/>
            <p:nvPr/>
          </p:nvSpPr>
          <p:spPr>
            <a:xfrm rot="16200000">
              <a:off x="2221884" y="4113065"/>
              <a:ext cx="45719" cy="141375"/>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6811E6B-77C4-AC58-90A1-5F84AD77998D}"/>
                </a:ext>
              </a:extLst>
            </p:cNvPr>
            <p:cNvSpPr/>
            <p:nvPr/>
          </p:nvSpPr>
          <p:spPr>
            <a:xfrm rot="16200000">
              <a:off x="2269119" y="4055090"/>
              <a:ext cx="45719" cy="141375"/>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40895336-09C7-51DA-854B-FE3837F612AB}"/>
                </a:ext>
              </a:extLst>
            </p:cNvPr>
            <p:cNvSpPr/>
            <p:nvPr/>
          </p:nvSpPr>
          <p:spPr>
            <a:xfrm rot="16200000">
              <a:off x="383344" y="4665596"/>
              <a:ext cx="45719" cy="141375"/>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13D0913-AF6C-82BD-0B7C-445E4E8B0E24}"/>
                </a:ext>
              </a:extLst>
            </p:cNvPr>
            <p:cNvSpPr/>
            <p:nvPr/>
          </p:nvSpPr>
          <p:spPr>
            <a:xfrm rot="16200000">
              <a:off x="465060" y="4720428"/>
              <a:ext cx="45719" cy="141375"/>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7073DF1A-2E76-BA4E-3615-1F4DAB4601F2}"/>
                </a:ext>
              </a:extLst>
            </p:cNvPr>
            <p:cNvSpPr/>
            <p:nvPr/>
          </p:nvSpPr>
          <p:spPr>
            <a:xfrm>
              <a:off x="426117" y="5695866"/>
              <a:ext cx="3053868"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chemeClr val="accent2"/>
                  </a:solidFill>
                  <a:effectLst/>
                  <a:uLnTx/>
                  <a:uFillTx/>
                  <a:ea typeface="+mn-ea"/>
                  <a:cs typeface="+mn-cs"/>
                </a:rPr>
                <a:t>Sand &amp; Gravel</a:t>
              </a:r>
            </a:p>
          </p:txBody>
        </p:sp>
      </p:grpSp>
      <p:grpSp>
        <p:nvGrpSpPr>
          <p:cNvPr id="119" name="Group 118">
            <a:extLst>
              <a:ext uri="{FF2B5EF4-FFF2-40B4-BE49-F238E27FC236}">
                <a16:creationId xmlns:a16="http://schemas.microsoft.com/office/drawing/2014/main" id="{49A7A5A8-7D05-259C-15C0-1817CB09561E}"/>
              </a:ext>
            </a:extLst>
          </p:cNvPr>
          <p:cNvGrpSpPr/>
          <p:nvPr/>
        </p:nvGrpSpPr>
        <p:grpSpPr>
          <a:xfrm>
            <a:off x="8254877" y="2422072"/>
            <a:ext cx="3544014" cy="3376560"/>
            <a:chOff x="4165477" y="2739572"/>
            <a:chExt cx="3544014" cy="3376560"/>
          </a:xfrm>
        </p:grpSpPr>
        <p:sp>
          <p:nvSpPr>
            <p:cNvPr id="75" name="Freeform: Shape 74">
              <a:extLst>
                <a:ext uri="{FF2B5EF4-FFF2-40B4-BE49-F238E27FC236}">
                  <a16:creationId xmlns:a16="http://schemas.microsoft.com/office/drawing/2014/main" id="{F661C7E4-1DE2-DCB3-79DD-3E286B9C7EF3}"/>
                </a:ext>
              </a:extLst>
            </p:cNvPr>
            <p:cNvSpPr/>
            <p:nvPr/>
          </p:nvSpPr>
          <p:spPr>
            <a:xfrm>
              <a:off x="4624976" y="2739572"/>
              <a:ext cx="923925" cy="958850"/>
            </a:xfrm>
            <a:custGeom>
              <a:avLst/>
              <a:gdLst>
                <a:gd name="connsiteX0" fmla="*/ 0 w 1003300"/>
                <a:gd name="connsiteY0" fmla="*/ 0 h 1028700"/>
                <a:gd name="connsiteX1" fmla="*/ 222250 w 1003300"/>
                <a:gd name="connsiteY1" fmla="*/ 0 h 1028700"/>
                <a:gd name="connsiteX2" fmla="*/ 1003300 w 1003300"/>
                <a:gd name="connsiteY2" fmla="*/ 1016000 h 1028700"/>
                <a:gd name="connsiteX3" fmla="*/ 933450 w 1003300"/>
                <a:gd name="connsiteY3" fmla="*/ 1028700 h 1028700"/>
                <a:gd name="connsiteX4" fmla="*/ 158750 w 1003300"/>
                <a:gd name="connsiteY4" fmla="*/ 0 h 1028700"/>
                <a:gd name="connsiteX5" fmla="*/ 234950 w 1003300"/>
                <a:gd name="connsiteY5" fmla="*/ 0 h 1028700"/>
                <a:gd name="connsiteX0" fmla="*/ 0 w 1003300"/>
                <a:gd name="connsiteY0" fmla="*/ 0 h 1016000"/>
                <a:gd name="connsiteX1" fmla="*/ 222250 w 1003300"/>
                <a:gd name="connsiteY1" fmla="*/ 0 h 1016000"/>
                <a:gd name="connsiteX2" fmla="*/ 1003300 w 1003300"/>
                <a:gd name="connsiteY2" fmla="*/ 1016000 h 1016000"/>
                <a:gd name="connsiteX3" fmla="*/ 873125 w 1003300"/>
                <a:gd name="connsiteY3" fmla="*/ 958850 h 1016000"/>
                <a:gd name="connsiteX4" fmla="*/ 158750 w 1003300"/>
                <a:gd name="connsiteY4" fmla="*/ 0 h 1016000"/>
                <a:gd name="connsiteX5" fmla="*/ 234950 w 1003300"/>
                <a:gd name="connsiteY5" fmla="*/ 0 h 1016000"/>
                <a:gd name="connsiteX0" fmla="*/ 0 w 936625"/>
                <a:gd name="connsiteY0" fmla="*/ 0 h 958850"/>
                <a:gd name="connsiteX1" fmla="*/ 222250 w 936625"/>
                <a:gd name="connsiteY1" fmla="*/ 0 h 958850"/>
                <a:gd name="connsiteX2" fmla="*/ 936625 w 936625"/>
                <a:gd name="connsiteY2" fmla="*/ 939800 h 958850"/>
                <a:gd name="connsiteX3" fmla="*/ 873125 w 936625"/>
                <a:gd name="connsiteY3" fmla="*/ 958850 h 958850"/>
                <a:gd name="connsiteX4" fmla="*/ 158750 w 936625"/>
                <a:gd name="connsiteY4" fmla="*/ 0 h 958850"/>
                <a:gd name="connsiteX5" fmla="*/ 234950 w 936625"/>
                <a:gd name="connsiteY5" fmla="*/ 0 h 958850"/>
                <a:gd name="connsiteX0" fmla="*/ 0 w 923925"/>
                <a:gd name="connsiteY0" fmla="*/ 0 h 958850"/>
                <a:gd name="connsiteX1" fmla="*/ 222250 w 923925"/>
                <a:gd name="connsiteY1" fmla="*/ 0 h 958850"/>
                <a:gd name="connsiteX2" fmla="*/ 923925 w 923925"/>
                <a:gd name="connsiteY2" fmla="*/ 923925 h 958850"/>
                <a:gd name="connsiteX3" fmla="*/ 873125 w 923925"/>
                <a:gd name="connsiteY3" fmla="*/ 958850 h 958850"/>
                <a:gd name="connsiteX4" fmla="*/ 158750 w 923925"/>
                <a:gd name="connsiteY4" fmla="*/ 0 h 958850"/>
                <a:gd name="connsiteX5" fmla="*/ 234950 w 923925"/>
                <a:gd name="connsiteY5"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25" h="958850">
                  <a:moveTo>
                    <a:pt x="0" y="0"/>
                  </a:moveTo>
                  <a:lnTo>
                    <a:pt x="222250" y="0"/>
                  </a:lnTo>
                  <a:lnTo>
                    <a:pt x="923925" y="923925"/>
                  </a:lnTo>
                  <a:lnTo>
                    <a:pt x="873125" y="958850"/>
                  </a:lnTo>
                  <a:lnTo>
                    <a:pt x="158750" y="0"/>
                  </a:lnTo>
                  <a:lnTo>
                    <a:pt x="234950" y="0"/>
                  </a:lnTo>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ED7548A7-C7D2-3E2E-C292-6A5BBFED6C9B}"/>
                </a:ext>
              </a:extLst>
            </p:cNvPr>
            <p:cNvSpPr/>
            <p:nvPr/>
          </p:nvSpPr>
          <p:spPr>
            <a:xfrm rot="5617617">
              <a:off x="4333227" y="3424474"/>
              <a:ext cx="1017968" cy="1306914"/>
            </a:xfrm>
            <a:custGeom>
              <a:avLst/>
              <a:gdLst>
                <a:gd name="connsiteX0" fmla="*/ 0 w 1003300"/>
                <a:gd name="connsiteY0" fmla="*/ 0 h 1028700"/>
                <a:gd name="connsiteX1" fmla="*/ 222250 w 1003300"/>
                <a:gd name="connsiteY1" fmla="*/ 0 h 1028700"/>
                <a:gd name="connsiteX2" fmla="*/ 1003300 w 1003300"/>
                <a:gd name="connsiteY2" fmla="*/ 1016000 h 1028700"/>
                <a:gd name="connsiteX3" fmla="*/ 933450 w 1003300"/>
                <a:gd name="connsiteY3" fmla="*/ 1028700 h 1028700"/>
                <a:gd name="connsiteX4" fmla="*/ 158750 w 1003300"/>
                <a:gd name="connsiteY4" fmla="*/ 0 h 1028700"/>
                <a:gd name="connsiteX5" fmla="*/ 234950 w 1003300"/>
                <a:gd name="connsiteY5" fmla="*/ 0 h 1028700"/>
                <a:gd name="connsiteX0" fmla="*/ 0 w 1187430"/>
                <a:gd name="connsiteY0" fmla="*/ 0 h 1285879"/>
                <a:gd name="connsiteX1" fmla="*/ 222250 w 1187430"/>
                <a:gd name="connsiteY1" fmla="*/ 0 h 1285879"/>
                <a:gd name="connsiteX2" fmla="*/ 1187430 w 1187430"/>
                <a:gd name="connsiteY2" fmla="*/ 1285879 h 1285879"/>
                <a:gd name="connsiteX3" fmla="*/ 933450 w 1187430"/>
                <a:gd name="connsiteY3" fmla="*/ 1028700 h 1285879"/>
                <a:gd name="connsiteX4" fmla="*/ 158750 w 1187430"/>
                <a:gd name="connsiteY4" fmla="*/ 0 h 1285879"/>
                <a:gd name="connsiteX5" fmla="*/ 234950 w 1187430"/>
                <a:gd name="connsiteY5" fmla="*/ 0 h 1285879"/>
                <a:gd name="connsiteX0" fmla="*/ 0 w 1187430"/>
                <a:gd name="connsiteY0" fmla="*/ 0 h 1297408"/>
                <a:gd name="connsiteX1" fmla="*/ 222250 w 1187430"/>
                <a:gd name="connsiteY1" fmla="*/ 0 h 1297408"/>
                <a:gd name="connsiteX2" fmla="*/ 1187430 w 1187430"/>
                <a:gd name="connsiteY2" fmla="*/ 1285879 h 1297408"/>
                <a:gd name="connsiteX3" fmla="*/ 1098416 w 1187430"/>
                <a:gd name="connsiteY3" fmla="*/ 1297408 h 1297408"/>
                <a:gd name="connsiteX4" fmla="*/ 158750 w 1187430"/>
                <a:gd name="connsiteY4" fmla="*/ 0 h 1297408"/>
                <a:gd name="connsiteX5" fmla="*/ 234950 w 1187430"/>
                <a:gd name="connsiteY5" fmla="*/ 0 h 1297408"/>
                <a:gd name="connsiteX0" fmla="*/ 63500 w 1028680"/>
                <a:gd name="connsiteY0" fmla="*/ 0 h 1297408"/>
                <a:gd name="connsiteX1" fmla="*/ 1028680 w 1028680"/>
                <a:gd name="connsiteY1" fmla="*/ 1285879 h 1297408"/>
                <a:gd name="connsiteX2" fmla="*/ 939666 w 1028680"/>
                <a:gd name="connsiteY2" fmla="*/ 1297408 h 1297408"/>
                <a:gd name="connsiteX3" fmla="*/ 0 w 1028680"/>
                <a:gd name="connsiteY3" fmla="*/ 0 h 1297408"/>
                <a:gd name="connsiteX4" fmla="*/ 76200 w 1028680"/>
                <a:gd name="connsiteY4" fmla="*/ 0 h 1297408"/>
                <a:gd name="connsiteX0" fmla="*/ 1028680 w 1028680"/>
                <a:gd name="connsiteY0" fmla="*/ 1285879 h 1297408"/>
                <a:gd name="connsiteX1" fmla="*/ 939666 w 1028680"/>
                <a:gd name="connsiteY1" fmla="*/ 1297408 h 1297408"/>
                <a:gd name="connsiteX2" fmla="*/ 0 w 1028680"/>
                <a:gd name="connsiteY2" fmla="*/ 0 h 1297408"/>
                <a:gd name="connsiteX3" fmla="*/ 76200 w 1028680"/>
                <a:gd name="connsiteY3" fmla="*/ 0 h 1297408"/>
                <a:gd name="connsiteX0" fmla="*/ 1028680 w 1028680"/>
                <a:gd name="connsiteY0" fmla="*/ 1309643 h 1321172"/>
                <a:gd name="connsiteX1" fmla="*/ 939666 w 1028680"/>
                <a:gd name="connsiteY1" fmla="*/ 1321172 h 1321172"/>
                <a:gd name="connsiteX2" fmla="*/ 0 w 1028680"/>
                <a:gd name="connsiteY2" fmla="*/ 23764 h 1321172"/>
                <a:gd name="connsiteX3" fmla="*/ 74694 w 1028680"/>
                <a:gd name="connsiteY3" fmla="*/ 0 h 1321172"/>
                <a:gd name="connsiteX0" fmla="*/ 1027926 w 1027926"/>
                <a:gd name="connsiteY0" fmla="*/ 1309643 h 1321172"/>
                <a:gd name="connsiteX1" fmla="*/ 938912 w 1027926"/>
                <a:gd name="connsiteY1" fmla="*/ 1321172 h 1321172"/>
                <a:gd name="connsiteX2" fmla="*/ 0 w 1027926"/>
                <a:gd name="connsiteY2" fmla="*/ 35646 h 1321172"/>
                <a:gd name="connsiteX3" fmla="*/ 73940 w 1027926"/>
                <a:gd name="connsiteY3" fmla="*/ 0 h 1321172"/>
                <a:gd name="connsiteX0" fmla="*/ 1025098 w 1025098"/>
                <a:gd name="connsiteY0" fmla="*/ 1302664 h 1321172"/>
                <a:gd name="connsiteX1" fmla="*/ 938912 w 1025098"/>
                <a:gd name="connsiteY1" fmla="*/ 1321172 h 1321172"/>
                <a:gd name="connsiteX2" fmla="*/ 0 w 1025098"/>
                <a:gd name="connsiteY2" fmla="*/ 35646 h 1321172"/>
                <a:gd name="connsiteX3" fmla="*/ 73940 w 1025098"/>
                <a:gd name="connsiteY3" fmla="*/ 0 h 1321172"/>
                <a:gd name="connsiteX0" fmla="*/ 1025098 w 1025098"/>
                <a:gd name="connsiteY0" fmla="*/ 1302664 h 1306914"/>
                <a:gd name="connsiteX1" fmla="*/ 938008 w 1025098"/>
                <a:gd name="connsiteY1" fmla="*/ 1306914 h 1306914"/>
                <a:gd name="connsiteX2" fmla="*/ 0 w 1025098"/>
                <a:gd name="connsiteY2" fmla="*/ 35646 h 1306914"/>
                <a:gd name="connsiteX3" fmla="*/ 73940 w 1025098"/>
                <a:gd name="connsiteY3" fmla="*/ 0 h 1306914"/>
                <a:gd name="connsiteX0" fmla="*/ 1017968 w 1017968"/>
                <a:gd name="connsiteY0" fmla="*/ 1303116 h 1306914"/>
                <a:gd name="connsiteX1" fmla="*/ 938008 w 1017968"/>
                <a:gd name="connsiteY1" fmla="*/ 1306914 h 1306914"/>
                <a:gd name="connsiteX2" fmla="*/ 0 w 1017968"/>
                <a:gd name="connsiteY2" fmla="*/ 35646 h 1306914"/>
                <a:gd name="connsiteX3" fmla="*/ 73940 w 1017968"/>
                <a:gd name="connsiteY3" fmla="*/ 0 h 1306914"/>
              </a:gdLst>
              <a:ahLst/>
              <a:cxnLst>
                <a:cxn ang="0">
                  <a:pos x="connsiteX0" y="connsiteY0"/>
                </a:cxn>
                <a:cxn ang="0">
                  <a:pos x="connsiteX1" y="connsiteY1"/>
                </a:cxn>
                <a:cxn ang="0">
                  <a:pos x="connsiteX2" y="connsiteY2"/>
                </a:cxn>
                <a:cxn ang="0">
                  <a:pos x="connsiteX3" y="connsiteY3"/>
                </a:cxn>
              </a:cxnLst>
              <a:rect l="l" t="t" r="r" b="b"/>
              <a:pathLst>
                <a:path w="1017968" h="1306914">
                  <a:moveTo>
                    <a:pt x="1017968" y="1303116"/>
                  </a:moveTo>
                  <a:lnTo>
                    <a:pt x="938008" y="1306914"/>
                  </a:lnTo>
                  <a:lnTo>
                    <a:pt x="0" y="35646"/>
                  </a:lnTo>
                  <a:lnTo>
                    <a:pt x="73940" y="0"/>
                  </a:lnTo>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946268E-72F6-9C1C-D130-40880685A78C}"/>
                </a:ext>
              </a:extLst>
            </p:cNvPr>
            <p:cNvSpPr/>
            <p:nvPr/>
          </p:nvSpPr>
          <p:spPr>
            <a:xfrm>
              <a:off x="5442541" y="3628572"/>
              <a:ext cx="2266950" cy="900112"/>
            </a:xfrm>
            <a:custGeom>
              <a:avLst/>
              <a:gdLst>
                <a:gd name="connsiteX0" fmla="*/ 80962 w 2276475"/>
                <a:gd name="connsiteY0" fmla="*/ 0 h 919163"/>
                <a:gd name="connsiteX1" fmla="*/ 2276475 w 2276475"/>
                <a:gd name="connsiteY1" fmla="*/ 757238 h 919163"/>
                <a:gd name="connsiteX2" fmla="*/ 2266950 w 2276475"/>
                <a:gd name="connsiteY2" fmla="*/ 919163 h 919163"/>
                <a:gd name="connsiteX3" fmla="*/ 0 w 2276475"/>
                <a:gd name="connsiteY3" fmla="*/ 47625 h 919163"/>
                <a:gd name="connsiteX4" fmla="*/ 80962 w 2276475"/>
                <a:gd name="connsiteY4" fmla="*/ 0 h 919163"/>
                <a:gd name="connsiteX0" fmla="*/ 80962 w 2286000"/>
                <a:gd name="connsiteY0" fmla="*/ 0 h 866775"/>
                <a:gd name="connsiteX1" fmla="*/ 2276475 w 2286000"/>
                <a:gd name="connsiteY1" fmla="*/ 757238 h 866775"/>
                <a:gd name="connsiteX2" fmla="*/ 2286000 w 2286000"/>
                <a:gd name="connsiteY2" fmla="*/ 866775 h 866775"/>
                <a:gd name="connsiteX3" fmla="*/ 0 w 2286000"/>
                <a:gd name="connsiteY3" fmla="*/ 47625 h 866775"/>
                <a:gd name="connsiteX4" fmla="*/ 80962 w 2286000"/>
                <a:gd name="connsiteY4" fmla="*/ 0 h 866775"/>
                <a:gd name="connsiteX0" fmla="*/ 80962 w 2286000"/>
                <a:gd name="connsiteY0" fmla="*/ 0 h 866775"/>
                <a:gd name="connsiteX1" fmla="*/ 2262187 w 2286000"/>
                <a:gd name="connsiteY1" fmla="*/ 757238 h 866775"/>
                <a:gd name="connsiteX2" fmla="*/ 2286000 w 2286000"/>
                <a:gd name="connsiteY2" fmla="*/ 866775 h 866775"/>
                <a:gd name="connsiteX3" fmla="*/ 0 w 2286000"/>
                <a:gd name="connsiteY3" fmla="*/ 47625 h 866775"/>
                <a:gd name="connsiteX4" fmla="*/ 80962 w 2286000"/>
                <a:gd name="connsiteY4" fmla="*/ 0 h 866775"/>
                <a:gd name="connsiteX0" fmla="*/ 80962 w 2266950"/>
                <a:gd name="connsiteY0" fmla="*/ 0 h 862012"/>
                <a:gd name="connsiteX1" fmla="*/ 2262187 w 2266950"/>
                <a:gd name="connsiteY1" fmla="*/ 757238 h 862012"/>
                <a:gd name="connsiteX2" fmla="*/ 2266950 w 2266950"/>
                <a:gd name="connsiteY2" fmla="*/ 862012 h 862012"/>
                <a:gd name="connsiteX3" fmla="*/ 0 w 2266950"/>
                <a:gd name="connsiteY3" fmla="*/ 47625 h 862012"/>
                <a:gd name="connsiteX4" fmla="*/ 80962 w 2266950"/>
                <a:gd name="connsiteY4" fmla="*/ 0 h 862012"/>
                <a:gd name="connsiteX0" fmla="*/ 42862 w 2266950"/>
                <a:gd name="connsiteY0" fmla="*/ 0 h 900112"/>
                <a:gd name="connsiteX1" fmla="*/ 2262187 w 2266950"/>
                <a:gd name="connsiteY1" fmla="*/ 795338 h 900112"/>
                <a:gd name="connsiteX2" fmla="*/ 2266950 w 2266950"/>
                <a:gd name="connsiteY2" fmla="*/ 900112 h 900112"/>
                <a:gd name="connsiteX3" fmla="*/ 0 w 2266950"/>
                <a:gd name="connsiteY3" fmla="*/ 85725 h 900112"/>
                <a:gd name="connsiteX4" fmla="*/ 42862 w 2266950"/>
                <a:gd name="connsiteY4" fmla="*/ 0 h 90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00112">
                  <a:moveTo>
                    <a:pt x="42862" y="0"/>
                  </a:moveTo>
                  <a:lnTo>
                    <a:pt x="2262187" y="795338"/>
                  </a:lnTo>
                  <a:lnTo>
                    <a:pt x="2266950" y="900112"/>
                  </a:lnTo>
                  <a:lnTo>
                    <a:pt x="0" y="85725"/>
                  </a:lnTo>
                  <a:lnTo>
                    <a:pt x="42862"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ED0CB587-B21E-8938-27FE-6EC86F24FE9F}"/>
                </a:ext>
              </a:extLst>
            </p:cNvPr>
            <p:cNvSpPr/>
            <p:nvPr/>
          </p:nvSpPr>
          <p:spPr>
            <a:xfrm>
              <a:off x="6633164" y="3533322"/>
              <a:ext cx="552451" cy="609600"/>
            </a:xfrm>
            <a:custGeom>
              <a:avLst/>
              <a:gdLst>
                <a:gd name="connsiteX0" fmla="*/ 471488 w 604838"/>
                <a:gd name="connsiteY0" fmla="*/ 0 h 609600"/>
                <a:gd name="connsiteX1" fmla="*/ 604838 w 604838"/>
                <a:gd name="connsiteY1" fmla="*/ 0 h 609600"/>
                <a:gd name="connsiteX2" fmla="*/ 123825 w 604838"/>
                <a:gd name="connsiteY2" fmla="*/ 609600 h 609600"/>
                <a:gd name="connsiteX3" fmla="*/ 0 w 604838"/>
                <a:gd name="connsiteY3" fmla="*/ 557213 h 609600"/>
                <a:gd name="connsiteX4" fmla="*/ 471488 w 604838"/>
                <a:gd name="connsiteY4" fmla="*/ 0 h 609600"/>
                <a:gd name="connsiteX0" fmla="*/ 419101 w 552451"/>
                <a:gd name="connsiteY0" fmla="*/ 0 h 609600"/>
                <a:gd name="connsiteX1" fmla="*/ 552451 w 552451"/>
                <a:gd name="connsiteY1" fmla="*/ 0 h 609600"/>
                <a:gd name="connsiteX2" fmla="*/ 71438 w 552451"/>
                <a:gd name="connsiteY2" fmla="*/ 609600 h 609600"/>
                <a:gd name="connsiteX3" fmla="*/ 0 w 552451"/>
                <a:gd name="connsiteY3" fmla="*/ 585788 h 609600"/>
                <a:gd name="connsiteX4" fmla="*/ 419101 w 552451"/>
                <a:gd name="connsiteY4" fmla="*/ 0 h 609600"/>
                <a:gd name="connsiteX0" fmla="*/ 471488 w 552451"/>
                <a:gd name="connsiteY0" fmla="*/ 0 h 609600"/>
                <a:gd name="connsiteX1" fmla="*/ 552451 w 552451"/>
                <a:gd name="connsiteY1" fmla="*/ 0 h 609600"/>
                <a:gd name="connsiteX2" fmla="*/ 71438 w 552451"/>
                <a:gd name="connsiteY2" fmla="*/ 609600 h 609600"/>
                <a:gd name="connsiteX3" fmla="*/ 0 w 552451"/>
                <a:gd name="connsiteY3" fmla="*/ 585788 h 609600"/>
                <a:gd name="connsiteX4" fmla="*/ 471488 w 552451"/>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1" h="609600">
                  <a:moveTo>
                    <a:pt x="471488" y="0"/>
                  </a:moveTo>
                  <a:lnTo>
                    <a:pt x="552451" y="0"/>
                  </a:lnTo>
                  <a:lnTo>
                    <a:pt x="71438" y="609600"/>
                  </a:lnTo>
                  <a:lnTo>
                    <a:pt x="0" y="585788"/>
                  </a:lnTo>
                  <a:lnTo>
                    <a:pt x="471488"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8ED61182-4A5C-2071-D22F-C22138D9AE3B}"/>
                </a:ext>
              </a:extLst>
            </p:cNvPr>
            <p:cNvSpPr/>
            <p:nvPr/>
          </p:nvSpPr>
          <p:spPr>
            <a:xfrm>
              <a:off x="4585290" y="4204835"/>
              <a:ext cx="1543050" cy="1366837"/>
            </a:xfrm>
            <a:custGeom>
              <a:avLst/>
              <a:gdLst>
                <a:gd name="connsiteX0" fmla="*/ 0 w 1543050"/>
                <a:gd name="connsiteY0" fmla="*/ 61912 h 1366837"/>
                <a:gd name="connsiteX1" fmla="*/ 1462087 w 1543050"/>
                <a:gd name="connsiteY1" fmla="*/ 1366837 h 1366837"/>
                <a:gd name="connsiteX2" fmla="*/ 1543050 w 1543050"/>
                <a:gd name="connsiteY2" fmla="*/ 1362075 h 1366837"/>
                <a:gd name="connsiteX3" fmla="*/ 38100 w 1543050"/>
                <a:gd name="connsiteY3" fmla="*/ 0 h 1366837"/>
                <a:gd name="connsiteX4" fmla="*/ 0 w 1543050"/>
                <a:gd name="connsiteY4" fmla="*/ 61912 h 1366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0" h="1366837">
                  <a:moveTo>
                    <a:pt x="0" y="61912"/>
                  </a:moveTo>
                  <a:lnTo>
                    <a:pt x="1462087" y="1366837"/>
                  </a:lnTo>
                  <a:lnTo>
                    <a:pt x="1543050" y="1362075"/>
                  </a:lnTo>
                  <a:lnTo>
                    <a:pt x="38100" y="0"/>
                  </a:lnTo>
                  <a:lnTo>
                    <a:pt x="0" y="61912"/>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D0A25162-F932-0177-AA49-B16FC21FA700}"/>
                </a:ext>
              </a:extLst>
            </p:cNvPr>
            <p:cNvSpPr/>
            <p:nvPr/>
          </p:nvSpPr>
          <p:spPr>
            <a:xfrm>
              <a:off x="5837827" y="4242935"/>
              <a:ext cx="1252538" cy="1119187"/>
            </a:xfrm>
            <a:custGeom>
              <a:avLst/>
              <a:gdLst>
                <a:gd name="connsiteX0" fmla="*/ 1147763 w 1252538"/>
                <a:gd name="connsiteY0" fmla="*/ 0 h 1119187"/>
                <a:gd name="connsiteX1" fmla="*/ 1252538 w 1252538"/>
                <a:gd name="connsiteY1" fmla="*/ 42862 h 1119187"/>
                <a:gd name="connsiteX2" fmla="*/ 52388 w 1252538"/>
                <a:gd name="connsiteY2" fmla="*/ 1119187 h 1119187"/>
                <a:gd name="connsiteX3" fmla="*/ 0 w 1252538"/>
                <a:gd name="connsiteY3" fmla="*/ 1076325 h 1119187"/>
                <a:gd name="connsiteX4" fmla="*/ 1147763 w 1252538"/>
                <a:gd name="connsiteY4" fmla="*/ 0 h 1119187"/>
                <a:gd name="connsiteX0" fmla="*/ 1185863 w 1252538"/>
                <a:gd name="connsiteY0" fmla="*/ 0 h 1119187"/>
                <a:gd name="connsiteX1" fmla="*/ 1252538 w 1252538"/>
                <a:gd name="connsiteY1" fmla="*/ 42862 h 1119187"/>
                <a:gd name="connsiteX2" fmla="*/ 52388 w 1252538"/>
                <a:gd name="connsiteY2" fmla="*/ 1119187 h 1119187"/>
                <a:gd name="connsiteX3" fmla="*/ 0 w 1252538"/>
                <a:gd name="connsiteY3" fmla="*/ 1076325 h 1119187"/>
                <a:gd name="connsiteX4" fmla="*/ 1185863 w 1252538"/>
                <a:gd name="connsiteY4" fmla="*/ 0 h 111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538" h="1119187">
                  <a:moveTo>
                    <a:pt x="1185863" y="0"/>
                  </a:moveTo>
                  <a:lnTo>
                    <a:pt x="1252538" y="42862"/>
                  </a:lnTo>
                  <a:lnTo>
                    <a:pt x="52388" y="1119187"/>
                  </a:lnTo>
                  <a:lnTo>
                    <a:pt x="0" y="1076325"/>
                  </a:lnTo>
                  <a:lnTo>
                    <a:pt x="1185863"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F9E3B0C7-C616-6439-E1BB-860CBED6AA1D}"/>
                </a:ext>
              </a:extLst>
            </p:cNvPr>
            <p:cNvSpPr/>
            <p:nvPr/>
          </p:nvSpPr>
          <p:spPr>
            <a:xfrm>
              <a:off x="4165477" y="4786808"/>
              <a:ext cx="1083469" cy="654277"/>
            </a:xfrm>
            <a:custGeom>
              <a:avLst/>
              <a:gdLst>
                <a:gd name="connsiteX0" fmla="*/ 0 w 1219200"/>
                <a:gd name="connsiteY0" fmla="*/ 609600 h 725714"/>
                <a:gd name="connsiteX1" fmla="*/ 1132114 w 1219200"/>
                <a:gd name="connsiteY1" fmla="*/ 0 h 725714"/>
                <a:gd name="connsiteX2" fmla="*/ 1219200 w 1219200"/>
                <a:gd name="connsiteY2" fmla="*/ 130629 h 725714"/>
                <a:gd name="connsiteX3" fmla="*/ 43543 w 1219200"/>
                <a:gd name="connsiteY3" fmla="*/ 725714 h 725714"/>
                <a:gd name="connsiteX4" fmla="*/ 0 w 1219200"/>
                <a:gd name="connsiteY4" fmla="*/ 609600 h 725714"/>
                <a:gd name="connsiteX0" fmla="*/ 0 w 1219200"/>
                <a:gd name="connsiteY0" fmla="*/ 607219 h 723333"/>
                <a:gd name="connsiteX1" fmla="*/ 1096396 w 1219200"/>
                <a:gd name="connsiteY1" fmla="*/ 0 h 723333"/>
                <a:gd name="connsiteX2" fmla="*/ 1219200 w 1219200"/>
                <a:gd name="connsiteY2" fmla="*/ 128248 h 723333"/>
                <a:gd name="connsiteX3" fmla="*/ 43543 w 1219200"/>
                <a:gd name="connsiteY3" fmla="*/ 723333 h 723333"/>
                <a:gd name="connsiteX4" fmla="*/ 0 w 1219200"/>
                <a:gd name="connsiteY4" fmla="*/ 607219 h 723333"/>
                <a:gd name="connsiteX0" fmla="*/ 0 w 1121569"/>
                <a:gd name="connsiteY0" fmla="*/ 607219 h 723333"/>
                <a:gd name="connsiteX1" fmla="*/ 1096396 w 1121569"/>
                <a:gd name="connsiteY1" fmla="*/ 0 h 723333"/>
                <a:gd name="connsiteX2" fmla="*/ 1121569 w 1121569"/>
                <a:gd name="connsiteY2" fmla="*/ 35379 h 723333"/>
                <a:gd name="connsiteX3" fmla="*/ 43543 w 1121569"/>
                <a:gd name="connsiteY3" fmla="*/ 723333 h 723333"/>
                <a:gd name="connsiteX4" fmla="*/ 0 w 1121569"/>
                <a:gd name="connsiteY4" fmla="*/ 607219 h 723333"/>
                <a:gd name="connsiteX0" fmla="*/ 0 w 1121569"/>
                <a:gd name="connsiteY0" fmla="*/ 607219 h 654277"/>
                <a:gd name="connsiteX1" fmla="*/ 1096396 w 1121569"/>
                <a:gd name="connsiteY1" fmla="*/ 0 h 654277"/>
                <a:gd name="connsiteX2" fmla="*/ 1121569 w 1121569"/>
                <a:gd name="connsiteY2" fmla="*/ 35379 h 654277"/>
                <a:gd name="connsiteX3" fmla="*/ 38780 w 1121569"/>
                <a:gd name="connsiteY3" fmla="*/ 654277 h 654277"/>
                <a:gd name="connsiteX4" fmla="*/ 0 w 1121569"/>
                <a:gd name="connsiteY4" fmla="*/ 607219 h 654277"/>
                <a:gd name="connsiteX0" fmla="*/ 0 w 1097756"/>
                <a:gd name="connsiteY0" fmla="*/ 602457 h 654277"/>
                <a:gd name="connsiteX1" fmla="*/ 1072583 w 1097756"/>
                <a:gd name="connsiteY1" fmla="*/ 0 h 654277"/>
                <a:gd name="connsiteX2" fmla="*/ 1097756 w 1097756"/>
                <a:gd name="connsiteY2" fmla="*/ 35379 h 654277"/>
                <a:gd name="connsiteX3" fmla="*/ 14967 w 1097756"/>
                <a:gd name="connsiteY3" fmla="*/ 654277 h 654277"/>
                <a:gd name="connsiteX4" fmla="*/ 0 w 1097756"/>
                <a:gd name="connsiteY4" fmla="*/ 602457 h 654277"/>
                <a:gd name="connsiteX0" fmla="*/ 0 w 1083469"/>
                <a:gd name="connsiteY0" fmla="*/ 602457 h 654277"/>
                <a:gd name="connsiteX1" fmla="*/ 1058296 w 1083469"/>
                <a:gd name="connsiteY1" fmla="*/ 0 h 654277"/>
                <a:gd name="connsiteX2" fmla="*/ 1083469 w 1083469"/>
                <a:gd name="connsiteY2" fmla="*/ 35379 h 654277"/>
                <a:gd name="connsiteX3" fmla="*/ 680 w 1083469"/>
                <a:gd name="connsiteY3" fmla="*/ 654277 h 654277"/>
                <a:gd name="connsiteX4" fmla="*/ 0 w 1083469"/>
                <a:gd name="connsiteY4" fmla="*/ 602457 h 654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469" h="654277">
                  <a:moveTo>
                    <a:pt x="0" y="602457"/>
                  </a:moveTo>
                  <a:lnTo>
                    <a:pt x="1058296" y="0"/>
                  </a:lnTo>
                  <a:lnTo>
                    <a:pt x="1083469" y="35379"/>
                  </a:lnTo>
                  <a:lnTo>
                    <a:pt x="680" y="654277"/>
                  </a:lnTo>
                  <a:cubicBezTo>
                    <a:pt x="453" y="637004"/>
                    <a:pt x="227" y="619730"/>
                    <a:pt x="0" y="602457"/>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id="{B31F65A5-2B1A-EE8D-6677-0AA57912BCC4}"/>
                </a:ext>
              </a:extLst>
            </p:cNvPr>
            <p:cNvSpPr/>
            <p:nvPr/>
          </p:nvSpPr>
          <p:spPr>
            <a:xfrm>
              <a:off x="4302369" y="5709374"/>
              <a:ext cx="3053868" cy="4067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chemeClr val="accent2"/>
                  </a:solidFill>
                  <a:effectLst/>
                  <a:uLnTx/>
                  <a:uFillTx/>
                  <a:ea typeface="+mn-ea"/>
                  <a:cs typeface="+mn-cs"/>
                </a:rPr>
                <a:t>Fractured</a:t>
              </a:r>
              <a:r>
                <a:rPr kumimoji="0" lang="en-US" sz="1600" b="1" i="1" u="none" strike="noStrike" kern="1200" cap="none" spc="0" normalizeH="0" baseline="0" noProof="0">
                  <a:ln>
                    <a:noFill/>
                  </a:ln>
                  <a:solidFill>
                    <a:srgbClr val="0096D6"/>
                  </a:solidFill>
                  <a:effectLst/>
                  <a:uLnTx/>
                  <a:uFillTx/>
                  <a:ea typeface="+mn-ea"/>
                  <a:cs typeface="+mn-cs"/>
                </a:rPr>
                <a:t> </a:t>
              </a:r>
              <a:r>
                <a:rPr kumimoji="0" lang="en-US" sz="1600" b="1" i="1" u="none" strike="noStrike" kern="1200" cap="none" spc="0" normalizeH="0" baseline="0" noProof="0">
                  <a:ln>
                    <a:noFill/>
                  </a:ln>
                  <a:solidFill>
                    <a:schemeClr val="accent2"/>
                  </a:solidFill>
                  <a:effectLst/>
                  <a:uLnTx/>
                  <a:uFillTx/>
                  <a:ea typeface="+mn-ea"/>
                  <a:cs typeface="+mn-cs"/>
                </a:rPr>
                <a:t>Bedrock</a:t>
              </a:r>
            </a:p>
          </p:txBody>
        </p:sp>
      </p:grpSp>
      <p:grpSp>
        <p:nvGrpSpPr>
          <p:cNvPr id="120" name="Group 119">
            <a:extLst>
              <a:ext uri="{FF2B5EF4-FFF2-40B4-BE49-F238E27FC236}">
                <a16:creationId xmlns:a16="http://schemas.microsoft.com/office/drawing/2014/main" id="{42336882-E888-BDF2-6E5C-65B2C0C37C90}"/>
              </a:ext>
            </a:extLst>
          </p:cNvPr>
          <p:cNvGrpSpPr/>
          <p:nvPr/>
        </p:nvGrpSpPr>
        <p:grpSpPr>
          <a:xfrm>
            <a:off x="476030" y="-1956539"/>
            <a:ext cx="3468727" cy="8343900"/>
            <a:chOff x="8345578" y="-1803400"/>
            <a:chExt cx="3468727" cy="8343900"/>
          </a:xfrm>
        </p:grpSpPr>
        <p:sp>
          <p:nvSpPr>
            <p:cNvPr id="100" name="Rectangle 99">
              <a:extLst>
                <a:ext uri="{FF2B5EF4-FFF2-40B4-BE49-F238E27FC236}">
                  <a16:creationId xmlns:a16="http://schemas.microsoft.com/office/drawing/2014/main" id="{A91AAE13-8F0B-A9F5-E1BE-06C0D4253B79}"/>
                </a:ext>
              </a:extLst>
            </p:cNvPr>
            <p:cNvSpPr/>
            <p:nvPr/>
          </p:nvSpPr>
          <p:spPr>
            <a:xfrm>
              <a:off x="8351649" y="2498000"/>
              <a:ext cx="3424503" cy="1048776"/>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2DAAA95-3FD2-3942-A416-F31A744523B8}"/>
                </a:ext>
              </a:extLst>
            </p:cNvPr>
            <p:cNvSpPr/>
            <p:nvPr/>
          </p:nvSpPr>
          <p:spPr>
            <a:xfrm>
              <a:off x="8349608" y="3525248"/>
              <a:ext cx="3429000" cy="820086"/>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E5AD546-923B-515F-E32E-C4807B221BF6}"/>
                </a:ext>
              </a:extLst>
            </p:cNvPr>
            <p:cNvSpPr/>
            <p:nvPr/>
          </p:nvSpPr>
          <p:spPr>
            <a:xfrm>
              <a:off x="8354282" y="4345334"/>
              <a:ext cx="3429000" cy="145933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9B9AF52C-DA58-D529-4F8F-5D90F25F3E9F}"/>
                </a:ext>
              </a:extLst>
            </p:cNvPr>
            <p:cNvCxnSpPr/>
            <p:nvPr/>
          </p:nvCxnSpPr>
          <p:spPr>
            <a:xfrm flipV="1">
              <a:off x="8345578" y="3140257"/>
              <a:ext cx="3434862" cy="6848"/>
            </a:xfrm>
            <a:prstGeom prst="line">
              <a:avLst/>
            </a:prstGeom>
          </p:spPr>
          <p:style>
            <a:lnRef idx="2">
              <a:schemeClr val="accent1"/>
            </a:lnRef>
            <a:fillRef idx="0">
              <a:schemeClr val="accent1"/>
            </a:fillRef>
            <a:effectRef idx="1">
              <a:schemeClr val="accent1"/>
            </a:effectRef>
            <a:fontRef idx="minor">
              <a:schemeClr val="tx1"/>
            </a:fontRef>
          </p:style>
        </p:cxnSp>
        <p:sp>
          <p:nvSpPr>
            <p:cNvPr id="107" name="Cylinder 106">
              <a:extLst>
                <a:ext uri="{FF2B5EF4-FFF2-40B4-BE49-F238E27FC236}">
                  <a16:creationId xmlns:a16="http://schemas.microsoft.com/office/drawing/2014/main" id="{DC3B472E-4E4D-DB73-6C15-645519E59ABF}"/>
                </a:ext>
              </a:extLst>
            </p:cNvPr>
            <p:cNvSpPr/>
            <p:nvPr/>
          </p:nvSpPr>
          <p:spPr>
            <a:xfrm>
              <a:off x="10684112" y="5373178"/>
              <a:ext cx="228600" cy="354522"/>
            </a:xfrm>
            <a:prstGeom prst="can">
              <a:avLst/>
            </a:prstGeom>
            <a:pattFill prst="smGrid">
              <a:fgClr>
                <a:schemeClr val="tx2">
                  <a:lumMod val="75000"/>
                </a:schemeClr>
              </a:fgClr>
              <a:bgClr>
                <a:schemeClr val="bg1"/>
              </a:bgClr>
            </a:pattFill>
            <a:ln>
              <a:solidFill>
                <a:srgbClr val="0026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ylinder 102">
              <a:extLst>
                <a:ext uri="{FF2B5EF4-FFF2-40B4-BE49-F238E27FC236}">
                  <a16:creationId xmlns:a16="http://schemas.microsoft.com/office/drawing/2014/main" id="{7B8611C1-6AE6-7B45-91AD-0F9C6173BEA4}"/>
                </a:ext>
              </a:extLst>
            </p:cNvPr>
            <p:cNvSpPr/>
            <p:nvPr/>
          </p:nvSpPr>
          <p:spPr>
            <a:xfrm>
              <a:off x="10659933" y="2436446"/>
              <a:ext cx="272827" cy="3028138"/>
            </a:xfrm>
            <a:prstGeom prst="can">
              <a:avLst/>
            </a:prstGeom>
            <a:solidFill>
              <a:schemeClr val="tx2">
                <a:lumMod val="40000"/>
                <a:lumOff val="60000"/>
              </a:schemeClr>
            </a:solidFill>
            <a:ln>
              <a:solidFill>
                <a:srgbClr val="0026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Arc 111">
              <a:extLst>
                <a:ext uri="{FF2B5EF4-FFF2-40B4-BE49-F238E27FC236}">
                  <a16:creationId xmlns:a16="http://schemas.microsoft.com/office/drawing/2014/main" id="{8DABE8CA-0B7D-317F-EB5A-D551E52AA26E}"/>
                </a:ext>
              </a:extLst>
            </p:cNvPr>
            <p:cNvSpPr/>
            <p:nvPr/>
          </p:nvSpPr>
          <p:spPr>
            <a:xfrm rot="8325966">
              <a:off x="10075452" y="5157358"/>
              <a:ext cx="527154" cy="477595"/>
            </a:xfrm>
            <a:prstGeom prst="arc">
              <a:avLst/>
            </a:prstGeom>
            <a:ln>
              <a:solidFill>
                <a:srgbClr val="0026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Arc 112">
              <a:extLst>
                <a:ext uri="{FF2B5EF4-FFF2-40B4-BE49-F238E27FC236}">
                  <a16:creationId xmlns:a16="http://schemas.microsoft.com/office/drawing/2014/main" id="{6D6D367C-9F70-8EE4-9D52-821C5DEF78C9}"/>
                </a:ext>
              </a:extLst>
            </p:cNvPr>
            <p:cNvSpPr/>
            <p:nvPr/>
          </p:nvSpPr>
          <p:spPr>
            <a:xfrm rot="8325966">
              <a:off x="11015251" y="5180083"/>
              <a:ext cx="527154" cy="477595"/>
            </a:xfrm>
            <a:prstGeom prst="arc">
              <a:avLst/>
            </a:prstGeom>
            <a:ln>
              <a:solidFill>
                <a:srgbClr val="0026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Isosceles Triangle 113">
              <a:extLst>
                <a:ext uri="{FF2B5EF4-FFF2-40B4-BE49-F238E27FC236}">
                  <a16:creationId xmlns:a16="http://schemas.microsoft.com/office/drawing/2014/main" id="{0D37B3EF-394C-C3E9-8235-8B60745DE51E}"/>
                </a:ext>
              </a:extLst>
            </p:cNvPr>
            <p:cNvSpPr/>
            <p:nvPr/>
          </p:nvSpPr>
          <p:spPr>
            <a:xfrm rot="3471793">
              <a:off x="10492818" y="5521616"/>
              <a:ext cx="69850" cy="62776"/>
            </a:xfrm>
            <a:prstGeom prst="triangle">
              <a:avLst/>
            </a:prstGeom>
            <a:solidFill>
              <a:srgbClr val="00264D"/>
            </a:solidFill>
            <a:ln w="9525">
              <a:solidFill>
                <a:srgbClr val="0026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Isosceles Triangle 114">
              <a:extLst>
                <a:ext uri="{FF2B5EF4-FFF2-40B4-BE49-F238E27FC236}">
                  <a16:creationId xmlns:a16="http://schemas.microsoft.com/office/drawing/2014/main" id="{D998E0D8-2D6E-F05E-24BB-4220A930C27B}"/>
                </a:ext>
              </a:extLst>
            </p:cNvPr>
            <p:cNvSpPr/>
            <p:nvPr/>
          </p:nvSpPr>
          <p:spPr>
            <a:xfrm rot="18847161">
              <a:off x="11019072" y="5535906"/>
              <a:ext cx="69850" cy="62776"/>
            </a:xfrm>
            <a:prstGeom prst="triangle">
              <a:avLst/>
            </a:prstGeom>
            <a:solidFill>
              <a:srgbClr val="00264D"/>
            </a:solidFill>
            <a:ln w="9525">
              <a:solidFill>
                <a:srgbClr val="0026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E077CDD-DB23-2827-CD17-ED0532594D98}"/>
                </a:ext>
              </a:extLst>
            </p:cNvPr>
            <p:cNvSpPr/>
            <p:nvPr/>
          </p:nvSpPr>
          <p:spPr>
            <a:xfrm rot="10800000">
              <a:off x="11175749" y="2963412"/>
              <a:ext cx="117231" cy="153083"/>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FDF259F6-F61A-86B6-8B2C-C034C8C0CEDE}"/>
                </a:ext>
              </a:extLst>
            </p:cNvPr>
            <p:cNvSpPr txBox="1"/>
            <p:nvPr/>
          </p:nvSpPr>
          <p:spPr>
            <a:xfrm>
              <a:off x="11056626" y="4871520"/>
              <a:ext cx="757679" cy="669037"/>
            </a:xfrm>
            <a:prstGeom prst="rect">
              <a:avLst/>
            </a:prstGeom>
          </p:spPr>
          <p:txBody>
            <a:bodyPr vert="horz" wrap="square" lIns="91440" tIns="45720" rIns="91440" bIns="45720" rtlCol="0">
              <a:normAutofit fontScale="55000" lnSpcReduction="20000"/>
            </a:bodyPr>
            <a:lstStyle/>
            <a:p>
              <a:pPr algn="ctr"/>
              <a:r>
                <a:rPr lang="en-US" sz="2000"/>
                <a:t>Water Pumped from Aquifer</a:t>
              </a:r>
            </a:p>
          </p:txBody>
        </p:sp>
        <p:sp>
          <p:nvSpPr>
            <p:cNvPr id="73" name="Arc 72">
              <a:extLst>
                <a:ext uri="{FF2B5EF4-FFF2-40B4-BE49-F238E27FC236}">
                  <a16:creationId xmlns:a16="http://schemas.microsoft.com/office/drawing/2014/main" id="{C538BD95-7186-464D-E1D5-8BF213BEEE45}"/>
                </a:ext>
              </a:extLst>
            </p:cNvPr>
            <p:cNvSpPr/>
            <p:nvPr/>
          </p:nvSpPr>
          <p:spPr>
            <a:xfrm>
              <a:off x="9684775" y="3161560"/>
              <a:ext cx="970761" cy="1437427"/>
            </a:xfrm>
            <a:prstGeom prst="arc">
              <a:avLst>
                <a:gd name="adj1" fmla="val 16200000"/>
                <a:gd name="adj2" fmla="val 141198"/>
              </a:avLst>
            </a:prstGeom>
            <a:ln>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Arc 73">
              <a:extLst>
                <a:ext uri="{FF2B5EF4-FFF2-40B4-BE49-F238E27FC236}">
                  <a16:creationId xmlns:a16="http://schemas.microsoft.com/office/drawing/2014/main" id="{E3C1C095-D9A4-D200-9E12-D982F07617D2}"/>
                </a:ext>
              </a:extLst>
            </p:cNvPr>
            <p:cNvSpPr/>
            <p:nvPr/>
          </p:nvSpPr>
          <p:spPr>
            <a:xfrm>
              <a:off x="10436288" y="3161561"/>
              <a:ext cx="970761" cy="1437427"/>
            </a:xfrm>
            <a:prstGeom prst="arc">
              <a:avLst>
                <a:gd name="adj1" fmla="val 16200000"/>
                <a:gd name="adj2" fmla="val 141198"/>
              </a:avLst>
            </a:prstGeom>
            <a:ln>
              <a:prstDash val="sysDash"/>
            </a:ln>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E0091EEB-B61C-12F2-B4FA-F7DEB5D044A2}"/>
                </a:ext>
              </a:extLst>
            </p:cNvPr>
            <p:cNvCxnSpPr>
              <a:cxnSpLocks/>
            </p:cNvCxnSpPr>
            <p:nvPr/>
          </p:nvCxnSpPr>
          <p:spPr>
            <a:xfrm>
              <a:off x="10645646" y="3902890"/>
              <a:ext cx="295641"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06" name="Rectangle 105">
              <a:extLst>
                <a:ext uri="{FF2B5EF4-FFF2-40B4-BE49-F238E27FC236}">
                  <a16:creationId xmlns:a16="http://schemas.microsoft.com/office/drawing/2014/main" id="{92563435-ACB5-17FA-FD2F-FB13D462E21D}"/>
                </a:ext>
              </a:extLst>
            </p:cNvPr>
            <p:cNvSpPr/>
            <p:nvPr/>
          </p:nvSpPr>
          <p:spPr>
            <a:xfrm>
              <a:off x="8357959" y="5805834"/>
              <a:ext cx="3429000" cy="734666"/>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ylinder 108">
              <a:extLst>
                <a:ext uri="{FF2B5EF4-FFF2-40B4-BE49-F238E27FC236}">
                  <a16:creationId xmlns:a16="http://schemas.microsoft.com/office/drawing/2014/main" id="{347EF954-063C-D082-466E-95C900456E7E}"/>
                </a:ext>
              </a:extLst>
            </p:cNvPr>
            <p:cNvSpPr/>
            <p:nvPr/>
          </p:nvSpPr>
          <p:spPr>
            <a:xfrm>
              <a:off x="8756347" y="2408856"/>
              <a:ext cx="308415" cy="3953105"/>
            </a:xfrm>
            <a:prstGeom prst="can">
              <a:avLst/>
            </a:prstGeom>
            <a:solidFill>
              <a:schemeClr val="tx2">
                <a:lumMod val="40000"/>
                <a:lumOff val="60000"/>
              </a:schemeClr>
            </a:solidFill>
            <a:ln>
              <a:solidFill>
                <a:srgbClr val="0026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Arrow: Circular 110">
              <a:extLst>
                <a:ext uri="{FF2B5EF4-FFF2-40B4-BE49-F238E27FC236}">
                  <a16:creationId xmlns:a16="http://schemas.microsoft.com/office/drawing/2014/main" id="{21EB83B3-8A25-EBCB-4BAC-9797056ECBB0}"/>
                </a:ext>
              </a:extLst>
            </p:cNvPr>
            <p:cNvSpPr/>
            <p:nvPr/>
          </p:nvSpPr>
          <p:spPr>
            <a:xfrm rot="10800000" flipH="1">
              <a:off x="8790840" y="-1803400"/>
              <a:ext cx="223122" cy="8125280"/>
            </a:xfrm>
            <a:prstGeom prst="circularArrow">
              <a:avLst>
                <a:gd name="adj1" fmla="val 20086"/>
                <a:gd name="adj2" fmla="val 1323521"/>
                <a:gd name="adj3" fmla="val 20261828"/>
                <a:gd name="adj4" fmla="val 10917998"/>
                <a:gd name="adj5" fmla="val 22003"/>
              </a:avLst>
            </a:prstGeom>
            <a:gradFill flip="none" rotWithShape="1">
              <a:gsLst>
                <a:gs pos="0">
                  <a:srgbClr val="FF0000"/>
                </a:gs>
                <a:gs pos="100000">
                  <a:schemeClr val="accent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1" name="TextBox 120">
            <a:extLst>
              <a:ext uri="{FF2B5EF4-FFF2-40B4-BE49-F238E27FC236}">
                <a16:creationId xmlns:a16="http://schemas.microsoft.com/office/drawing/2014/main" id="{665BE429-A648-0B72-6146-9CF89298C1C0}"/>
              </a:ext>
            </a:extLst>
          </p:cNvPr>
          <p:cNvSpPr txBox="1"/>
          <p:nvPr/>
        </p:nvSpPr>
        <p:spPr>
          <a:xfrm>
            <a:off x="88900" y="6387360"/>
            <a:ext cx="2120900" cy="470639"/>
          </a:xfrm>
          <a:prstGeom prst="rect">
            <a:avLst/>
          </a:prstGeom>
        </p:spPr>
        <p:txBody>
          <a:bodyPr vert="horz" wrap="square" lIns="91440" tIns="45720" rIns="91440" bIns="45720" rtlCol="0">
            <a:normAutofit/>
          </a:bodyPr>
          <a:lstStyle/>
          <a:p>
            <a:pPr algn="l"/>
            <a:r>
              <a:rPr lang="en-US" sz="1600" b="1" i="1"/>
              <a:t>Closed-Loop Design</a:t>
            </a:r>
          </a:p>
        </p:txBody>
      </p:sp>
      <p:sp>
        <p:nvSpPr>
          <p:cNvPr id="122" name="TextBox 121">
            <a:extLst>
              <a:ext uri="{FF2B5EF4-FFF2-40B4-BE49-F238E27FC236}">
                <a16:creationId xmlns:a16="http://schemas.microsoft.com/office/drawing/2014/main" id="{96880AD1-14D9-FE99-B499-B681AD6DCA77}"/>
              </a:ext>
            </a:extLst>
          </p:cNvPr>
          <p:cNvSpPr txBox="1"/>
          <p:nvPr/>
        </p:nvSpPr>
        <p:spPr>
          <a:xfrm>
            <a:off x="2209800" y="6387361"/>
            <a:ext cx="2013170" cy="470639"/>
          </a:xfrm>
          <a:prstGeom prst="rect">
            <a:avLst/>
          </a:prstGeom>
        </p:spPr>
        <p:txBody>
          <a:bodyPr vert="horz" wrap="square" lIns="91440" tIns="45720" rIns="91440" bIns="45720" rtlCol="0">
            <a:normAutofit/>
          </a:bodyPr>
          <a:lstStyle/>
          <a:p>
            <a:pPr algn="l"/>
            <a:r>
              <a:rPr lang="en-US" sz="1600" b="1" i="1"/>
              <a:t>Open-Loop Design</a:t>
            </a:r>
          </a:p>
        </p:txBody>
      </p:sp>
      <p:pic>
        <p:nvPicPr>
          <p:cNvPr id="83" name="Picture 82" descr="A blue and grey text on a black background&#10;&#10;Description automatically generated">
            <a:extLst>
              <a:ext uri="{FF2B5EF4-FFF2-40B4-BE49-F238E27FC236}">
                <a16:creationId xmlns:a16="http://schemas.microsoft.com/office/drawing/2014/main" id="{61500317-1FD4-EBD9-37D4-A0FB74D5F5E0}"/>
              </a:ext>
            </a:extLst>
          </p:cNvPr>
          <p:cNvPicPr>
            <a:picLocks noChangeAspect="1"/>
          </p:cNvPicPr>
          <p:nvPr/>
        </p:nvPicPr>
        <p:blipFill>
          <a:blip r:embed="rId3"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Tree>
    <p:extLst>
      <p:ext uri="{BB962C8B-B14F-4D97-AF65-F5344CB8AC3E}">
        <p14:creationId xmlns:p14="http://schemas.microsoft.com/office/powerpoint/2010/main" val="239616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B221DB6A-A926-A30E-E3A7-25D25F65BDF4}"/>
            </a:ext>
          </a:extLst>
        </p:cNvPr>
        <p:cNvGrpSpPr/>
        <p:nvPr/>
      </p:nvGrpSpPr>
      <p:grpSpPr>
        <a:xfrm>
          <a:off x="0" y="0"/>
          <a:ext cx="0" cy="0"/>
          <a:chOff x="0" y="0"/>
          <a:chExt cx="0" cy="0"/>
        </a:xfrm>
      </p:grpSpPr>
      <p:pic>
        <p:nvPicPr>
          <p:cNvPr id="32" name="Picture Placeholder 28">
            <a:extLst>
              <a:ext uri="{FF2B5EF4-FFF2-40B4-BE49-F238E27FC236}">
                <a16:creationId xmlns:a16="http://schemas.microsoft.com/office/drawing/2014/main" id="{7335B009-5E66-8C56-FE41-48949E10A583}"/>
              </a:ext>
            </a:extLst>
          </p:cNvPr>
          <p:cNvPicPr>
            <a:picLocks noChangeAspect="1"/>
          </p:cNvPicPr>
          <p:nvPr/>
        </p:nvPicPr>
        <p:blipFill>
          <a:blip r:embed="rId3">
            <a:extLst>
              <a:ext uri="{28A0092B-C50C-407E-A947-70E740481C1C}">
                <a14:useLocalDpi xmlns:a14="http://schemas.microsoft.com/office/drawing/2010/main" val="0"/>
              </a:ext>
            </a:extLst>
          </a:blip>
          <a:srcRect t="3917" b="3917"/>
          <a:stretch/>
        </p:blipFill>
        <p:spPr>
          <a:xfrm>
            <a:off x="443749" y="1948069"/>
            <a:ext cx="2962656" cy="2962656"/>
          </a:xfrm>
          <a:prstGeom prst="ellipse">
            <a:avLst/>
          </a:prstGeom>
          <a:solidFill>
            <a:schemeClr val="tx1"/>
          </a:solidFill>
          <a:ln w="76200">
            <a:solidFill>
              <a:schemeClr val="bg2"/>
            </a:solidFill>
          </a:ln>
        </p:spPr>
      </p:pic>
      <p:pic>
        <p:nvPicPr>
          <p:cNvPr id="20" name="Picture 19">
            <a:extLst>
              <a:ext uri="{FF2B5EF4-FFF2-40B4-BE49-F238E27FC236}">
                <a16:creationId xmlns:a16="http://schemas.microsoft.com/office/drawing/2014/main" id="{112F6E86-2DC2-FBC3-5740-0E6ED9BA786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75490" y="133923"/>
            <a:ext cx="1673942" cy="776290"/>
          </a:xfrm>
          <a:prstGeom prst="rect">
            <a:avLst/>
          </a:prstGeom>
        </p:spPr>
      </p:pic>
      <p:sp>
        <p:nvSpPr>
          <p:cNvPr id="23" name="Text Placeholder 24">
            <a:extLst>
              <a:ext uri="{FF2B5EF4-FFF2-40B4-BE49-F238E27FC236}">
                <a16:creationId xmlns:a16="http://schemas.microsoft.com/office/drawing/2014/main" id="{28D1E113-8878-9641-3460-6424D2C83CC9}"/>
              </a:ext>
            </a:extLst>
          </p:cNvPr>
          <p:cNvSpPr txBox="1">
            <a:spLocks/>
          </p:cNvSpPr>
          <p:nvPr/>
        </p:nvSpPr>
        <p:spPr>
          <a:xfrm>
            <a:off x="3832397" y="990875"/>
            <a:ext cx="7768211" cy="628177"/>
          </a:xfrm>
          <a:prstGeom prst="rect">
            <a:avLst/>
          </a:prstGeom>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4400"/>
              <a:t>Annika Wallendahl</a:t>
            </a:r>
          </a:p>
        </p:txBody>
      </p:sp>
      <p:sp>
        <p:nvSpPr>
          <p:cNvPr id="24" name="Text Placeholder 24">
            <a:extLst>
              <a:ext uri="{FF2B5EF4-FFF2-40B4-BE49-F238E27FC236}">
                <a16:creationId xmlns:a16="http://schemas.microsoft.com/office/drawing/2014/main" id="{26FC6DB9-C387-B6DD-5B66-01A93B85EBC2}"/>
              </a:ext>
            </a:extLst>
          </p:cNvPr>
          <p:cNvSpPr txBox="1">
            <a:spLocks/>
          </p:cNvSpPr>
          <p:nvPr/>
        </p:nvSpPr>
        <p:spPr>
          <a:xfrm>
            <a:off x="3832397" y="1747046"/>
            <a:ext cx="6576344" cy="39726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200"/>
              <a:t>Principal Engineer, PE, LG, MBA</a:t>
            </a:r>
          </a:p>
        </p:txBody>
      </p:sp>
      <p:sp>
        <p:nvSpPr>
          <p:cNvPr id="25" name="Text Placeholder 24">
            <a:extLst>
              <a:ext uri="{FF2B5EF4-FFF2-40B4-BE49-F238E27FC236}">
                <a16:creationId xmlns:a16="http://schemas.microsoft.com/office/drawing/2014/main" id="{37273DAF-0C30-A566-4739-37116CD0660F}"/>
              </a:ext>
            </a:extLst>
          </p:cNvPr>
          <p:cNvSpPr txBox="1">
            <a:spLocks/>
          </p:cNvSpPr>
          <p:nvPr/>
        </p:nvSpPr>
        <p:spPr>
          <a:xfrm>
            <a:off x="3972328" y="6305561"/>
            <a:ext cx="3121025" cy="39726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Based in Seattle Office</a:t>
            </a:r>
          </a:p>
        </p:txBody>
      </p:sp>
      <p:sp>
        <p:nvSpPr>
          <p:cNvPr id="2" name="TextBox 1">
            <a:extLst>
              <a:ext uri="{FF2B5EF4-FFF2-40B4-BE49-F238E27FC236}">
                <a16:creationId xmlns:a16="http://schemas.microsoft.com/office/drawing/2014/main" id="{A943E7E1-3F58-476A-3426-9144E47656E3}"/>
              </a:ext>
            </a:extLst>
          </p:cNvPr>
          <p:cNvSpPr txBox="1"/>
          <p:nvPr/>
        </p:nvSpPr>
        <p:spPr>
          <a:xfrm>
            <a:off x="3917432" y="2391919"/>
            <a:ext cx="7594724" cy="3293329"/>
          </a:xfrm>
          <a:prstGeom prst="rect">
            <a:avLst/>
          </a:prstGeom>
        </p:spPr>
        <p:txBody>
          <a:bodyPr vert="horz" wrap="square" lIns="91440" tIns="45720" rIns="91440" bIns="45720" rtlCol="0" anchor="t">
            <a:normAutofit/>
          </a:bodyPr>
          <a:lstStyle/>
          <a:p>
            <a:r>
              <a:rPr lang="en-US" sz="2400">
                <a:solidFill>
                  <a:schemeClr val="bg1"/>
                </a:solidFill>
              </a:rPr>
              <a:t>Annika is a Principal Engineer with over 23 years experience. She is a leader in Geosyntec's nationwide energy transition, carbon advisory, and decarbonization teams. Annika is a licensed geologist and professional engineer in Washington State and supports clients across North America and Europe with planning and executing strategic decarbonization projects.</a:t>
            </a:r>
            <a:endParaRPr lang="en-US">
              <a:solidFill>
                <a:schemeClr val="bg1"/>
              </a:solidFill>
            </a:endParaRPr>
          </a:p>
        </p:txBody>
      </p:sp>
    </p:spTree>
    <p:extLst>
      <p:ext uri="{BB962C8B-B14F-4D97-AF65-F5344CB8AC3E}">
        <p14:creationId xmlns:p14="http://schemas.microsoft.com/office/powerpoint/2010/main" val="3912054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F8628-9433-1494-6825-1177781F1BF7}"/>
              </a:ext>
            </a:extLst>
          </p:cNvPr>
          <p:cNvSpPr>
            <a:spLocks noGrp="1"/>
          </p:cNvSpPr>
          <p:nvPr>
            <p:ph type="title"/>
          </p:nvPr>
        </p:nvSpPr>
        <p:spPr>
          <a:xfrm>
            <a:off x="463486" y="358380"/>
            <a:ext cx="11265027" cy="786384"/>
          </a:xfrm>
        </p:spPr>
        <p:txBody>
          <a:bodyPr/>
          <a:lstStyle/>
          <a:p>
            <a:r>
              <a:rPr lang="en-US">
                <a:latin typeface="Aptos ExtraBold"/>
              </a:rPr>
              <a:t>Is a Feasibility Study Necessary? </a:t>
            </a:r>
            <a:endParaRPr lang="en-US"/>
          </a:p>
        </p:txBody>
      </p:sp>
      <p:sp>
        <p:nvSpPr>
          <p:cNvPr id="57" name="TextBox 56">
            <a:extLst>
              <a:ext uri="{FF2B5EF4-FFF2-40B4-BE49-F238E27FC236}">
                <a16:creationId xmlns:a16="http://schemas.microsoft.com/office/drawing/2014/main" id="{591E460A-9DCD-D55B-2F12-7D210BD84C46}"/>
              </a:ext>
            </a:extLst>
          </p:cNvPr>
          <p:cNvSpPr txBox="1"/>
          <p:nvPr/>
        </p:nvSpPr>
        <p:spPr>
          <a:xfrm>
            <a:off x="258765" y="1353703"/>
            <a:ext cx="3119169" cy="4711700"/>
          </a:xfrm>
          <a:prstGeom prst="rect">
            <a:avLst/>
          </a:prstGeom>
        </p:spPr>
        <p:txBody>
          <a:bodyPr vert="horz" wrap="square" lIns="91440" tIns="45720" rIns="91440" bIns="45720" rtlCol="0">
            <a:normAutofit/>
          </a:bodyPr>
          <a:lstStyle/>
          <a:p>
            <a:pPr marL="342900" indent="-342900" algn="l">
              <a:buFont typeface="Arial" panose="020B0604020202020204" pitchFamily="34" charset="0"/>
              <a:buChar char="•"/>
            </a:pPr>
            <a:endParaRPr lang="en-US" sz="2000"/>
          </a:p>
        </p:txBody>
      </p:sp>
      <p:pic>
        <p:nvPicPr>
          <p:cNvPr id="58" name="Content Placeholder 5" descr="Graphical user interface&#10;&#10;Description automatically generated">
            <a:extLst>
              <a:ext uri="{FF2B5EF4-FFF2-40B4-BE49-F238E27FC236}">
                <a16:creationId xmlns:a16="http://schemas.microsoft.com/office/drawing/2014/main" id="{A28BD84A-881D-038B-23CA-0E5B53793D7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2828" t="4457" r="20685" b="5011"/>
          <a:stretch/>
        </p:blipFill>
        <p:spPr>
          <a:xfrm>
            <a:off x="780230" y="2531537"/>
            <a:ext cx="6622742" cy="4811697"/>
          </a:xfrm>
          <a:scene3d>
            <a:camera prst="orthographicFront">
              <a:rot lat="3426900" lon="19090560" rev="19267540"/>
            </a:camera>
            <a:lightRig rig="threePt" dir="t"/>
          </a:scene3d>
        </p:spPr>
      </p:pic>
      <p:grpSp>
        <p:nvGrpSpPr>
          <p:cNvPr id="59" name="Group 58">
            <a:extLst>
              <a:ext uri="{FF2B5EF4-FFF2-40B4-BE49-F238E27FC236}">
                <a16:creationId xmlns:a16="http://schemas.microsoft.com/office/drawing/2014/main" id="{C5586E68-811E-9433-A55C-B46E2568C9F1}"/>
              </a:ext>
            </a:extLst>
          </p:cNvPr>
          <p:cNvGrpSpPr/>
          <p:nvPr/>
        </p:nvGrpSpPr>
        <p:grpSpPr>
          <a:xfrm>
            <a:off x="4238312" y="3583241"/>
            <a:ext cx="69410" cy="1520711"/>
            <a:chOff x="4745474" y="1561364"/>
            <a:chExt cx="69410" cy="1520711"/>
          </a:xfrm>
        </p:grpSpPr>
        <p:sp>
          <p:nvSpPr>
            <p:cNvPr id="60" name="Cylinder 59">
              <a:extLst>
                <a:ext uri="{FF2B5EF4-FFF2-40B4-BE49-F238E27FC236}">
                  <a16:creationId xmlns:a16="http://schemas.microsoft.com/office/drawing/2014/main" id="{BBEE9767-6738-2D3C-0798-F870E5F117DE}"/>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Cylinder 60">
              <a:extLst>
                <a:ext uri="{FF2B5EF4-FFF2-40B4-BE49-F238E27FC236}">
                  <a16:creationId xmlns:a16="http://schemas.microsoft.com/office/drawing/2014/main" id="{2AE29ECF-BB38-72DC-8CA8-C26B05EFECED}"/>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2" name="Group 61">
            <a:extLst>
              <a:ext uri="{FF2B5EF4-FFF2-40B4-BE49-F238E27FC236}">
                <a16:creationId xmlns:a16="http://schemas.microsoft.com/office/drawing/2014/main" id="{FCF04C29-64CF-A0DB-46C0-9F8CA3A3D0B6}"/>
              </a:ext>
            </a:extLst>
          </p:cNvPr>
          <p:cNvGrpSpPr/>
          <p:nvPr/>
        </p:nvGrpSpPr>
        <p:grpSpPr>
          <a:xfrm>
            <a:off x="4957744" y="2902884"/>
            <a:ext cx="45719" cy="1323918"/>
            <a:chOff x="4745474" y="1561364"/>
            <a:chExt cx="69410" cy="1520711"/>
          </a:xfrm>
        </p:grpSpPr>
        <p:sp>
          <p:nvSpPr>
            <p:cNvPr id="63" name="Cylinder 62">
              <a:extLst>
                <a:ext uri="{FF2B5EF4-FFF2-40B4-BE49-F238E27FC236}">
                  <a16:creationId xmlns:a16="http://schemas.microsoft.com/office/drawing/2014/main" id="{EF48E464-C4F2-6A85-9B66-74479F20B553}"/>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4" name="Cylinder 63">
              <a:extLst>
                <a:ext uri="{FF2B5EF4-FFF2-40B4-BE49-F238E27FC236}">
                  <a16:creationId xmlns:a16="http://schemas.microsoft.com/office/drawing/2014/main" id="{EB0DAD0C-6358-30A2-E9B8-8A8E89700E29}"/>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5" name="Group 64">
            <a:extLst>
              <a:ext uri="{FF2B5EF4-FFF2-40B4-BE49-F238E27FC236}">
                <a16:creationId xmlns:a16="http://schemas.microsoft.com/office/drawing/2014/main" id="{2A8C9EBE-D128-F526-D83B-D3383AADE7BC}"/>
              </a:ext>
            </a:extLst>
          </p:cNvPr>
          <p:cNvGrpSpPr/>
          <p:nvPr/>
        </p:nvGrpSpPr>
        <p:grpSpPr>
          <a:xfrm>
            <a:off x="3888622" y="4018369"/>
            <a:ext cx="69410" cy="1520711"/>
            <a:chOff x="4745474" y="1561364"/>
            <a:chExt cx="69410" cy="1520711"/>
          </a:xfrm>
        </p:grpSpPr>
        <p:sp>
          <p:nvSpPr>
            <p:cNvPr id="66" name="Cylinder 65">
              <a:extLst>
                <a:ext uri="{FF2B5EF4-FFF2-40B4-BE49-F238E27FC236}">
                  <a16:creationId xmlns:a16="http://schemas.microsoft.com/office/drawing/2014/main" id="{73CF0BE2-E1D0-493F-BC6A-A2D69C6CCBB1}"/>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7" name="Cylinder 66">
              <a:extLst>
                <a:ext uri="{FF2B5EF4-FFF2-40B4-BE49-F238E27FC236}">
                  <a16:creationId xmlns:a16="http://schemas.microsoft.com/office/drawing/2014/main" id="{B81BDAAA-4CA8-B653-0416-4E5386483931}"/>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8" name="Group 67">
            <a:extLst>
              <a:ext uri="{FF2B5EF4-FFF2-40B4-BE49-F238E27FC236}">
                <a16:creationId xmlns:a16="http://schemas.microsoft.com/office/drawing/2014/main" id="{902EDF15-2B5E-ED53-DDFF-CCCDF790E7EA}"/>
              </a:ext>
            </a:extLst>
          </p:cNvPr>
          <p:cNvGrpSpPr/>
          <p:nvPr/>
        </p:nvGrpSpPr>
        <p:grpSpPr>
          <a:xfrm>
            <a:off x="4599484" y="3168689"/>
            <a:ext cx="56822" cy="1449808"/>
            <a:chOff x="4745474" y="1561364"/>
            <a:chExt cx="69410" cy="1520711"/>
          </a:xfrm>
        </p:grpSpPr>
        <p:sp>
          <p:nvSpPr>
            <p:cNvPr id="69" name="Cylinder 68">
              <a:extLst>
                <a:ext uri="{FF2B5EF4-FFF2-40B4-BE49-F238E27FC236}">
                  <a16:creationId xmlns:a16="http://schemas.microsoft.com/office/drawing/2014/main" id="{D2A02436-63CF-FCBC-DAE5-B719D28CF2C1}"/>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0" name="Cylinder 69">
              <a:extLst>
                <a:ext uri="{FF2B5EF4-FFF2-40B4-BE49-F238E27FC236}">
                  <a16:creationId xmlns:a16="http://schemas.microsoft.com/office/drawing/2014/main" id="{D7962D06-B708-5950-4C48-B85B3B3EC081}"/>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71" name="Group 70">
            <a:extLst>
              <a:ext uri="{FF2B5EF4-FFF2-40B4-BE49-F238E27FC236}">
                <a16:creationId xmlns:a16="http://schemas.microsoft.com/office/drawing/2014/main" id="{FED5FFEC-42D6-4AD3-7A48-974BE05DC743}"/>
              </a:ext>
            </a:extLst>
          </p:cNvPr>
          <p:cNvGrpSpPr/>
          <p:nvPr/>
        </p:nvGrpSpPr>
        <p:grpSpPr>
          <a:xfrm>
            <a:off x="4849791" y="3011158"/>
            <a:ext cx="45719" cy="1323918"/>
            <a:chOff x="4745474" y="1561364"/>
            <a:chExt cx="69410" cy="1520711"/>
          </a:xfrm>
        </p:grpSpPr>
        <p:sp>
          <p:nvSpPr>
            <p:cNvPr id="72" name="Cylinder 71">
              <a:extLst>
                <a:ext uri="{FF2B5EF4-FFF2-40B4-BE49-F238E27FC236}">
                  <a16:creationId xmlns:a16="http://schemas.microsoft.com/office/drawing/2014/main" id="{E361AB51-1E97-CD5F-CB5D-8F6074E3A545}"/>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3" name="Cylinder 72">
              <a:extLst>
                <a:ext uri="{FF2B5EF4-FFF2-40B4-BE49-F238E27FC236}">
                  <a16:creationId xmlns:a16="http://schemas.microsoft.com/office/drawing/2014/main" id="{436BC6EA-F2A5-0A87-E4C1-AD910AD4ECFE}"/>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74" name="Group 73">
            <a:extLst>
              <a:ext uri="{FF2B5EF4-FFF2-40B4-BE49-F238E27FC236}">
                <a16:creationId xmlns:a16="http://schemas.microsoft.com/office/drawing/2014/main" id="{A064ACDD-8FDD-D949-465B-583B51C49359}"/>
              </a:ext>
            </a:extLst>
          </p:cNvPr>
          <p:cNvGrpSpPr/>
          <p:nvPr/>
        </p:nvGrpSpPr>
        <p:grpSpPr>
          <a:xfrm>
            <a:off x="4519974" y="3318072"/>
            <a:ext cx="56822" cy="1449808"/>
            <a:chOff x="4745474" y="1561364"/>
            <a:chExt cx="69410" cy="1520711"/>
          </a:xfrm>
        </p:grpSpPr>
        <p:sp>
          <p:nvSpPr>
            <p:cNvPr id="75" name="Cylinder 74">
              <a:extLst>
                <a:ext uri="{FF2B5EF4-FFF2-40B4-BE49-F238E27FC236}">
                  <a16:creationId xmlns:a16="http://schemas.microsoft.com/office/drawing/2014/main" id="{0058C7B8-DC64-E7B1-6347-6E07244F75F2}"/>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6" name="Cylinder 75">
              <a:extLst>
                <a:ext uri="{FF2B5EF4-FFF2-40B4-BE49-F238E27FC236}">
                  <a16:creationId xmlns:a16="http://schemas.microsoft.com/office/drawing/2014/main" id="{0C248C63-90DA-5DFE-B9E1-D075A991EF06}"/>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77" name="Group 76">
            <a:extLst>
              <a:ext uri="{FF2B5EF4-FFF2-40B4-BE49-F238E27FC236}">
                <a16:creationId xmlns:a16="http://schemas.microsoft.com/office/drawing/2014/main" id="{26D5A6A1-3998-08C7-A299-52EC04A41B5D}"/>
              </a:ext>
            </a:extLst>
          </p:cNvPr>
          <p:cNvGrpSpPr/>
          <p:nvPr/>
        </p:nvGrpSpPr>
        <p:grpSpPr>
          <a:xfrm>
            <a:off x="3434342" y="3458138"/>
            <a:ext cx="69410" cy="1520711"/>
            <a:chOff x="4745474" y="1561364"/>
            <a:chExt cx="69410" cy="1520711"/>
          </a:xfrm>
        </p:grpSpPr>
        <p:sp>
          <p:nvSpPr>
            <p:cNvPr id="78" name="Cylinder 77">
              <a:extLst>
                <a:ext uri="{FF2B5EF4-FFF2-40B4-BE49-F238E27FC236}">
                  <a16:creationId xmlns:a16="http://schemas.microsoft.com/office/drawing/2014/main" id="{FDE165E9-DB6F-BC59-E71D-87AB8FED00DB}"/>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9" name="Cylinder 78">
              <a:extLst>
                <a:ext uri="{FF2B5EF4-FFF2-40B4-BE49-F238E27FC236}">
                  <a16:creationId xmlns:a16="http://schemas.microsoft.com/office/drawing/2014/main" id="{CF24301E-50EF-78F7-3BCA-F370BFAC58A1}"/>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80" name="Group 79">
            <a:extLst>
              <a:ext uri="{FF2B5EF4-FFF2-40B4-BE49-F238E27FC236}">
                <a16:creationId xmlns:a16="http://schemas.microsoft.com/office/drawing/2014/main" id="{ECE0D808-C6DD-18FF-3264-ED469B8303D3}"/>
              </a:ext>
            </a:extLst>
          </p:cNvPr>
          <p:cNvGrpSpPr/>
          <p:nvPr/>
        </p:nvGrpSpPr>
        <p:grpSpPr>
          <a:xfrm>
            <a:off x="3314146" y="3603649"/>
            <a:ext cx="69410" cy="1520711"/>
            <a:chOff x="4745474" y="1561364"/>
            <a:chExt cx="69410" cy="1520711"/>
          </a:xfrm>
        </p:grpSpPr>
        <p:sp>
          <p:nvSpPr>
            <p:cNvPr id="81" name="Cylinder 80">
              <a:extLst>
                <a:ext uri="{FF2B5EF4-FFF2-40B4-BE49-F238E27FC236}">
                  <a16:creationId xmlns:a16="http://schemas.microsoft.com/office/drawing/2014/main" id="{896AF7E7-CC1C-7ABE-00F0-B5035ACD59A1}"/>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Cylinder 81">
              <a:extLst>
                <a:ext uri="{FF2B5EF4-FFF2-40B4-BE49-F238E27FC236}">
                  <a16:creationId xmlns:a16="http://schemas.microsoft.com/office/drawing/2014/main" id="{55A4996D-7114-0D73-BE70-48DFCAD26712}"/>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83" name="Group 82">
            <a:extLst>
              <a:ext uri="{FF2B5EF4-FFF2-40B4-BE49-F238E27FC236}">
                <a16:creationId xmlns:a16="http://schemas.microsoft.com/office/drawing/2014/main" id="{37F4EAAF-326D-1A11-ECB9-7BB50E20F3B1}"/>
              </a:ext>
            </a:extLst>
          </p:cNvPr>
          <p:cNvGrpSpPr/>
          <p:nvPr/>
        </p:nvGrpSpPr>
        <p:grpSpPr>
          <a:xfrm>
            <a:off x="4153774" y="2777781"/>
            <a:ext cx="45719" cy="1323918"/>
            <a:chOff x="4745474" y="1561364"/>
            <a:chExt cx="69410" cy="1520711"/>
          </a:xfrm>
        </p:grpSpPr>
        <p:sp>
          <p:nvSpPr>
            <p:cNvPr id="84" name="Cylinder 83">
              <a:extLst>
                <a:ext uri="{FF2B5EF4-FFF2-40B4-BE49-F238E27FC236}">
                  <a16:creationId xmlns:a16="http://schemas.microsoft.com/office/drawing/2014/main" id="{408C6EF2-0AE7-21C3-5103-19D665C11877}"/>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Cylinder 84">
              <a:extLst>
                <a:ext uri="{FF2B5EF4-FFF2-40B4-BE49-F238E27FC236}">
                  <a16:creationId xmlns:a16="http://schemas.microsoft.com/office/drawing/2014/main" id="{285DAB34-D522-7E16-1D33-1976D908EE33}"/>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86" name="Group 85">
            <a:extLst>
              <a:ext uri="{FF2B5EF4-FFF2-40B4-BE49-F238E27FC236}">
                <a16:creationId xmlns:a16="http://schemas.microsoft.com/office/drawing/2014/main" id="{FD9ADF42-68BA-0B04-7C64-A77BB517CC4C}"/>
              </a:ext>
            </a:extLst>
          </p:cNvPr>
          <p:cNvGrpSpPr/>
          <p:nvPr/>
        </p:nvGrpSpPr>
        <p:grpSpPr>
          <a:xfrm>
            <a:off x="3084652" y="3870406"/>
            <a:ext cx="69410" cy="1520711"/>
            <a:chOff x="4745474" y="1561364"/>
            <a:chExt cx="69410" cy="1520711"/>
          </a:xfrm>
        </p:grpSpPr>
        <p:sp>
          <p:nvSpPr>
            <p:cNvPr id="87" name="Cylinder 86">
              <a:extLst>
                <a:ext uri="{FF2B5EF4-FFF2-40B4-BE49-F238E27FC236}">
                  <a16:creationId xmlns:a16="http://schemas.microsoft.com/office/drawing/2014/main" id="{5AFA2830-F4B0-43AA-DE75-7BE887103581}"/>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Cylinder 87">
              <a:extLst>
                <a:ext uri="{FF2B5EF4-FFF2-40B4-BE49-F238E27FC236}">
                  <a16:creationId xmlns:a16="http://schemas.microsoft.com/office/drawing/2014/main" id="{7C8D2DE8-C7D1-CD17-B09B-B756239BF04A}"/>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89" name="Group 88">
            <a:extLst>
              <a:ext uri="{FF2B5EF4-FFF2-40B4-BE49-F238E27FC236}">
                <a16:creationId xmlns:a16="http://schemas.microsoft.com/office/drawing/2014/main" id="{CA86027B-797E-CD2D-A0CF-950389F52CF0}"/>
              </a:ext>
            </a:extLst>
          </p:cNvPr>
          <p:cNvGrpSpPr/>
          <p:nvPr/>
        </p:nvGrpSpPr>
        <p:grpSpPr>
          <a:xfrm>
            <a:off x="2975831" y="3993242"/>
            <a:ext cx="69410" cy="1520711"/>
            <a:chOff x="4745474" y="1561364"/>
            <a:chExt cx="69410" cy="1520711"/>
          </a:xfrm>
        </p:grpSpPr>
        <p:sp>
          <p:nvSpPr>
            <p:cNvPr id="90" name="Cylinder 89">
              <a:extLst>
                <a:ext uri="{FF2B5EF4-FFF2-40B4-BE49-F238E27FC236}">
                  <a16:creationId xmlns:a16="http://schemas.microsoft.com/office/drawing/2014/main" id="{AD18C67F-E9E7-5E1C-3ADD-C1BD0EB3A6A7}"/>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1" name="Cylinder 90">
              <a:extLst>
                <a:ext uri="{FF2B5EF4-FFF2-40B4-BE49-F238E27FC236}">
                  <a16:creationId xmlns:a16="http://schemas.microsoft.com/office/drawing/2014/main" id="{0F847A4C-CECF-9D7A-8296-0AD7337FBEFF}"/>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92" name="Group 91">
            <a:extLst>
              <a:ext uri="{FF2B5EF4-FFF2-40B4-BE49-F238E27FC236}">
                <a16:creationId xmlns:a16="http://schemas.microsoft.com/office/drawing/2014/main" id="{3A925594-1BC5-FFE8-EEA3-41509B8A9F4E}"/>
              </a:ext>
            </a:extLst>
          </p:cNvPr>
          <p:cNvGrpSpPr/>
          <p:nvPr/>
        </p:nvGrpSpPr>
        <p:grpSpPr>
          <a:xfrm>
            <a:off x="3795514" y="3043586"/>
            <a:ext cx="56822" cy="1449808"/>
            <a:chOff x="4745474" y="1561364"/>
            <a:chExt cx="69410" cy="1520711"/>
          </a:xfrm>
        </p:grpSpPr>
        <p:sp>
          <p:nvSpPr>
            <p:cNvPr id="93" name="Cylinder 92">
              <a:extLst>
                <a:ext uri="{FF2B5EF4-FFF2-40B4-BE49-F238E27FC236}">
                  <a16:creationId xmlns:a16="http://schemas.microsoft.com/office/drawing/2014/main" id="{E701035C-720C-B4A0-8B93-BE7563C4F313}"/>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4" name="Cylinder 93">
              <a:extLst>
                <a:ext uri="{FF2B5EF4-FFF2-40B4-BE49-F238E27FC236}">
                  <a16:creationId xmlns:a16="http://schemas.microsoft.com/office/drawing/2014/main" id="{6C672CB2-D989-F69B-EBA0-F561743650C1}"/>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95" name="Group 94">
            <a:extLst>
              <a:ext uri="{FF2B5EF4-FFF2-40B4-BE49-F238E27FC236}">
                <a16:creationId xmlns:a16="http://schemas.microsoft.com/office/drawing/2014/main" id="{54E7E589-C9E3-BDA8-C03C-35ED65B06F54}"/>
              </a:ext>
            </a:extLst>
          </p:cNvPr>
          <p:cNvGrpSpPr/>
          <p:nvPr/>
        </p:nvGrpSpPr>
        <p:grpSpPr>
          <a:xfrm>
            <a:off x="4030581" y="2901295"/>
            <a:ext cx="45719" cy="1323918"/>
            <a:chOff x="4745474" y="1561364"/>
            <a:chExt cx="69410" cy="1520711"/>
          </a:xfrm>
        </p:grpSpPr>
        <p:sp>
          <p:nvSpPr>
            <p:cNvPr id="96" name="Cylinder 95">
              <a:extLst>
                <a:ext uri="{FF2B5EF4-FFF2-40B4-BE49-F238E27FC236}">
                  <a16:creationId xmlns:a16="http://schemas.microsoft.com/office/drawing/2014/main" id="{2388F6EE-622D-0968-7754-A4AAA14ED359}"/>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7" name="Cylinder 96">
              <a:extLst>
                <a:ext uri="{FF2B5EF4-FFF2-40B4-BE49-F238E27FC236}">
                  <a16:creationId xmlns:a16="http://schemas.microsoft.com/office/drawing/2014/main" id="{E3C3848B-B9CB-6E33-1E5D-99514A90B726}"/>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98" name="Group 97">
            <a:extLst>
              <a:ext uri="{FF2B5EF4-FFF2-40B4-BE49-F238E27FC236}">
                <a16:creationId xmlns:a16="http://schemas.microsoft.com/office/drawing/2014/main" id="{EA32F11E-4B3A-F1D7-C8C6-4E5CEE9DA89A}"/>
              </a:ext>
            </a:extLst>
          </p:cNvPr>
          <p:cNvGrpSpPr/>
          <p:nvPr/>
        </p:nvGrpSpPr>
        <p:grpSpPr>
          <a:xfrm>
            <a:off x="3693144" y="3192969"/>
            <a:ext cx="56822" cy="1449808"/>
            <a:chOff x="4745474" y="1561364"/>
            <a:chExt cx="69410" cy="1520711"/>
          </a:xfrm>
        </p:grpSpPr>
        <p:sp>
          <p:nvSpPr>
            <p:cNvPr id="99" name="Cylinder 98">
              <a:extLst>
                <a:ext uri="{FF2B5EF4-FFF2-40B4-BE49-F238E27FC236}">
                  <a16:creationId xmlns:a16="http://schemas.microsoft.com/office/drawing/2014/main" id="{C34BA437-8F82-FAF9-E88C-158B4D208DC3}"/>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0" name="Cylinder 99">
              <a:extLst>
                <a:ext uri="{FF2B5EF4-FFF2-40B4-BE49-F238E27FC236}">
                  <a16:creationId xmlns:a16="http://schemas.microsoft.com/office/drawing/2014/main" id="{2763D284-6247-6F12-7E46-8A668FEF0AD0}"/>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cxnSp>
        <p:nvCxnSpPr>
          <p:cNvPr id="101" name="Straight Arrow Connector 100">
            <a:extLst>
              <a:ext uri="{FF2B5EF4-FFF2-40B4-BE49-F238E27FC236}">
                <a16:creationId xmlns:a16="http://schemas.microsoft.com/office/drawing/2014/main" id="{3C71DCBC-73AF-1661-1349-4303CB35AB9B}"/>
              </a:ext>
            </a:extLst>
          </p:cNvPr>
          <p:cNvCxnSpPr>
            <a:cxnSpLocks/>
          </p:cNvCxnSpPr>
          <p:nvPr/>
        </p:nvCxnSpPr>
        <p:spPr bwMode="auto">
          <a:xfrm>
            <a:off x="3776955" y="6129585"/>
            <a:ext cx="2160703" cy="91941"/>
          </a:xfrm>
          <a:prstGeom prst="straightConnector1">
            <a:avLst/>
          </a:prstGeom>
          <a:solidFill>
            <a:schemeClr val="accent1"/>
          </a:solidFill>
          <a:ln w="22225" cap="flat" cmpd="sng" algn="ctr">
            <a:solidFill>
              <a:schemeClr val="tx1"/>
            </a:solidFill>
            <a:prstDash val="solid"/>
            <a:round/>
            <a:headEnd type="none" w="med" len="med"/>
            <a:tailEnd type="triangle"/>
          </a:ln>
          <a:effectLst/>
        </p:spPr>
      </p:cxnSp>
      <p:sp>
        <p:nvSpPr>
          <p:cNvPr id="102" name="TextBox 101">
            <a:extLst>
              <a:ext uri="{FF2B5EF4-FFF2-40B4-BE49-F238E27FC236}">
                <a16:creationId xmlns:a16="http://schemas.microsoft.com/office/drawing/2014/main" id="{CC48CE6B-BF39-A63D-6BF2-A72EE388E00F}"/>
              </a:ext>
            </a:extLst>
          </p:cNvPr>
          <p:cNvSpPr txBox="1"/>
          <p:nvPr/>
        </p:nvSpPr>
        <p:spPr>
          <a:xfrm rot="168649">
            <a:off x="3288266" y="6215768"/>
            <a:ext cx="4511740" cy="307777"/>
          </a:xfrm>
          <a:prstGeom prst="rect">
            <a:avLst/>
          </a:prstGeom>
          <a:noFill/>
        </p:spPr>
        <p:txBody>
          <a:bodyPr wrap="square" rtlCol="0">
            <a:spAutoFit/>
          </a:bodyPr>
          <a:lstStyle/>
          <a:p>
            <a:r>
              <a:rPr lang="en-US" sz="1400" b="1" i="1"/>
              <a:t>Natural Groundwater Flow Direction</a:t>
            </a:r>
          </a:p>
        </p:txBody>
      </p:sp>
      <p:grpSp>
        <p:nvGrpSpPr>
          <p:cNvPr id="103" name="Group 102">
            <a:extLst>
              <a:ext uri="{FF2B5EF4-FFF2-40B4-BE49-F238E27FC236}">
                <a16:creationId xmlns:a16="http://schemas.microsoft.com/office/drawing/2014/main" id="{EC6B2728-69E7-ADE9-01C1-E1E831B01F28}"/>
              </a:ext>
            </a:extLst>
          </p:cNvPr>
          <p:cNvGrpSpPr/>
          <p:nvPr/>
        </p:nvGrpSpPr>
        <p:grpSpPr>
          <a:xfrm>
            <a:off x="3779801" y="4118345"/>
            <a:ext cx="69410" cy="1520711"/>
            <a:chOff x="4745474" y="1561364"/>
            <a:chExt cx="69410" cy="1520711"/>
          </a:xfrm>
        </p:grpSpPr>
        <p:sp>
          <p:nvSpPr>
            <p:cNvPr id="104" name="Cylinder 103">
              <a:extLst>
                <a:ext uri="{FF2B5EF4-FFF2-40B4-BE49-F238E27FC236}">
                  <a16:creationId xmlns:a16="http://schemas.microsoft.com/office/drawing/2014/main" id="{C85E531F-994D-DFD7-F278-A95D9B97F197}"/>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5" name="Cylinder 104">
              <a:extLst>
                <a:ext uri="{FF2B5EF4-FFF2-40B4-BE49-F238E27FC236}">
                  <a16:creationId xmlns:a16="http://schemas.microsoft.com/office/drawing/2014/main" id="{444582D2-2F90-18A8-849E-43C24188743B}"/>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cxnSp>
        <p:nvCxnSpPr>
          <p:cNvPr id="106" name="Straight Arrow Connector 105">
            <a:extLst>
              <a:ext uri="{FF2B5EF4-FFF2-40B4-BE49-F238E27FC236}">
                <a16:creationId xmlns:a16="http://schemas.microsoft.com/office/drawing/2014/main" id="{1D1F556E-F841-FB92-2B21-5C4302C6381C}"/>
              </a:ext>
            </a:extLst>
          </p:cNvPr>
          <p:cNvCxnSpPr>
            <a:cxnSpLocks/>
          </p:cNvCxnSpPr>
          <p:nvPr/>
        </p:nvCxnSpPr>
        <p:spPr bwMode="auto">
          <a:xfrm flipH="1" flipV="1">
            <a:off x="3119357" y="5481458"/>
            <a:ext cx="592215" cy="110975"/>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625A7E33-4C3A-7819-E424-098FA399841F}"/>
              </a:ext>
            </a:extLst>
          </p:cNvPr>
          <p:cNvSpPr txBox="1"/>
          <p:nvPr/>
        </p:nvSpPr>
        <p:spPr>
          <a:xfrm>
            <a:off x="1978405" y="5694457"/>
            <a:ext cx="3959253" cy="261610"/>
          </a:xfrm>
          <a:prstGeom prst="rect">
            <a:avLst/>
          </a:prstGeom>
          <a:noFill/>
        </p:spPr>
        <p:txBody>
          <a:bodyPr wrap="square" rtlCol="0">
            <a:spAutoFit/>
          </a:bodyPr>
          <a:lstStyle/>
          <a:p>
            <a:r>
              <a:rPr lang="en-US" sz="1100" b="1"/>
              <a:t>Induced Gradient from Pumping</a:t>
            </a:r>
          </a:p>
        </p:txBody>
      </p:sp>
      <p:pic>
        <p:nvPicPr>
          <p:cNvPr id="108" name="Picture 107">
            <a:extLst>
              <a:ext uri="{FF2B5EF4-FFF2-40B4-BE49-F238E27FC236}">
                <a16:creationId xmlns:a16="http://schemas.microsoft.com/office/drawing/2014/main" id="{E31D7B6A-3E85-8F9F-48A9-8DBF4F36BBA9}"/>
              </a:ext>
            </a:extLst>
          </p:cNvPr>
          <p:cNvPicPr>
            <a:picLocks noChangeAspect="1"/>
          </p:cNvPicPr>
          <p:nvPr/>
        </p:nvPicPr>
        <p:blipFill>
          <a:blip r:embed="rId4"/>
          <a:stretch>
            <a:fillRect/>
          </a:stretch>
        </p:blipFill>
        <p:spPr>
          <a:xfrm>
            <a:off x="276513" y="2019648"/>
            <a:ext cx="428625" cy="2047875"/>
          </a:xfrm>
          <a:prstGeom prst="rect">
            <a:avLst/>
          </a:prstGeom>
          <a:ln>
            <a:noFill/>
          </a:ln>
        </p:spPr>
      </p:pic>
      <p:sp>
        <p:nvSpPr>
          <p:cNvPr id="109" name="TextBox 108">
            <a:extLst>
              <a:ext uri="{FF2B5EF4-FFF2-40B4-BE49-F238E27FC236}">
                <a16:creationId xmlns:a16="http://schemas.microsoft.com/office/drawing/2014/main" id="{CF5CD822-A2F8-25DF-05FA-C902B5F40EDE}"/>
              </a:ext>
            </a:extLst>
          </p:cNvPr>
          <p:cNvSpPr txBox="1"/>
          <p:nvPr/>
        </p:nvSpPr>
        <p:spPr>
          <a:xfrm>
            <a:off x="592342" y="2008998"/>
            <a:ext cx="823811" cy="369332"/>
          </a:xfrm>
          <a:prstGeom prst="rect">
            <a:avLst/>
          </a:prstGeom>
          <a:noFill/>
        </p:spPr>
        <p:txBody>
          <a:bodyPr wrap="square" rtlCol="0">
            <a:spAutoFit/>
          </a:bodyPr>
          <a:lstStyle/>
          <a:p>
            <a:r>
              <a:rPr lang="en-US" b="1" i="1"/>
              <a:t>85</a:t>
            </a:r>
            <a:r>
              <a:rPr lang="en-US" b="1" i="1">
                <a:latin typeface="Calibri" panose="020F0502020204030204" pitchFamily="34" charset="0"/>
                <a:cs typeface="Calibri" panose="020F0502020204030204" pitchFamily="34" charset="0"/>
              </a:rPr>
              <a:t>° </a:t>
            </a:r>
            <a:r>
              <a:rPr lang="en-US" b="1" i="1">
                <a:latin typeface="+mn-lt"/>
                <a:cs typeface="Calibri" panose="020F0502020204030204" pitchFamily="34" charset="0"/>
              </a:rPr>
              <a:t>F</a:t>
            </a:r>
            <a:endParaRPr lang="en-US" b="1" i="1">
              <a:latin typeface="+mn-lt"/>
            </a:endParaRPr>
          </a:p>
        </p:txBody>
      </p:sp>
      <p:sp>
        <p:nvSpPr>
          <p:cNvPr id="110" name="TextBox 109">
            <a:extLst>
              <a:ext uri="{FF2B5EF4-FFF2-40B4-BE49-F238E27FC236}">
                <a16:creationId xmlns:a16="http://schemas.microsoft.com/office/drawing/2014/main" id="{EEB533BF-167E-A78B-88E4-7687D352C5CA}"/>
              </a:ext>
            </a:extLst>
          </p:cNvPr>
          <p:cNvSpPr txBox="1"/>
          <p:nvPr/>
        </p:nvSpPr>
        <p:spPr>
          <a:xfrm>
            <a:off x="677924" y="3768490"/>
            <a:ext cx="823811" cy="369332"/>
          </a:xfrm>
          <a:prstGeom prst="rect">
            <a:avLst/>
          </a:prstGeom>
          <a:noFill/>
        </p:spPr>
        <p:txBody>
          <a:bodyPr wrap="square" rtlCol="0">
            <a:spAutoFit/>
          </a:bodyPr>
          <a:lstStyle/>
          <a:p>
            <a:r>
              <a:rPr lang="en-US" b="1" i="1"/>
              <a:t>40</a:t>
            </a:r>
            <a:r>
              <a:rPr lang="en-US" b="1" i="1">
                <a:latin typeface="Calibri" panose="020F0502020204030204" pitchFamily="34" charset="0"/>
                <a:cs typeface="Calibri" panose="020F0502020204030204" pitchFamily="34" charset="0"/>
              </a:rPr>
              <a:t>° </a:t>
            </a:r>
            <a:r>
              <a:rPr lang="en-US" b="1" i="1">
                <a:latin typeface="+mn-lt"/>
                <a:cs typeface="Calibri" panose="020F0502020204030204" pitchFamily="34" charset="0"/>
              </a:rPr>
              <a:t>F</a:t>
            </a:r>
            <a:endParaRPr lang="en-US" b="1" i="1">
              <a:latin typeface="+mn-lt"/>
            </a:endParaRPr>
          </a:p>
        </p:txBody>
      </p:sp>
      <p:sp>
        <p:nvSpPr>
          <p:cNvPr id="111" name="TextBox 110">
            <a:extLst>
              <a:ext uri="{FF2B5EF4-FFF2-40B4-BE49-F238E27FC236}">
                <a16:creationId xmlns:a16="http://schemas.microsoft.com/office/drawing/2014/main" id="{ABF80C5A-81F9-B4DE-05CD-BA94A402B85B}"/>
              </a:ext>
            </a:extLst>
          </p:cNvPr>
          <p:cNvSpPr txBox="1"/>
          <p:nvPr/>
        </p:nvSpPr>
        <p:spPr>
          <a:xfrm>
            <a:off x="4939696" y="4872549"/>
            <a:ext cx="2347657" cy="369332"/>
          </a:xfrm>
          <a:prstGeom prst="rect">
            <a:avLst/>
          </a:prstGeom>
          <a:noFill/>
        </p:spPr>
        <p:txBody>
          <a:bodyPr wrap="square" rtlCol="0">
            <a:spAutoFit/>
          </a:bodyPr>
          <a:lstStyle/>
          <a:p>
            <a:r>
              <a:rPr lang="en-US" b="1" i="1"/>
              <a:t>Return Wells</a:t>
            </a:r>
          </a:p>
        </p:txBody>
      </p:sp>
      <p:sp>
        <p:nvSpPr>
          <p:cNvPr id="112" name="TextBox 111">
            <a:extLst>
              <a:ext uri="{FF2B5EF4-FFF2-40B4-BE49-F238E27FC236}">
                <a16:creationId xmlns:a16="http://schemas.microsoft.com/office/drawing/2014/main" id="{20DCD5F7-29CF-0765-D255-91C5839613D7}"/>
              </a:ext>
            </a:extLst>
          </p:cNvPr>
          <p:cNvSpPr txBox="1"/>
          <p:nvPr/>
        </p:nvSpPr>
        <p:spPr>
          <a:xfrm>
            <a:off x="1377594" y="4338479"/>
            <a:ext cx="2347657" cy="369332"/>
          </a:xfrm>
          <a:prstGeom prst="rect">
            <a:avLst/>
          </a:prstGeom>
          <a:noFill/>
        </p:spPr>
        <p:txBody>
          <a:bodyPr wrap="square" rtlCol="0">
            <a:spAutoFit/>
          </a:bodyPr>
          <a:lstStyle/>
          <a:p>
            <a:r>
              <a:rPr lang="en-US" b="1" i="1"/>
              <a:t>Supply Wells</a:t>
            </a:r>
          </a:p>
        </p:txBody>
      </p:sp>
      <p:grpSp>
        <p:nvGrpSpPr>
          <p:cNvPr id="113" name="Group 112">
            <a:extLst>
              <a:ext uri="{FF2B5EF4-FFF2-40B4-BE49-F238E27FC236}">
                <a16:creationId xmlns:a16="http://schemas.microsoft.com/office/drawing/2014/main" id="{B30170CA-D485-40DF-7D16-C3D6A8DAB14F}"/>
              </a:ext>
            </a:extLst>
          </p:cNvPr>
          <p:cNvGrpSpPr/>
          <p:nvPr/>
        </p:nvGrpSpPr>
        <p:grpSpPr>
          <a:xfrm>
            <a:off x="4133356" y="3698272"/>
            <a:ext cx="69410" cy="1520711"/>
            <a:chOff x="4745474" y="1561364"/>
            <a:chExt cx="69410" cy="1520711"/>
          </a:xfrm>
        </p:grpSpPr>
        <p:sp>
          <p:nvSpPr>
            <p:cNvPr id="114" name="Cylinder 113">
              <a:extLst>
                <a:ext uri="{FF2B5EF4-FFF2-40B4-BE49-F238E27FC236}">
                  <a16:creationId xmlns:a16="http://schemas.microsoft.com/office/drawing/2014/main" id="{27592F8C-3505-5129-7461-FA766FACBA81}"/>
                </a:ext>
              </a:extLst>
            </p:cNvPr>
            <p:cNvSpPr/>
            <p:nvPr/>
          </p:nvSpPr>
          <p:spPr bwMode="auto">
            <a:xfrm>
              <a:off x="4759763" y="2557463"/>
              <a:ext cx="45719" cy="524612"/>
            </a:xfrm>
            <a:prstGeom prst="can">
              <a:avLst/>
            </a:prstGeom>
            <a:pattFill prst="narHorz">
              <a:fgClr>
                <a:schemeClr val="tx1">
                  <a:lumMod val="75000"/>
                  <a:lumOff val="2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5" name="Cylinder 114">
              <a:extLst>
                <a:ext uri="{FF2B5EF4-FFF2-40B4-BE49-F238E27FC236}">
                  <a16:creationId xmlns:a16="http://schemas.microsoft.com/office/drawing/2014/main" id="{1AEA04FD-FDA0-7B26-30F3-6D4B1D95B14D}"/>
                </a:ext>
              </a:extLst>
            </p:cNvPr>
            <p:cNvSpPr/>
            <p:nvPr/>
          </p:nvSpPr>
          <p:spPr bwMode="auto">
            <a:xfrm>
              <a:off x="4745474" y="1561364"/>
              <a:ext cx="69410" cy="1000862"/>
            </a:xfrm>
            <a:prstGeom prst="can">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2050" name="Picture 2" descr="Keeping Vermonters Warm… and Cool: The Potential of Thermal Energy Networks  - VECAN">
            <a:extLst>
              <a:ext uri="{FF2B5EF4-FFF2-40B4-BE49-F238E27FC236}">
                <a16:creationId xmlns:a16="http://schemas.microsoft.com/office/drawing/2014/main" id="{443DA23C-D9F9-5D93-973C-AB685B1D0F54}"/>
              </a:ext>
            </a:extLst>
          </p:cNvPr>
          <p:cNvPicPr>
            <a:picLocks noChangeAspect="1" noChangeArrowheads="1"/>
          </p:cNvPicPr>
          <p:nvPr/>
        </p:nvPicPr>
        <p:blipFill>
          <a:blip r:embed="rId5">
            <a:clrChange>
              <a:clrFrom>
                <a:srgbClr val="A8B6A1"/>
              </a:clrFrom>
              <a:clrTo>
                <a:srgbClr val="A8B6A1">
                  <a:alpha val="0"/>
                </a:srgbClr>
              </a:clrTo>
            </a:clrChange>
            <a:extLst>
              <a:ext uri="{28A0092B-C50C-407E-A947-70E740481C1C}">
                <a14:useLocalDpi xmlns:a14="http://schemas.microsoft.com/office/drawing/2010/main" val="0"/>
              </a:ext>
            </a:extLst>
          </a:blip>
          <a:srcRect/>
          <a:stretch>
            <a:fillRect/>
          </a:stretch>
        </p:blipFill>
        <p:spPr bwMode="auto">
          <a:xfrm>
            <a:off x="6745694" y="1421574"/>
            <a:ext cx="5197007" cy="27162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0A90C3E3-92E7-869F-73E4-1940723E7DAD}"/>
              </a:ext>
            </a:extLst>
          </p:cNvPr>
          <p:cNvSpPr txBox="1"/>
          <p:nvPr/>
        </p:nvSpPr>
        <p:spPr>
          <a:xfrm>
            <a:off x="8238983" y="4243337"/>
            <a:ext cx="3083668" cy="336072"/>
          </a:xfrm>
          <a:prstGeom prst="rect">
            <a:avLst/>
          </a:prstGeom>
        </p:spPr>
        <p:txBody>
          <a:bodyPr vert="horz" wrap="square" lIns="91440" tIns="45720" rIns="91440" bIns="45720" rtlCol="0">
            <a:normAutofit fontScale="92500" lnSpcReduction="20000"/>
          </a:bodyPr>
          <a:lstStyle/>
          <a:p>
            <a:pPr algn="l"/>
            <a:r>
              <a:rPr lang="en-US" sz="2000" b="1" i="1"/>
              <a:t>Thermal Energy Network</a:t>
            </a:r>
          </a:p>
        </p:txBody>
      </p:sp>
      <p:sp>
        <p:nvSpPr>
          <p:cNvPr id="2048" name="TextBox 2047">
            <a:extLst>
              <a:ext uri="{FF2B5EF4-FFF2-40B4-BE49-F238E27FC236}">
                <a16:creationId xmlns:a16="http://schemas.microsoft.com/office/drawing/2014/main" id="{242AA940-24A8-772D-6C28-7503C2E0BAA0}"/>
              </a:ext>
            </a:extLst>
          </p:cNvPr>
          <p:cNvSpPr txBox="1"/>
          <p:nvPr/>
        </p:nvSpPr>
        <p:spPr>
          <a:xfrm>
            <a:off x="9870942" y="3910002"/>
            <a:ext cx="1982601" cy="157521"/>
          </a:xfrm>
          <a:prstGeom prst="rect">
            <a:avLst/>
          </a:prstGeom>
        </p:spPr>
        <p:txBody>
          <a:bodyPr vert="horz" wrap="square" lIns="91440" tIns="45720" rIns="91440" bIns="45720" rtlCol="0">
            <a:noAutofit/>
          </a:bodyPr>
          <a:lstStyle/>
          <a:p>
            <a:pPr algn="l"/>
            <a:r>
              <a:rPr lang="en-US" sz="800" i="1"/>
              <a:t>Vermont  Community Thermal Networks</a:t>
            </a:r>
          </a:p>
        </p:txBody>
      </p:sp>
      <p:pic>
        <p:nvPicPr>
          <p:cNvPr id="4" name="Picture 3" descr="A blue and grey text on a black background&#10;&#10;Description automatically generated">
            <a:extLst>
              <a:ext uri="{FF2B5EF4-FFF2-40B4-BE49-F238E27FC236}">
                <a16:creationId xmlns:a16="http://schemas.microsoft.com/office/drawing/2014/main" id="{B99785BF-5DD4-B6A2-7F03-2AED90CAEBE7}"/>
              </a:ext>
            </a:extLst>
          </p:cNvPr>
          <p:cNvPicPr>
            <a:picLocks noChangeAspect="1"/>
          </p:cNvPicPr>
          <p:nvPr/>
        </p:nvPicPr>
        <p:blipFill>
          <a:blip r:embed="rId6"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
        <p:nvSpPr>
          <p:cNvPr id="3" name="TextBox 2">
            <a:extLst>
              <a:ext uri="{FF2B5EF4-FFF2-40B4-BE49-F238E27FC236}">
                <a16:creationId xmlns:a16="http://schemas.microsoft.com/office/drawing/2014/main" id="{C38C908F-5288-27D7-11CF-FA9F4D3D8897}"/>
              </a:ext>
            </a:extLst>
          </p:cNvPr>
          <p:cNvSpPr txBox="1"/>
          <p:nvPr/>
        </p:nvSpPr>
        <p:spPr>
          <a:xfrm>
            <a:off x="1957391" y="2185768"/>
            <a:ext cx="3902430" cy="400700"/>
          </a:xfrm>
          <a:prstGeom prst="rect">
            <a:avLst/>
          </a:prstGeom>
        </p:spPr>
        <p:txBody>
          <a:bodyPr vert="horz" wrap="square" lIns="91440" tIns="45720" rIns="91440" bIns="45720" rtlCol="0">
            <a:normAutofit/>
          </a:bodyPr>
          <a:lstStyle/>
          <a:p>
            <a:pPr algn="l"/>
            <a:r>
              <a:rPr lang="en-US" sz="2000" b="1" i="1"/>
              <a:t>Temperature Impact Modeling</a:t>
            </a:r>
          </a:p>
        </p:txBody>
      </p:sp>
    </p:spTree>
    <p:extLst>
      <p:ext uri="{BB962C8B-B14F-4D97-AF65-F5344CB8AC3E}">
        <p14:creationId xmlns:p14="http://schemas.microsoft.com/office/powerpoint/2010/main" val="2912562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B0FAF-DF8A-E691-E8AA-28F2F77278C8}"/>
              </a:ext>
            </a:extLst>
          </p:cNvPr>
          <p:cNvSpPr>
            <a:spLocks noGrp="1"/>
          </p:cNvSpPr>
          <p:nvPr>
            <p:ph sz="half" idx="1"/>
          </p:nvPr>
        </p:nvSpPr>
        <p:spPr>
          <a:xfrm>
            <a:off x="492980" y="1401643"/>
            <a:ext cx="10443384" cy="1742249"/>
          </a:xfrm>
        </p:spPr>
        <p:txBody>
          <a:bodyPr vert="horz" lIns="91440" tIns="45720" rIns="91440" bIns="45720" rtlCol="0" anchor="t">
            <a:noAutofit/>
          </a:bodyPr>
          <a:lstStyle/>
          <a:p>
            <a:r>
              <a:rPr lang="en-US" sz="2400" kern="0"/>
              <a:t>Selected technology to meet decarbonization goals</a:t>
            </a:r>
          </a:p>
          <a:p>
            <a:r>
              <a:rPr lang="en-US" sz="2400" kern="0"/>
              <a:t>Centrally located within City limits</a:t>
            </a:r>
          </a:p>
          <a:p>
            <a:r>
              <a:rPr lang="en-US" sz="2400" kern="0"/>
              <a:t>Constructed within past cleanup site (can be a constraint to UIC permitting)</a:t>
            </a:r>
          </a:p>
        </p:txBody>
      </p:sp>
      <p:sp>
        <p:nvSpPr>
          <p:cNvPr id="11" name="Title 1">
            <a:extLst>
              <a:ext uri="{FF2B5EF4-FFF2-40B4-BE49-F238E27FC236}">
                <a16:creationId xmlns:a16="http://schemas.microsoft.com/office/drawing/2014/main" id="{C25A1EA9-B1C8-6EC1-F18A-FF92FDF24AB4}"/>
              </a:ext>
            </a:extLst>
          </p:cNvPr>
          <p:cNvSpPr txBox="1">
            <a:spLocks/>
          </p:cNvSpPr>
          <p:nvPr/>
        </p:nvSpPr>
        <p:spPr>
          <a:xfrm>
            <a:off x="492980" y="493987"/>
            <a:ext cx="11451024" cy="640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ptos ExtraBold" panose="020B0004020202020204" pitchFamily="34" charset="0"/>
                <a:ea typeface="+mj-ea"/>
                <a:cs typeface="+mj-cs"/>
              </a:defRPr>
            </a:lvl1pPr>
          </a:lstStyle>
          <a:p>
            <a:r>
              <a:rPr lang="en-US" b="1"/>
              <a:t>Washington State Public Health Lab</a:t>
            </a:r>
          </a:p>
          <a:p>
            <a:r>
              <a:rPr lang="en-US" sz="2000" b="1">
                <a:solidFill>
                  <a:schemeClr val="accent1"/>
                </a:solidFill>
              </a:rPr>
              <a:t> Shoreline, Washington</a:t>
            </a:r>
            <a:endParaRPr lang="en-US" sz="2000">
              <a:solidFill>
                <a:schemeClr val="accent1"/>
              </a:solidFill>
              <a:latin typeface="+mj-lt"/>
            </a:endParaRPr>
          </a:p>
        </p:txBody>
      </p:sp>
      <p:pic>
        <p:nvPicPr>
          <p:cNvPr id="8" name="Picture 7">
            <a:extLst>
              <a:ext uri="{FF2B5EF4-FFF2-40B4-BE49-F238E27FC236}">
                <a16:creationId xmlns:a16="http://schemas.microsoft.com/office/drawing/2014/main" id="{980678C4-3A00-6569-B8C6-CA929199AE6E}"/>
              </a:ext>
            </a:extLst>
          </p:cNvPr>
          <p:cNvPicPr>
            <a:picLocks noChangeAspect="1"/>
          </p:cNvPicPr>
          <p:nvPr/>
        </p:nvPicPr>
        <p:blipFill>
          <a:blip r:embed="rId3"/>
          <a:stretch>
            <a:fillRect/>
          </a:stretch>
        </p:blipFill>
        <p:spPr>
          <a:xfrm>
            <a:off x="6980697" y="2895917"/>
            <a:ext cx="5143928" cy="3962083"/>
          </a:xfrm>
          <a:prstGeom prst="rect">
            <a:avLst/>
          </a:prstGeom>
        </p:spPr>
      </p:pic>
      <p:pic>
        <p:nvPicPr>
          <p:cNvPr id="9" name="Picture 8">
            <a:extLst>
              <a:ext uri="{FF2B5EF4-FFF2-40B4-BE49-F238E27FC236}">
                <a16:creationId xmlns:a16="http://schemas.microsoft.com/office/drawing/2014/main" id="{A79CAB12-7F15-319D-57AD-6EFD0F5E2E80}"/>
              </a:ext>
            </a:extLst>
          </p:cNvPr>
          <p:cNvPicPr>
            <a:picLocks noChangeAspect="1"/>
          </p:cNvPicPr>
          <p:nvPr/>
        </p:nvPicPr>
        <p:blipFill>
          <a:blip r:embed="rId4"/>
          <a:stretch>
            <a:fillRect/>
          </a:stretch>
        </p:blipFill>
        <p:spPr>
          <a:xfrm>
            <a:off x="392272" y="3915072"/>
            <a:ext cx="6275410" cy="2448941"/>
          </a:xfrm>
          <a:prstGeom prst="rect">
            <a:avLst/>
          </a:prstGeom>
        </p:spPr>
      </p:pic>
    </p:spTree>
    <p:extLst>
      <p:ext uri="{BB962C8B-B14F-4D97-AF65-F5344CB8AC3E}">
        <p14:creationId xmlns:p14="http://schemas.microsoft.com/office/powerpoint/2010/main" val="2367071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8ED93-2ABA-CDB0-E716-F98112CBE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45356C-55EF-1412-0297-1E8C55860D3C}"/>
              </a:ext>
            </a:extLst>
          </p:cNvPr>
          <p:cNvSpPr>
            <a:spLocks noGrp="1"/>
          </p:cNvSpPr>
          <p:nvPr>
            <p:ph type="title"/>
          </p:nvPr>
        </p:nvSpPr>
        <p:spPr>
          <a:xfrm>
            <a:off x="463486" y="365185"/>
            <a:ext cx="11265027" cy="786384"/>
          </a:xfrm>
        </p:spPr>
        <p:txBody>
          <a:bodyPr/>
          <a:lstStyle/>
          <a:p>
            <a:r>
              <a:rPr lang="en-US">
                <a:latin typeface="Aptos ExtraBold"/>
              </a:rPr>
              <a:t>What Have We Learned? </a:t>
            </a:r>
            <a:endParaRPr lang="en-US"/>
          </a:p>
        </p:txBody>
      </p:sp>
      <p:pic>
        <p:nvPicPr>
          <p:cNvPr id="4" name="Picture 3">
            <a:extLst>
              <a:ext uri="{FF2B5EF4-FFF2-40B4-BE49-F238E27FC236}">
                <a16:creationId xmlns:a16="http://schemas.microsoft.com/office/drawing/2014/main" id="{3BA06487-7B26-7C53-4812-3CEC77CDC444}"/>
              </a:ext>
            </a:extLst>
          </p:cNvPr>
          <p:cNvPicPr>
            <a:picLocks noChangeAspect="1"/>
          </p:cNvPicPr>
          <p:nvPr/>
        </p:nvPicPr>
        <p:blipFill>
          <a:blip r:embed="rId2"/>
          <a:stretch>
            <a:fillRect/>
          </a:stretch>
        </p:blipFill>
        <p:spPr>
          <a:xfrm>
            <a:off x="1488947" y="1351990"/>
            <a:ext cx="4056771" cy="2281695"/>
          </a:xfrm>
          <a:prstGeom prst="rect">
            <a:avLst/>
          </a:prstGeom>
          <a:ln>
            <a:solidFill>
              <a:schemeClr val="tx1"/>
            </a:solidFill>
          </a:ln>
        </p:spPr>
      </p:pic>
      <p:pic>
        <p:nvPicPr>
          <p:cNvPr id="6" name="Picture 5">
            <a:extLst>
              <a:ext uri="{FF2B5EF4-FFF2-40B4-BE49-F238E27FC236}">
                <a16:creationId xmlns:a16="http://schemas.microsoft.com/office/drawing/2014/main" id="{28CDB45B-0E71-44DB-2321-159C9FAF03C0}"/>
              </a:ext>
            </a:extLst>
          </p:cNvPr>
          <p:cNvPicPr>
            <a:picLocks noChangeAspect="1"/>
          </p:cNvPicPr>
          <p:nvPr/>
        </p:nvPicPr>
        <p:blipFill>
          <a:blip r:embed="rId3"/>
          <a:stretch>
            <a:fillRect/>
          </a:stretch>
        </p:blipFill>
        <p:spPr>
          <a:xfrm>
            <a:off x="1488947" y="4119105"/>
            <a:ext cx="4126387" cy="2281695"/>
          </a:xfrm>
          <a:prstGeom prst="rect">
            <a:avLst/>
          </a:prstGeom>
          <a:ln>
            <a:solidFill>
              <a:schemeClr val="tx1"/>
            </a:solidFill>
          </a:ln>
        </p:spPr>
      </p:pic>
      <p:pic>
        <p:nvPicPr>
          <p:cNvPr id="8" name="Picture 7">
            <a:extLst>
              <a:ext uri="{FF2B5EF4-FFF2-40B4-BE49-F238E27FC236}">
                <a16:creationId xmlns:a16="http://schemas.microsoft.com/office/drawing/2014/main" id="{0E096251-516E-5251-8ACA-9B5DD50BF41D}"/>
              </a:ext>
            </a:extLst>
          </p:cNvPr>
          <p:cNvPicPr>
            <a:picLocks noChangeAspect="1"/>
          </p:cNvPicPr>
          <p:nvPr/>
        </p:nvPicPr>
        <p:blipFill>
          <a:blip r:embed="rId4"/>
          <a:stretch>
            <a:fillRect/>
          </a:stretch>
        </p:blipFill>
        <p:spPr>
          <a:xfrm>
            <a:off x="6450711" y="1351990"/>
            <a:ext cx="4091053" cy="2281695"/>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3B517776-D85D-D495-81D6-E2A7DCECFD7D}"/>
              </a:ext>
            </a:extLst>
          </p:cNvPr>
          <p:cNvCxnSpPr>
            <a:cxnSpLocks/>
          </p:cNvCxnSpPr>
          <p:nvPr/>
        </p:nvCxnSpPr>
        <p:spPr>
          <a:xfrm>
            <a:off x="3105855" y="3542598"/>
            <a:ext cx="0" cy="679575"/>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ADCECF3-8EEB-8B83-B03E-B0BEDE0B16BC}"/>
              </a:ext>
            </a:extLst>
          </p:cNvPr>
          <p:cNvCxnSpPr>
            <a:cxnSpLocks/>
          </p:cNvCxnSpPr>
          <p:nvPr/>
        </p:nvCxnSpPr>
        <p:spPr>
          <a:xfrm>
            <a:off x="5997894" y="2130076"/>
            <a:ext cx="493776" cy="0"/>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8ED5462-9F19-5579-83C7-B81AD6770371}"/>
              </a:ext>
            </a:extLst>
          </p:cNvPr>
          <p:cNvCxnSpPr/>
          <p:nvPr/>
        </p:nvCxnSpPr>
        <p:spPr>
          <a:xfrm>
            <a:off x="5533018" y="4971473"/>
            <a:ext cx="529115"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25166B6-170F-87AD-865B-8B6CA09F4451}"/>
              </a:ext>
            </a:extLst>
          </p:cNvPr>
          <p:cNvCxnSpPr>
            <a:cxnSpLocks/>
          </p:cNvCxnSpPr>
          <p:nvPr/>
        </p:nvCxnSpPr>
        <p:spPr>
          <a:xfrm flipV="1">
            <a:off x="6033022" y="2130076"/>
            <a:ext cx="0" cy="2841397"/>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5878E0A-D548-EE40-3D9D-41E898E29B56}"/>
              </a:ext>
            </a:extLst>
          </p:cNvPr>
          <p:cNvCxnSpPr>
            <a:cxnSpLocks/>
          </p:cNvCxnSpPr>
          <p:nvPr/>
        </p:nvCxnSpPr>
        <p:spPr>
          <a:xfrm>
            <a:off x="8858955" y="3439530"/>
            <a:ext cx="0" cy="679575"/>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1030" name="Picture 6" descr="Outline Map of the State Washington Stock Vector Image &amp; Art - Alamy">
            <a:extLst>
              <a:ext uri="{FF2B5EF4-FFF2-40B4-BE49-F238E27FC236}">
                <a16:creationId xmlns:a16="http://schemas.microsoft.com/office/drawing/2014/main" id="{FA8E1195-60C3-084D-FAD6-BEA1A295988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055" b="18333"/>
          <a:stretch>
            <a:fillRect/>
          </a:stretch>
        </p:blipFill>
        <p:spPr bwMode="auto">
          <a:xfrm>
            <a:off x="6840054" y="4111568"/>
            <a:ext cx="3404892" cy="249804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AC983C5-ECDD-D7A0-5938-4E977F48B431}"/>
              </a:ext>
            </a:extLst>
          </p:cNvPr>
          <p:cNvSpPr txBox="1"/>
          <p:nvPr/>
        </p:nvSpPr>
        <p:spPr>
          <a:xfrm rot="20917932">
            <a:off x="7920340" y="5090328"/>
            <a:ext cx="2079697" cy="889916"/>
          </a:xfrm>
          <a:prstGeom prst="rect">
            <a:avLst/>
          </a:prstGeom>
        </p:spPr>
        <p:txBody>
          <a:bodyPr vert="horz" wrap="square" lIns="91440" tIns="45720" rIns="91440" bIns="45720" rtlCol="0">
            <a:normAutofit/>
          </a:bodyPr>
          <a:lstStyle/>
          <a:p>
            <a:pPr algn="l"/>
            <a:r>
              <a:rPr lang="en-US" sz="2000" b="1">
                <a:solidFill>
                  <a:schemeClr val="accent2"/>
                </a:solidFill>
              </a:rPr>
              <a:t>OPPORTUNITY</a:t>
            </a:r>
          </a:p>
        </p:txBody>
      </p:sp>
      <p:pic>
        <p:nvPicPr>
          <p:cNvPr id="5" name="Picture 4" descr="A blue and grey text on a black background&#10;&#10;Description automatically generated">
            <a:extLst>
              <a:ext uri="{FF2B5EF4-FFF2-40B4-BE49-F238E27FC236}">
                <a16:creationId xmlns:a16="http://schemas.microsoft.com/office/drawing/2014/main" id="{A61FFB78-D70F-098C-292C-92B48782226B}"/>
              </a:ext>
            </a:extLst>
          </p:cNvPr>
          <p:cNvPicPr>
            <a:picLocks noChangeAspect="1"/>
          </p:cNvPicPr>
          <p:nvPr/>
        </p:nvPicPr>
        <p:blipFill>
          <a:blip r:embed="rId6"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Tree>
    <p:extLst>
      <p:ext uri="{BB962C8B-B14F-4D97-AF65-F5344CB8AC3E}">
        <p14:creationId xmlns:p14="http://schemas.microsoft.com/office/powerpoint/2010/main" val="1286171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E879-EFE6-EFD0-E17A-077F30C5D384}"/>
              </a:ext>
            </a:extLst>
          </p:cNvPr>
          <p:cNvSpPr>
            <a:spLocks noGrp="1"/>
          </p:cNvSpPr>
          <p:nvPr>
            <p:ph type="title"/>
          </p:nvPr>
        </p:nvSpPr>
        <p:spPr/>
        <p:txBody>
          <a:bodyPr/>
          <a:lstStyle/>
          <a:p>
            <a:r>
              <a:rPr lang="en-US"/>
              <a:t>Why Washington?</a:t>
            </a:r>
            <a:endParaRPr lang="en-US">
              <a:latin typeface="+mj-lt"/>
            </a:endParaRPr>
          </a:p>
        </p:txBody>
      </p:sp>
      <p:pic>
        <p:nvPicPr>
          <p:cNvPr id="4" name="Picture 3">
            <a:extLst>
              <a:ext uri="{FF2B5EF4-FFF2-40B4-BE49-F238E27FC236}">
                <a16:creationId xmlns:a16="http://schemas.microsoft.com/office/drawing/2014/main" id="{EB166FCA-D850-15BC-C49E-00F6EE71366B}"/>
              </a:ext>
            </a:extLst>
          </p:cNvPr>
          <p:cNvPicPr>
            <a:picLocks noChangeAspect="1"/>
          </p:cNvPicPr>
          <p:nvPr/>
        </p:nvPicPr>
        <p:blipFill>
          <a:blip r:embed="rId3">
            <a:clrChange>
              <a:clrFrom>
                <a:srgbClr val="FFFFFF"/>
              </a:clrFrom>
              <a:clrTo>
                <a:srgbClr val="FFFFFF">
                  <a:alpha val="0"/>
                </a:srgbClr>
              </a:clrTo>
            </a:clrChange>
          </a:blip>
          <a:srcRect l="957"/>
          <a:stretch>
            <a:fillRect/>
          </a:stretch>
        </p:blipFill>
        <p:spPr>
          <a:xfrm>
            <a:off x="659700" y="1291824"/>
            <a:ext cx="5433060" cy="4640112"/>
          </a:xfrm>
          <a:prstGeom prst="rect">
            <a:avLst/>
          </a:prstGeom>
        </p:spPr>
      </p:pic>
      <p:sp>
        <p:nvSpPr>
          <p:cNvPr id="6" name="TextBox 5">
            <a:extLst>
              <a:ext uri="{FF2B5EF4-FFF2-40B4-BE49-F238E27FC236}">
                <a16:creationId xmlns:a16="http://schemas.microsoft.com/office/drawing/2014/main" id="{CEFCF36E-5AA8-B652-2243-BC89F040C284}"/>
              </a:ext>
            </a:extLst>
          </p:cNvPr>
          <p:cNvSpPr txBox="1"/>
          <p:nvPr/>
        </p:nvSpPr>
        <p:spPr>
          <a:xfrm>
            <a:off x="1297965" y="5980176"/>
            <a:ext cx="5570220" cy="365760"/>
          </a:xfrm>
          <a:prstGeom prst="rect">
            <a:avLst/>
          </a:prstGeom>
        </p:spPr>
        <p:txBody>
          <a:bodyPr vert="horz" wrap="square" lIns="91440" tIns="45720" rIns="91440" bIns="45720" rtlCol="0">
            <a:normAutofit/>
          </a:bodyPr>
          <a:lstStyle/>
          <a:p>
            <a:pPr algn="l"/>
            <a:r>
              <a:rPr lang="en-US" sz="1600" i="1"/>
              <a:t>Washington Geological Survey, May 2024</a:t>
            </a:r>
          </a:p>
        </p:txBody>
      </p:sp>
      <p:cxnSp>
        <p:nvCxnSpPr>
          <p:cNvPr id="10" name="Straight Connector 9">
            <a:extLst>
              <a:ext uri="{FF2B5EF4-FFF2-40B4-BE49-F238E27FC236}">
                <a16:creationId xmlns:a16="http://schemas.microsoft.com/office/drawing/2014/main" id="{1BC51436-1272-F8CE-E711-D6C19A4A80CA}"/>
              </a:ext>
            </a:extLst>
          </p:cNvPr>
          <p:cNvCxnSpPr>
            <a:cxnSpLocks/>
          </p:cNvCxnSpPr>
          <p:nvPr/>
        </p:nvCxnSpPr>
        <p:spPr>
          <a:xfrm flipV="1">
            <a:off x="5503273" y="1593056"/>
            <a:ext cx="1016590" cy="15044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8FEF514-78DF-E055-E8E0-B468C1A66BA2}"/>
              </a:ext>
            </a:extLst>
          </p:cNvPr>
          <p:cNvCxnSpPr>
            <a:cxnSpLocks/>
          </p:cNvCxnSpPr>
          <p:nvPr/>
        </p:nvCxnSpPr>
        <p:spPr>
          <a:xfrm>
            <a:off x="5650231" y="4405313"/>
            <a:ext cx="869632" cy="85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26" name="Picture 2" descr="WA100: A Washington Geotourism Website">
            <a:extLst>
              <a:ext uri="{FF2B5EF4-FFF2-40B4-BE49-F238E27FC236}">
                <a16:creationId xmlns:a16="http://schemas.microsoft.com/office/drawing/2014/main" id="{4955A326-6E83-41B0-BF31-6BF012D93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1770" y="1617980"/>
            <a:ext cx="5433060" cy="362204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 name="Freeform: Shape 13">
            <a:extLst>
              <a:ext uri="{FF2B5EF4-FFF2-40B4-BE49-F238E27FC236}">
                <a16:creationId xmlns:a16="http://schemas.microsoft.com/office/drawing/2014/main" id="{996BC5F4-8E94-577B-DBF7-4D1CE66F04DA}"/>
              </a:ext>
            </a:extLst>
          </p:cNvPr>
          <p:cNvSpPr/>
          <p:nvPr/>
        </p:nvSpPr>
        <p:spPr>
          <a:xfrm>
            <a:off x="2667000" y="2390775"/>
            <a:ext cx="3000375" cy="2457450"/>
          </a:xfrm>
          <a:custGeom>
            <a:avLst/>
            <a:gdLst>
              <a:gd name="connsiteX0" fmla="*/ 0 w 3000375"/>
              <a:gd name="connsiteY0" fmla="*/ 2352675 h 2457450"/>
              <a:gd name="connsiteX1" fmla="*/ 42863 w 3000375"/>
              <a:gd name="connsiteY1" fmla="*/ 2266950 h 2457450"/>
              <a:gd name="connsiteX2" fmla="*/ 38100 w 3000375"/>
              <a:gd name="connsiteY2" fmla="*/ 2143125 h 2457450"/>
              <a:gd name="connsiteX3" fmla="*/ 109538 w 3000375"/>
              <a:gd name="connsiteY3" fmla="*/ 2124075 h 2457450"/>
              <a:gd name="connsiteX4" fmla="*/ 195263 w 3000375"/>
              <a:gd name="connsiteY4" fmla="*/ 2062163 h 2457450"/>
              <a:gd name="connsiteX5" fmla="*/ 242888 w 3000375"/>
              <a:gd name="connsiteY5" fmla="*/ 1962150 h 2457450"/>
              <a:gd name="connsiteX6" fmla="*/ 242888 w 3000375"/>
              <a:gd name="connsiteY6" fmla="*/ 1885950 h 2457450"/>
              <a:gd name="connsiteX7" fmla="*/ 233363 w 3000375"/>
              <a:gd name="connsiteY7" fmla="*/ 1828800 h 2457450"/>
              <a:gd name="connsiteX8" fmla="*/ 233363 w 3000375"/>
              <a:gd name="connsiteY8" fmla="*/ 1828800 h 2457450"/>
              <a:gd name="connsiteX9" fmla="*/ 295275 w 3000375"/>
              <a:gd name="connsiteY9" fmla="*/ 1771650 h 2457450"/>
              <a:gd name="connsiteX10" fmla="*/ 309563 w 3000375"/>
              <a:gd name="connsiteY10" fmla="*/ 1733550 h 2457450"/>
              <a:gd name="connsiteX11" fmla="*/ 290513 w 3000375"/>
              <a:gd name="connsiteY11" fmla="*/ 1719263 h 2457450"/>
              <a:gd name="connsiteX12" fmla="*/ 228600 w 3000375"/>
              <a:gd name="connsiteY12" fmla="*/ 1662113 h 2457450"/>
              <a:gd name="connsiteX13" fmla="*/ 376238 w 3000375"/>
              <a:gd name="connsiteY13" fmla="*/ 1576388 h 2457450"/>
              <a:gd name="connsiteX14" fmla="*/ 485775 w 3000375"/>
              <a:gd name="connsiteY14" fmla="*/ 1519238 h 2457450"/>
              <a:gd name="connsiteX15" fmla="*/ 442913 w 3000375"/>
              <a:gd name="connsiteY15" fmla="*/ 1462088 h 2457450"/>
              <a:gd name="connsiteX16" fmla="*/ 371475 w 3000375"/>
              <a:gd name="connsiteY16" fmla="*/ 1485900 h 2457450"/>
              <a:gd name="connsiteX17" fmla="*/ 371475 w 3000375"/>
              <a:gd name="connsiteY17" fmla="*/ 1452563 h 2457450"/>
              <a:gd name="connsiteX18" fmla="*/ 400050 w 3000375"/>
              <a:gd name="connsiteY18" fmla="*/ 1414463 h 2457450"/>
              <a:gd name="connsiteX19" fmla="*/ 323850 w 3000375"/>
              <a:gd name="connsiteY19" fmla="*/ 1352550 h 2457450"/>
              <a:gd name="connsiteX20" fmla="*/ 342900 w 3000375"/>
              <a:gd name="connsiteY20" fmla="*/ 1328738 h 2457450"/>
              <a:gd name="connsiteX21" fmla="*/ 447675 w 3000375"/>
              <a:gd name="connsiteY21" fmla="*/ 1400175 h 2457450"/>
              <a:gd name="connsiteX22" fmla="*/ 457200 w 3000375"/>
              <a:gd name="connsiteY22" fmla="*/ 1343025 h 2457450"/>
              <a:gd name="connsiteX23" fmla="*/ 433388 w 3000375"/>
              <a:gd name="connsiteY23" fmla="*/ 1266825 h 2457450"/>
              <a:gd name="connsiteX24" fmla="*/ 433388 w 3000375"/>
              <a:gd name="connsiteY24" fmla="*/ 1223963 h 2457450"/>
              <a:gd name="connsiteX25" fmla="*/ 428625 w 3000375"/>
              <a:gd name="connsiteY25" fmla="*/ 1171575 h 2457450"/>
              <a:gd name="connsiteX26" fmla="*/ 409575 w 3000375"/>
              <a:gd name="connsiteY26" fmla="*/ 1152525 h 2457450"/>
              <a:gd name="connsiteX27" fmla="*/ 452438 w 3000375"/>
              <a:gd name="connsiteY27" fmla="*/ 1166813 h 2457450"/>
              <a:gd name="connsiteX28" fmla="*/ 481013 w 3000375"/>
              <a:gd name="connsiteY28" fmla="*/ 1114425 h 2457450"/>
              <a:gd name="connsiteX29" fmla="*/ 481013 w 3000375"/>
              <a:gd name="connsiteY29" fmla="*/ 1033463 h 2457450"/>
              <a:gd name="connsiteX30" fmla="*/ 623888 w 3000375"/>
              <a:gd name="connsiteY30" fmla="*/ 1000125 h 2457450"/>
              <a:gd name="connsiteX31" fmla="*/ 714375 w 3000375"/>
              <a:gd name="connsiteY31" fmla="*/ 909638 h 2457450"/>
              <a:gd name="connsiteX32" fmla="*/ 871538 w 3000375"/>
              <a:gd name="connsiteY32" fmla="*/ 914400 h 2457450"/>
              <a:gd name="connsiteX33" fmla="*/ 885825 w 3000375"/>
              <a:gd name="connsiteY33" fmla="*/ 866775 h 2457450"/>
              <a:gd name="connsiteX34" fmla="*/ 971550 w 3000375"/>
              <a:gd name="connsiteY34" fmla="*/ 857250 h 2457450"/>
              <a:gd name="connsiteX35" fmla="*/ 957263 w 3000375"/>
              <a:gd name="connsiteY35" fmla="*/ 781050 h 2457450"/>
              <a:gd name="connsiteX36" fmla="*/ 942975 w 3000375"/>
              <a:gd name="connsiteY36" fmla="*/ 685800 h 2457450"/>
              <a:gd name="connsiteX37" fmla="*/ 938213 w 3000375"/>
              <a:gd name="connsiteY37" fmla="*/ 609600 h 2457450"/>
              <a:gd name="connsiteX38" fmla="*/ 962025 w 3000375"/>
              <a:gd name="connsiteY38" fmla="*/ 519113 h 2457450"/>
              <a:gd name="connsiteX39" fmla="*/ 1047750 w 3000375"/>
              <a:gd name="connsiteY39" fmla="*/ 466725 h 2457450"/>
              <a:gd name="connsiteX40" fmla="*/ 1114425 w 3000375"/>
              <a:gd name="connsiteY40" fmla="*/ 404813 h 2457450"/>
              <a:gd name="connsiteX41" fmla="*/ 1114425 w 3000375"/>
              <a:gd name="connsiteY41" fmla="*/ 333375 h 2457450"/>
              <a:gd name="connsiteX42" fmla="*/ 1147763 w 3000375"/>
              <a:gd name="connsiteY42" fmla="*/ 242888 h 2457450"/>
              <a:gd name="connsiteX43" fmla="*/ 1147763 w 3000375"/>
              <a:gd name="connsiteY43" fmla="*/ 242888 h 2457450"/>
              <a:gd name="connsiteX44" fmla="*/ 1200150 w 3000375"/>
              <a:gd name="connsiteY44" fmla="*/ 219075 h 2457450"/>
              <a:gd name="connsiteX45" fmla="*/ 1238250 w 3000375"/>
              <a:gd name="connsiteY45" fmla="*/ 190500 h 2457450"/>
              <a:gd name="connsiteX46" fmla="*/ 1276350 w 3000375"/>
              <a:gd name="connsiteY46" fmla="*/ 157163 h 2457450"/>
              <a:gd name="connsiteX47" fmla="*/ 1300163 w 3000375"/>
              <a:gd name="connsiteY47" fmla="*/ 114300 h 2457450"/>
              <a:gd name="connsiteX48" fmla="*/ 1333500 w 3000375"/>
              <a:gd name="connsiteY48" fmla="*/ 57150 h 2457450"/>
              <a:gd name="connsiteX49" fmla="*/ 1347788 w 3000375"/>
              <a:gd name="connsiteY49" fmla="*/ 0 h 2457450"/>
              <a:gd name="connsiteX50" fmla="*/ 1409700 w 3000375"/>
              <a:gd name="connsiteY50" fmla="*/ 61913 h 2457450"/>
              <a:gd name="connsiteX51" fmla="*/ 1423988 w 3000375"/>
              <a:gd name="connsiteY51" fmla="*/ 138113 h 2457450"/>
              <a:gd name="connsiteX52" fmla="*/ 1423988 w 3000375"/>
              <a:gd name="connsiteY52" fmla="*/ 195263 h 2457450"/>
              <a:gd name="connsiteX53" fmla="*/ 1466850 w 3000375"/>
              <a:gd name="connsiteY53" fmla="*/ 195263 h 2457450"/>
              <a:gd name="connsiteX54" fmla="*/ 1538288 w 3000375"/>
              <a:gd name="connsiteY54" fmla="*/ 152400 h 2457450"/>
              <a:gd name="connsiteX55" fmla="*/ 1562100 w 3000375"/>
              <a:gd name="connsiteY55" fmla="*/ 133350 h 2457450"/>
              <a:gd name="connsiteX56" fmla="*/ 1652588 w 3000375"/>
              <a:gd name="connsiteY56" fmla="*/ 157163 h 2457450"/>
              <a:gd name="connsiteX57" fmla="*/ 1652588 w 3000375"/>
              <a:gd name="connsiteY57" fmla="*/ 214313 h 2457450"/>
              <a:gd name="connsiteX58" fmla="*/ 1662113 w 3000375"/>
              <a:gd name="connsiteY58" fmla="*/ 309563 h 2457450"/>
              <a:gd name="connsiteX59" fmla="*/ 1709738 w 3000375"/>
              <a:gd name="connsiteY59" fmla="*/ 328613 h 2457450"/>
              <a:gd name="connsiteX60" fmla="*/ 1709738 w 3000375"/>
              <a:gd name="connsiteY60" fmla="*/ 328613 h 2457450"/>
              <a:gd name="connsiteX61" fmla="*/ 1800225 w 3000375"/>
              <a:gd name="connsiteY61" fmla="*/ 352425 h 2457450"/>
              <a:gd name="connsiteX62" fmla="*/ 1871663 w 3000375"/>
              <a:gd name="connsiteY62" fmla="*/ 314325 h 2457450"/>
              <a:gd name="connsiteX63" fmla="*/ 1933575 w 3000375"/>
              <a:gd name="connsiteY63" fmla="*/ 338138 h 2457450"/>
              <a:gd name="connsiteX64" fmla="*/ 1933575 w 3000375"/>
              <a:gd name="connsiteY64" fmla="*/ 400050 h 2457450"/>
              <a:gd name="connsiteX65" fmla="*/ 2024063 w 3000375"/>
              <a:gd name="connsiteY65" fmla="*/ 400050 h 2457450"/>
              <a:gd name="connsiteX66" fmla="*/ 2076450 w 3000375"/>
              <a:gd name="connsiteY66" fmla="*/ 376238 h 2457450"/>
              <a:gd name="connsiteX67" fmla="*/ 2162175 w 3000375"/>
              <a:gd name="connsiteY67" fmla="*/ 409575 h 2457450"/>
              <a:gd name="connsiteX68" fmla="*/ 2247900 w 3000375"/>
              <a:gd name="connsiteY68" fmla="*/ 423863 h 2457450"/>
              <a:gd name="connsiteX69" fmla="*/ 2281238 w 3000375"/>
              <a:gd name="connsiteY69" fmla="*/ 376238 h 2457450"/>
              <a:gd name="connsiteX70" fmla="*/ 2238375 w 3000375"/>
              <a:gd name="connsiteY70" fmla="*/ 300038 h 2457450"/>
              <a:gd name="connsiteX71" fmla="*/ 2281238 w 3000375"/>
              <a:gd name="connsiteY71" fmla="*/ 228600 h 2457450"/>
              <a:gd name="connsiteX72" fmla="*/ 2281238 w 3000375"/>
              <a:gd name="connsiteY72" fmla="*/ 161925 h 2457450"/>
              <a:gd name="connsiteX73" fmla="*/ 2347913 w 3000375"/>
              <a:gd name="connsiteY73" fmla="*/ 71438 h 2457450"/>
              <a:gd name="connsiteX74" fmla="*/ 2405063 w 3000375"/>
              <a:gd name="connsiteY74" fmla="*/ 61913 h 2457450"/>
              <a:gd name="connsiteX75" fmla="*/ 2428875 w 3000375"/>
              <a:gd name="connsiteY75" fmla="*/ 261938 h 2457450"/>
              <a:gd name="connsiteX76" fmla="*/ 2386013 w 3000375"/>
              <a:gd name="connsiteY76" fmla="*/ 323850 h 2457450"/>
              <a:gd name="connsiteX77" fmla="*/ 2405063 w 3000375"/>
              <a:gd name="connsiteY77" fmla="*/ 395288 h 2457450"/>
              <a:gd name="connsiteX78" fmla="*/ 2457450 w 3000375"/>
              <a:gd name="connsiteY78" fmla="*/ 361950 h 2457450"/>
              <a:gd name="connsiteX79" fmla="*/ 2538413 w 3000375"/>
              <a:gd name="connsiteY79" fmla="*/ 428625 h 2457450"/>
              <a:gd name="connsiteX80" fmla="*/ 2576513 w 3000375"/>
              <a:gd name="connsiteY80" fmla="*/ 452438 h 2457450"/>
              <a:gd name="connsiteX81" fmla="*/ 2562225 w 3000375"/>
              <a:gd name="connsiteY81" fmla="*/ 347663 h 2457450"/>
              <a:gd name="connsiteX82" fmla="*/ 2590800 w 3000375"/>
              <a:gd name="connsiteY82" fmla="*/ 285750 h 2457450"/>
              <a:gd name="connsiteX83" fmla="*/ 2705100 w 3000375"/>
              <a:gd name="connsiteY83" fmla="*/ 304800 h 2457450"/>
              <a:gd name="connsiteX84" fmla="*/ 2728913 w 3000375"/>
              <a:gd name="connsiteY84" fmla="*/ 381000 h 2457450"/>
              <a:gd name="connsiteX85" fmla="*/ 2676525 w 3000375"/>
              <a:gd name="connsiteY85" fmla="*/ 538163 h 2457450"/>
              <a:gd name="connsiteX86" fmla="*/ 2662238 w 3000375"/>
              <a:gd name="connsiteY86" fmla="*/ 614363 h 2457450"/>
              <a:gd name="connsiteX87" fmla="*/ 2705100 w 3000375"/>
              <a:gd name="connsiteY87" fmla="*/ 652463 h 2457450"/>
              <a:gd name="connsiteX88" fmla="*/ 2786063 w 3000375"/>
              <a:gd name="connsiteY88" fmla="*/ 652463 h 2457450"/>
              <a:gd name="connsiteX89" fmla="*/ 2852738 w 3000375"/>
              <a:gd name="connsiteY89" fmla="*/ 685800 h 2457450"/>
              <a:gd name="connsiteX90" fmla="*/ 2905125 w 3000375"/>
              <a:gd name="connsiteY90" fmla="*/ 1647825 h 2457450"/>
              <a:gd name="connsiteX91" fmla="*/ 2909888 w 3000375"/>
              <a:gd name="connsiteY91" fmla="*/ 1695450 h 2457450"/>
              <a:gd name="connsiteX92" fmla="*/ 2890838 w 3000375"/>
              <a:gd name="connsiteY92" fmla="*/ 1724025 h 2457450"/>
              <a:gd name="connsiteX93" fmla="*/ 2919413 w 3000375"/>
              <a:gd name="connsiteY93" fmla="*/ 1762125 h 2457450"/>
              <a:gd name="connsiteX94" fmla="*/ 2967038 w 3000375"/>
              <a:gd name="connsiteY94" fmla="*/ 1809750 h 2457450"/>
              <a:gd name="connsiteX95" fmla="*/ 3000375 w 3000375"/>
              <a:gd name="connsiteY95" fmla="*/ 1847850 h 2457450"/>
              <a:gd name="connsiteX96" fmla="*/ 2995613 w 3000375"/>
              <a:gd name="connsiteY96" fmla="*/ 1928813 h 2457450"/>
              <a:gd name="connsiteX97" fmla="*/ 2957513 w 3000375"/>
              <a:gd name="connsiteY97" fmla="*/ 1962150 h 2457450"/>
              <a:gd name="connsiteX98" fmla="*/ 2986088 w 3000375"/>
              <a:gd name="connsiteY98" fmla="*/ 2024063 h 2457450"/>
              <a:gd name="connsiteX99" fmla="*/ 1743075 w 3000375"/>
              <a:gd name="connsiteY99" fmla="*/ 2076450 h 2457450"/>
              <a:gd name="connsiteX100" fmla="*/ 1662113 w 3000375"/>
              <a:gd name="connsiteY100" fmla="*/ 2128838 h 2457450"/>
              <a:gd name="connsiteX101" fmla="*/ 1600200 w 3000375"/>
              <a:gd name="connsiteY101" fmla="*/ 2152650 h 2457450"/>
              <a:gd name="connsiteX102" fmla="*/ 1547813 w 3000375"/>
              <a:gd name="connsiteY102" fmla="*/ 2147888 h 2457450"/>
              <a:gd name="connsiteX103" fmla="*/ 1466850 w 3000375"/>
              <a:gd name="connsiteY103" fmla="*/ 2138363 h 2457450"/>
              <a:gd name="connsiteX104" fmla="*/ 1400175 w 3000375"/>
              <a:gd name="connsiteY104" fmla="*/ 2166938 h 2457450"/>
              <a:gd name="connsiteX105" fmla="*/ 1352550 w 3000375"/>
              <a:gd name="connsiteY105" fmla="*/ 2166938 h 2457450"/>
              <a:gd name="connsiteX106" fmla="*/ 1300163 w 3000375"/>
              <a:gd name="connsiteY106" fmla="*/ 2157413 h 2457450"/>
              <a:gd name="connsiteX107" fmla="*/ 1276350 w 3000375"/>
              <a:gd name="connsiteY107" fmla="*/ 2205038 h 2457450"/>
              <a:gd name="connsiteX108" fmla="*/ 1128713 w 3000375"/>
              <a:gd name="connsiteY108" fmla="*/ 2233613 h 2457450"/>
              <a:gd name="connsiteX109" fmla="*/ 1071563 w 3000375"/>
              <a:gd name="connsiteY109" fmla="*/ 2262188 h 2457450"/>
              <a:gd name="connsiteX110" fmla="*/ 952500 w 3000375"/>
              <a:gd name="connsiteY110" fmla="*/ 2309813 h 2457450"/>
              <a:gd name="connsiteX111" fmla="*/ 814388 w 3000375"/>
              <a:gd name="connsiteY111" fmla="*/ 2390775 h 2457450"/>
              <a:gd name="connsiteX112" fmla="*/ 733425 w 3000375"/>
              <a:gd name="connsiteY112" fmla="*/ 2386013 h 2457450"/>
              <a:gd name="connsiteX113" fmla="*/ 709613 w 3000375"/>
              <a:gd name="connsiteY113" fmla="*/ 2338388 h 2457450"/>
              <a:gd name="connsiteX114" fmla="*/ 633413 w 3000375"/>
              <a:gd name="connsiteY114" fmla="*/ 2314575 h 2457450"/>
              <a:gd name="connsiteX115" fmla="*/ 542925 w 3000375"/>
              <a:gd name="connsiteY115" fmla="*/ 2357438 h 2457450"/>
              <a:gd name="connsiteX116" fmla="*/ 471488 w 3000375"/>
              <a:gd name="connsiteY116" fmla="*/ 2409825 h 2457450"/>
              <a:gd name="connsiteX117" fmla="*/ 390525 w 3000375"/>
              <a:gd name="connsiteY117" fmla="*/ 2409825 h 2457450"/>
              <a:gd name="connsiteX118" fmla="*/ 342900 w 3000375"/>
              <a:gd name="connsiteY118" fmla="*/ 2409825 h 2457450"/>
              <a:gd name="connsiteX119" fmla="*/ 328613 w 3000375"/>
              <a:gd name="connsiteY119" fmla="*/ 2457450 h 2457450"/>
              <a:gd name="connsiteX120" fmla="*/ 295275 w 3000375"/>
              <a:gd name="connsiteY120" fmla="*/ 2424113 h 2457450"/>
              <a:gd name="connsiteX121" fmla="*/ 266700 w 3000375"/>
              <a:gd name="connsiteY121" fmla="*/ 2362200 h 2457450"/>
              <a:gd name="connsiteX122" fmla="*/ 119063 w 3000375"/>
              <a:gd name="connsiteY122" fmla="*/ 2347913 h 2457450"/>
              <a:gd name="connsiteX123" fmla="*/ 0 w 3000375"/>
              <a:gd name="connsiteY123" fmla="*/ 235267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000375" h="2457450">
                <a:moveTo>
                  <a:pt x="0" y="2352675"/>
                </a:moveTo>
                <a:lnTo>
                  <a:pt x="42863" y="2266950"/>
                </a:lnTo>
                <a:lnTo>
                  <a:pt x="38100" y="2143125"/>
                </a:lnTo>
                <a:lnTo>
                  <a:pt x="109538" y="2124075"/>
                </a:lnTo>
                <a:lnTo>
                  <a:pt x="195263" y="2062163"/>
                </a:lnTo>
                <a:lnTo>
                  <a:pt x="242888" y="1962150"/>
                </a:lnTo>
                <a:lnTo>
                  <a:pt x="242888" y="1885950"/>
                </a:lnTo>
                <a:lnTo>
                  <a:pt x="233363" y="1828800"/>
                </a:lnTo>
                <a:lnTo>
                  <a:pt x="233363" y="1828800"/>
                </a:lnTo>
                <a:lnTo>
                  <a:pt x="295275" y="1771650"/>
                </a:lnTo>
                <a:lnTo>
                  <a:pt x="309563" y="1733550"/>
                </a:lnTo>
                <a:lnTo>
                  <a:pt x="290513" y="1719263"/>
                </a:lnTo>
                <a:lnTo>
                  <a:pt x="228600" y="1662113"/>
                </a:lnTo>
                <a:lnTo>
                  <a:pt x="376238" y="1576388"/>
                </a:lnTo>
                <a:lnTo>
                  <a:pt x="485775" y="1519238"/>
                </a:lnTo>
                <a:lnTo>
                  <a:pt x="442913" y="1462088"/>
                </a:lnTo>
                <a:lnTo>
                  <a:pt x="371475" y="1485900"/>
                </a:lnTo>
                <a:lnTo>
                  <a:pt x="371475" y="1452563"/>
                </a:lnTo>
                <a:lnTo>
                  <a:pt x="400050" y="1414463"/>
                </a:lnTo>
                <a:lnTo>
                  <a:pt x="323850" y="1352550"/>
                </a:lnTo>
                <a:lnTo>
                  <a:pt x="342900" y="1328738"/>
                </a:lnTo>
                <a:lnTo>
                  <a:pt x="447675" y="1400175"/>
                </a:lnTo>
                <a:lnTo>
                  <a:pt x="457200" y="1343025"/>
                </a:lnTo>
                <a:lnTo>
                  <a:pt x="433388" y="1266825"/>
                </a:lnTo>
                <a:lnTo>
                  <a:pt x="433388" y="1223963"/>
                </a:lnTo>
                <a:lnTo>
                  <a:pt x="428625" y="1171575"/>
                </a:lnTo>
                <a:lnTo>
                  <a:pt x="409575" y="1152525"/>
                </a:lnTo>
                <a:lnTo>
                  <a:pt x="452438" y="1166813"/>
                </a:lnTo>
                <a:lnTo>
                  <a:pt x="481013" y="1114425"/>
                </a:lnTo>
                <a:lnTo>
                  <a:pt x="481013" y="1033463"/>
                </a:lnTo>
                <a:lnTo>
                  <a:pt x="623888" y="1000125"/>
                </a:lnTo>
                <a:lnTo>
                  <a:pt x="714375" y="909638"/>
                </a:lnTo>
                <a:lnTo>
                  <a:pt x="871538" y="914400"/>
                </a:lnTo>
                <a:lnTo>
                  <a:pt x="885825" y="866775"/>
                </a:lnTo>
                <a:lnTo>
                  <a:pt x="971550" y="857250"/>
                </a:lnTo>
                <a:lnTo>
                  <a:pt x="957263" y="781050"/>
                </a:lnTo>
                <a:lnTo>
                  <a:pt x="942975" y="685800"/>
                </a:lnTo>
                <a:lnTo>
                  <a:pt x="938213" y="609600"/>
                </a:lnTo>
                <a:lnTo>
                  <a:pt x="962025" y="519113"/>
                </a:lnTo>
                <a:lnTo>
                  <a:pt x="1047750" y="466725"/>
                </a:lnTo>
                <a:lnTo>
                  <a:pt x="1114425" y="404813"/>
                </a:lnTo>
                <a:lnTo>
                  <a:pt x="1114425" y="333375"/>
                </a:lnTo>
                <a:lnTo>
                  <a:pt x="1147763" y="242888"/>
                </a:lnTo>
                <a:lnTo>
                  <a:pt x="1147763" y="242888"/>
                </a:lnTo>
                <a:lnTo>
                  <a:pt x="1200150" y="219075"/>
                </a:lnTo>
                <a:lnTo>
                  <a:pt x="1238250" y="190500"/>
                </a:lnTo>
                <a:lnTo>
                  <a:pt x="1276350" y="157163"/>
                </a:lnTo>
                <a:lnTo>
                  <a:pt x="1300163" y="114300"/>
                </a:lnTo>
                <a:lnTo>
                  <a:pt x="1333500" y="57150"/>
                </a:lnTo>
                <a:lnTo>
                  <a:pt x="1347788" y="0"/>
                </a:lnTo>
                <a:lnTo>
                  <a:pt x="1409700" y="61913"/>
                </a:lnTo>
                <a:lnTo>
                  <a:pt x="1423988" y="138113"/>
                </a:lnTo>
                <a:lnTo>
                  <a:pt x="1423988" y="195263"/>
                </a:lnTo>
                <a:lnTo>
                  <a:pt x="1466850" y="195263"/>
                </a:lnTo>
                <a:lnTo>
                  <a:pt x="1538288" y="152400"/>
                </a:lnTo>
                <a:lnTo>
                  <a:pt x="1562100" y="133350"/>
                </a:lnTo>
                <a:lnTo>
                  <a:pt x="1652588" y="157163"/>
                </a:lnTo>
                <a:lnTo>
                  <a:pt x="1652588" y="214313"/>
                </a:lnTo>
                <a:lnTo>
                  <a:pt x="1662113" y="309563"/>
                </a:lnTo>
                <a:lnTo>
                  <a:pt x="1709738" y="328613"/>
                </a:lnTo>
                <a:lnTo>
                  <a:pt x="1709738" y="328613"/>
                </a:lnTo>
                <a:lnTo>
                  <a:pt x="1800225" y="352425"/>
                </a:lnTo>
                <a:lnTo>
                  <a:pt x="1871663" y="314325"/>
                </a:lnTo>
                <a:lnTo>
                  <a:pt x="1933575" y="338138"/>
                </a:lnTo>
                <a:lnTo>
                  <a:pt x="1933575" y="400050"/>
                </a:lnTo>
                <a:lnTo>
                  <a:pt x="2024063" y="400050"/>
                </a:lnTo>
                <a:lnTo>
                  <a:pt x="2076450" y="376238"/>
                </a:lnTo>
                <a:lnTo>
                  <a:pt x="2162175" y="409575"/>
                </a:lnTo>
                <a:lnTo>
                  <a:pt x="2247900" y="423863"/>
                </a:lnTo>
                <a:lnTo>
                  <a:pt x="2281238" y="376238"/>
                </a:lnTo>
                <a:lnTo>
                  <a:pt x="2238375" y="300038"/>
                </a:lnTo>
                <a:lnTo>
                  <a:pt x="2281238" y="228600"/>
                </a:lnTo>
                <a:lnTo>
                  <a:pt x="2281238" y="161925"/>
                </a:lnTo>
                <a:lnTo>
                  <a:pt x="2347913" y="71438"/>
                </a:lnTo>
                <a:lnTo>
                  <a:pt x="2405063" y="61913"/>
                </a:lnTo>
                <a:lnTo>
                  <a:pt x="2428875" y="261938"/>
                </a:lnTo>
                <a:lnTo>
                  <a:pt x="2386013" y="323850"/>
                </a:lnTo>
                <a:lnTo>
                  <a:pt x="2405063" y="395288"/>
                </a:lnTo>
                <a:lnTo>
                  <a:pt x="2457450" y="361950"/>
                </a:lnTo>
                <a:lnTo>
                  <a:pt x="2538413" y="428625"/>
                </a:lnTo>
                <a:lnTo>
                  <a:pt x="2576513" y="452438"/>
                </a:lnTo>
                <a:lnTo>
                  <a:pt x="2562225" y="347663"/>
                </a:lnTo>
                <a:lnTo>
                  <a:pt x="2590800" y="285750"/>
                </a:lnTo>
                <a:lnTo>
                  <a:pt x="2705100" y="304800"/>
                </a:lnTo>
                <a:lnTo>
                  <a:pt x="2728913" y="381000"/>
                </a:lnTo>
                <a:lnTo>
                  <a:pt x="2676525" y="538163"/>
                </a:lnTo>
                <a:lnTo>
                  <a:pt x="2662238" y="614363"/>
                </a:lnTo>
                <a:lnTo>
                  <a:pt x="2705100" y="652463"/>
                </a:lnTo>
                <a:lnTo>
                  <a:pt x="2786063" y="652463"/>
                </a:lnTo>
                <a:lnTo>
                  <a:pt x="2852738" y="685800"/>
                </a:lnTo>
                <a:lnTo>
                  <a:pt x="2905125" y="1647825"/>
                </a:lnTo>
                <a:lnTo>
                  <a:pt x="2909888" y="1695450"/>
                </a:lnTo>
                <a:lnTo>
                  <a:pt x="2890838" y="1724025"/>
                </a:lnTo>
                <a:lnTo>
                  <a:pt x="2919413" y="1762125"/>
                </a:lnTo>
                <a:lnTo>
                  <a:pt x="2967038" y="1809750"/>
                </a:lnTo>
                <a:lnTo>
                  <a:pt x="3000375" y="1847850"/>
                </a:lnTo>
                <a:lnTo>
                  <a:pt x="2995613" y="1928813"/>
                </a:lnTo>
                <a:lnTo>
                  <a:pt x="2957513" y="1962150"/>
                </a:lnTo>
                <a:lnTo>
                  <a:pt x="2986088" y="2024063"/>
                </a:lnTo>
                <a:lnTo>
                  <a:pt x="1743075" y="2076450"/>
                </a:lnTo>
                <a:lnTo>
                  <a:pt x="1662113" y="2128838"/>
                </a:lnTo>
                <a:lnTo>
                  <a:pt x="1600200" y="2152650"/>
                </a:lnTo>
                <a:lnTo>
                  <a:pt x="1547813" y="2147888"/>
                </a:lnTo>
                <a:lnTo>
                  <a:pt x="1466850" y="2138363"/>
                </a:lnTo>
                <a:lnTo>
                  <a:pt x="1400175" y="2166938"/>
                </a:lnTo>
                <a:lnTo>
                  <a:pt x="1352550" y="2166938"/>
                </a:lnTo>
                <a:lnTo>
                  <a:pt x="1300163" y="2157413"/>
                </a:lnTo>
                <a:lnTo>
                  <a:pt x="1276350" y="2205038"/>
                </a:lnTo>
                <a:lnTo>
                  <a:pt x="1128713" y="2233613"/>
                </a:lnTo>
                <a:lnTo>
                  <a:pt x="1071563" y="2262188"/>
                </a:lnTo>
                <a:lnTo>
                  <a:pt x="952500" y="2309813"/>
                </a:lnTo>
                <a:lnTo>
                  <a:pt x="814388" y="2390775"/>
                </a:lnTo>
                <a:lnTo>
                  <a:pt x="733425" y="2386013"/>
                </a:lnTo>
                <a:lnTo>
                  <a:pt x="709613" y="2338388"/>
                </a:lnTo>
                <a:lnTo>
                  <a:pt x="633413" y="2314575"/>
                </a:lnTo>
                <a:lnTo>
                  <a:pt x="542925" y="2357438"/>
                </a:lnTo>
                <a:lnTo>
                  <a:pt x="471488" y="2409825"/>
                </a:lnTo>
                <a:lnTo>
                  <a:pt x="390525" y="2409825"/>
                </a:lnTo>
                <a:lnTo>
                  <a:pt x="342900" y="2409825"/>
                </a:lnTo>
                <a:lnTo>
                  <a:pt x="328613" y="2457450"/>
                </a:lnTo>
                <a:lnTo>
                  <a:pt x="295275" y="2424113"/>
                </a:lnTo>
                <a:lnTo>
                  <a:pt x="266700" y="2362200"/>
                </a:lnTo>
                <a:lnTo>
                  <a:pt x="119063" y="2347913"/>
                </a:lnTo>
                <a:lnTo>
                  <a:pt x="0" y="2352675"/>
                </a:lnTo>
                <a:close/>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6834F3E7-706F-9303-145E-D6D4A14E5199}"/>
              </a:ext>
            </a:extLst>
          </p:cNvPr>
          <p:cNvSpPr/>
          <p:nvPr/>
        </p:nvSpPr>
        <p:spPr>
          <a:xfrm>
            <a:off x="5147935" y="2762885"/>
            <a:ext cx="261666" cy="265430"/>
          </a:xfrm>
          <a:prstGeom prst="star5">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6AAB8E8E-B836-595C-73E8-A4FE22926041}"/>
              </a:ext>
            </a:extLst>
          </p:cNvPr>
          <p:cNvSpPr/>
          <p:nvPr/>
        </p:nvSpPr>
        <p:spPr>
          <a:xfrm>
            <a:off x="2180829" y="2699385"/>
            <a:ext cx="261666" cy="26543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5664A11A-B7FF-7C04-7305-35906508FB99}"/>
              </a:ext>
            </a:extLst>
          </p:cNvPr>
          <p:cNvSpPr/>
          <p:nvPr/>
        </p:nvSpPr>
        <p:spPr>
          <a:xfrm>
            <a:off x="1129032" y="3606800"/>
            <a:ext cx="261666" cy="26543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grey text on a black background&#10;&#10;Description automatically generated">
            <a:extLst>
              <a:ext uri="{FF2B5EF4-FFF2-40B4-BE49-F238E27FC236}">
                <a16:creationId xmlns:a16="http://schemas.microsoft.com/office/drawing/2014/main" id="{47D6B57B-7ED6-DFD4-6303-42D4A6455CEB}"/>
              </a:ext>
            </a:extLst>
          </p:cNvPr>
          <p:cNvPicPr>
            <a:picLocks noChangeAspect="1"/>
          </p:cNvPicPr>
          <p:nvPr/>
        </p:nvPicPr>
        <p:blipFill>
          <a:blip r:embed="rId5"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Tree>
    <p:extLst>
      <p:ext uri="{BB962C8B-B14F-4D97-AF65-F5344CB8AC3E}">
        <p14:creationId xmlns:p14="http://schemas.microsoft.com/office/powerpoint/2010/main" val="3831601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F7AA65C7-6D17-10E1-A5B4-931C64F77911}"/>
              </a:ext>
            </a:extLst>
          </p:cNvPr>
          <p:cNvSpPr txBox="1">
            <a:spLocks/>
          </p:cNvSpPr>
          <p:nvPr/>
        </p:nvSpPr>
        <p:spPr>
          <a:xfrm>
            <a:off x="3432445" y="2859932"/>
            <a:ext cx="8407400" cy="319563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b="1">
                <a:latin typeface="Aptos" panose="020B0004020202020204" pitchFamily="34" charset="0"/>
              </a:rPr>
              <a:t>What’s </a:t>
            </a:r>
            <a:r>
              <a:rPr lang="en-US" sz="6600" b="1" i="1">
                <a:solidFill>
                  <a:schemeClr val="accent2"/>
                </a:solidFill>
                <a:latin typeface="Aptos" panose="020B0004020202020204" pitchFamily="34" charset="0"/>
              </a:rPr>
              <a:t>NEXT </a:t>
            </a:r>
            <a:r>
              <a:rPr lang="en-US" sz="6600" b="1">
                <a:latin typeface="Aptos" panose="020B0004020202020204" pitchFamily="34" charset="0"/>
              </a:rPr>
              <a:t>?</a:t>
            </a:r>
          </a:p>
        </p:txBody>
      </p:sp>
    </p:spTree>
    <p:extLst>
      <p:ext uri="{BB962C8B-B14F-4D97-AF65-F5344CB8AC3E}">
        <p14:creationId xmlns:p14="http://schemas.microsoft.com/office/powerpoint/2010/main" val="45176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EBFD9-7949-738A-CD87-447D4C44DBBC}"/>
              </a:ext>
            </a:extLst>
          </p:cNvPr>
          <p:cNvSpPr txBox="1">
            <a:spLocks/>
          </p:cNvSpPr>
          <p:nvPr/>
        </p:nvSpPr>
        <p:spPr>
          <a:xfrm>
            <a:off x="3624971" y="556140"/>
            <a:ext cx="9144000" cy="801687"/>
          </a:xfrm>
          <a:prstGeom prst="rect">
            <a:avLst/>
          </a:prstGeom>
        </p:spPr>
        <p:txBody>
          <a:bodyPr anchor="b">
            <a:normAutofit lnSpcReduction="10000"/>
          </a:bodyPr>
          <a:lstStyle>
            <a:lvl1pPr algn="l" defTabSz="914400" rtl="0" eaLnBrk="1" latinLnBrk="0" hangingPunct="1">
              <a:lnSpc>
                <a:spcPct val="90000"/>
              </a:lnSpc>
              <a:spcBef>
                <a:spcPct val="0"/>
              </a:spcBef>
              <a:buNone/>
              <a:defRPr sz="4400" kern="1200">
                <a:solidFill>
                  <a:schemeClr val="bg1"/>
                </a:solidFill>
                <a:latin typeface="Aptos ExtraBold" panose="020B0004020202020204" pitchFamily="34" charset="0"/>
                <a:ea typeface="+mj-ea"/>
                <a:cs typeface="+mj-cs"/>
              </a:defRPr>
            </a:lvl1pPr>
          </a:lstStyle>
          <a:p>
            <a:r>
              <a:rPr lang="en-US" sz="5400" b="1"/>
              <a:t>Questions?</a:t>
            </a:r>
          </a:p>
        </p:txBody>
      </p:sp>
      <p:pic>
        <p:nvPicPr>
          <p:cNvPr id="3" name="Graphic 2">
            <a:extLst>
              <a:ext uri="{FF2B5EF4-FFF2-40B4-BE49-F238E27FC236}">
                <a16:creationId xmlns:a16="http://schemas.microsoft.com/office/drawing/2014/main" id="{FEAD263F-6FAD-7E7D-EF8F-561F73A2BA0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404" r="9329" b="58993"/>
          <a:stretch/>
        </p:blipFill>
        <p:spPr>
          <a:xfrm>
            <a:off x="-1" y="3480619"/>
            <a:ext cx="12192001" cy="3377381"/>
          </a:xfrm>
          <a:prstGeom prst="rect">
            <a:avLst/>
          </a:prstGeom>
        </p:spPr>
      </p:pic>
      <p:sp>
        <p:nvSpPr>
          <p:cNvPr id="5" name="Text Placeholder 3">
            <a:extLst>
              <a:ext uri="{FF2B5EF4-FFF2-40B4-BE49-F238E27FC236}">
                <a16:creationId xmlns:a16="http://schemas.microsoft.com/office/drawing/2014/main" id="{F45AE004-8D29-C676-E2D0-78E30EDDFA0C}"/>
              </a:ext>
            </a:extLst>
          </p:cNvPr>
          <p:cNvSpPr txBox="1">
            <a:spLocks/>
          </p:cNvSpPr>
          <p:nvPr/>
        </p:nvSpPr>
        <p:spPr>
          <a:xfrm>
            <a:off x="964048" y="3936257"/>
            <a:ext cx="4643895" cy="1858795"/>
          </a:xfrm>
          <a:prstGeom prst="rect">
            <a:avLst/>
          </a:prstGeom>
        </p:spPr>
        <p:txBody>
          <a:bodyPr>
            <a:noAutofit/>
          </a:bodyPr>
          <a:lstStyle>
            <a:defPPr>
              <a:defRPr lang="en-US"/>
            </a:defPPr>
            <a:lvl1pPr marL="0" indent="0" algn="r" defTabSz="914400" rtl="0" eaLnBrk="1" latinLnBrk="0" hangingPunct="1">
              <a:spcBef>
                <a:spcPts val="0"/>
              </a:spcBef>
              <a:buNone/>
              <a:defRPr sz="3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Ask Annika About:</a:t>
            </a:r>
          </a:p>
          <a:p>
            <a:pPr algn="l"/>
            <a:r>
              <a:rPr lang="en-US" sz="1800" b="0"/>
              <a:t>Stimulated geologic hydrogen, carbon management, carbon sequestration</a:t>
            </a:r>
          </a:p>
          <a:p>
            <a:pPr algn="l"/>
            <a:endParaRPr lang="en-US"/>
          </a:p>
        </p:txBody>
      </p:sp>
      <p:pic>
        <p:nvPicPr>
          <p:cNvPr id="7" name="Picture 6" descr="A black and white sign with white text&#10;&#10;AI-generated content may be incorrect.">
            <a:extLst>
              <a:ext uri="{FF2B5EF4-FFF2-40B4-BE49-F238E27FC236}">
                <a16:creationId xmlns:a16="http://schemas.microsoft.com/office/drawing/2014/main" id="{7F406400-9C14-29A2-A6C8-755A1674BC7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32571" y="0"/>
            <a:ext cx="1959429" cy="1144192"/>
          </a:xfrm>
          <a:prstGeom prst="rect">
            <a:avLst/>
          </a:prstGeom>
        </p:spPr>
      </p:pic>
      <p:pic>
        <p:nvPicPr>
          <p:cNvPr id="3074" name="Picture 2">
            <a:extLst>
              <a:ext uri="{FF2B5EF4-FFF2-40B4-BE49-F238E27FC236}">
                <a16:creationId xmlns:a16="http://schemas.microsoft.com/office/drawing/2014/main" id="{D9D799B6-4AC6-FD7D-DE9A-EE1CA9879D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048" y="1556347"/>
            <a:ext cx="2306770" cy="23067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28" descr="A person smiling at camera&#10;&#10;AI-generated content may be incorrect.">
            <a:extLst>
              <a:ext uri="{FF2B5EF4-FFF2-40B4-BE49-F238E27FC236}">
                <a16:creationId xmlns:a16="http://schemas.microsoft.com/office/drawing/2014/main" id="{16912C48-4D9E-ACA6-71A7-E314A9BF867F}"/>
              </a:ext>
            </a:extLst>
          </p:cNvPr>
          <p:cNvPicPr>
            <a:picLocks noChangeAspect="1"/>
          </p:cNvPicPr>
          <p:nvPr/>
        </p:nvPicPr>
        <p:blipFill>
          <a:blip r:embed="rId8"/>
          <a:srcRect t="3520" b="3520"/>
          <a:stretch/>
        </p:blipFill>
        <p:spPr>
          <a:xfrm>
            <a:off x="5957551" y="1556347"/>
            <a:ext cx="2239420" cy="2239420"/>
          </a:xfrm>
          <a:prstGeom prst="ellipse">
            <a:avLst/>
          </a:prstGeom>
          <a:solidFill>
            <a:schemeClr val="tx1"/>
          </a:solidFill>
          <a:ln w="76200">
            <a:solidFill>
              <a:schemeClr val="bg2"/>
            </a:solidFill>
          </a:ln>
        </p:spPr>
      </p:pic>
      <p:sp>
        <p:nvSpPr>
          <p:cNvPr id="8" name="Text Placeholder 3">
            <a:extLst>
              <a:ext uri="{FF2B5EF4-FFF2-40B4-BE49-F238E27FC236}">
                <a16:creationId xmlns:a16="http://schemas.microsoft.com/office/drawing/2014/main" id="{41A54554-4789-F69E-DA07-7DC728CA979E}"/>
              </a:ext>
            </a:extLst>
          </p:cNvPr>
          <p:cNvSpPr txBox="1">
            <a:spLocks/>
          </p:cNvSpPr>
          <p:nvPr/>
        </p:nvSpPr>
        <p:spPr>
          <a:xfrm>
            <a:off x="5957551" y="3936257"/>
            <a:ext cx="4643894" cy="1397960"/>
          </a:xfrm>
          <a:prstGeom prst="rect">
            <a:avLst/>
          </a:prstGeom>
        </p:spPr>
        <p:txBody>
          <a:bodyPr>
            <a:noAutofit/>
          </a:bodyPr>
          <a:lstStyle>
            <a:defPPr>
              <a:defRPr lang="en-US"/>
            </a:defPPr>
            <a:lvl1pPr marL="0" indent="0" algn="r" defTabSz="914400" rtl="0" eaLnBrk="1" latinLnBrk="0" hangingPunct="1">
              <a:spcBef>
                <a:spcPts val="0"/>
              </a:spcBef>
              <a:buNone/>
              <a:defRPr sz="3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Ask Isabellah About:</a:t>
            </a:r>
            <a:br>
              <a:rPr lang="en-US"/>
            </a:br>
            <a:r>
              <a:rPr lang="en-US" sz="1800" b="0"/>
              <a:t>Ground source heat pump feasibility, design, permitting, construction </a:t>
            </a:r>
            <a:endParaRPr lang="en-US" b="0"/>
          </a:p>
        </p:txBody>
      </p:sp>
      <p:sp>
        <p:nvSpPr>
          <p:cNvPr id="6" name="Text Placeholder 24">
            <a:extLst>
              <a:ext uri="{FF2B5EF4-FFF2-40B4-BE49-F238E27FC236}">
                <a16:creationId xmlns:a16="http://schemas.microsoft.com/office/drawing/2014/main" id="{88AA4AF7-265B-E4C0-10CB-807427E38DDD}"/>
              </a:ext>
            </a:extLst>
          </p:cNvPr>
          <p:cNvSpPr txBox="1">
            <a:spLocks/>
          </p:cNvSpPr>
          <p:nvPr/>
        </p:nvSpPr>
        <p:spPr>
          <a:xfrm>
            <a:off x="3285995" y="2165830"/>
            <a:ext cx="2371754" cy="628177"/>
          </a:xfrm>
          <a:prstGeom prst="rect">
            <a:avLst/>
          </a:prstGeom>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t>Annika Wallendahl</a:t>
            </a:r>
          </a:p>
          <a:p>
            <a:pPr algn="l"/>
            <a:r>
              <a:rPr lang="en-US" sz="1600"/>
              <a:t>Annika.Wallendahl @Geosyntec.com</a:t>
            </a:r>
          </a:p>
        </p:txBody>
      </p:sp>
      <p:sp>
        <p:nvSpPr>
          <p:cNvPr id="11" name="Text Placeholder 24">
            <a:extLst>
              <a:ext uri="{FF2B5EF4-FFF2-40B4-BE49-F238E27FC236}">
                <a16:creationId xmlns:a16="http://schemas.microsoft.com/office/drawing/2014/main" id="{3A83C5E0-F376-2873-3B76-8F259C4DEB5B}"/>
              </a:ext>
            </a:extLst>
          </p:cNvPr>
          <p:cNvSpPr txBox="1">
            <a:spLocks/>
          </p:cNvSpPr>
          <p:nvPr/>
        </p:nvSpPr>
        <p:spPr>
          <a:xfrm>
            <a:off x="8368487" y="2165830"/>
            <a:ext cx="2458406" cy="801687"/>
          </a:xfrm>
          <a:prstGeom prst="rect">
            <a:avLst/>
          </a:prstGeom>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t>Isabellah von Trapp</a:t>
            </a:r>
          </a:p>
          <a:p>
            <a:pPr algn="l"/>
            <a:r>
              <a:rPr lang="en-US" sz="1600" err="1"/>
              <a:t>Isabellah.vonTrapp</a:t>
            </a:r>
            <a:r>
              <a:rPr lang="en-US" sz="1600"/>
              <a:t> @Geosyntec.com</a:t>
            </a:r>
          </a:p>
        </p:txBody>
      </p:sp>
    </p:spTree>
    <p:extLst>
      <p:ext uri="{BB962C8B-B14F-4D97-AF65-F5344CB8AC3E}">
        <p14:creationId xmlns:p14="http://schemas.microsoft.com/office/powerpoint/2010/main" val="128492796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CF50-ADAF-7FF2-A217-C559AFD7177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5AC3145-885A-3DBD-4903-E7C5F4A16BC2}"/>
              </a:ext>
            </a:extLst>
          </p:cNvPr>
          <p:cNvPicPr>
            <a:picLocks noChangeAspect="1"/>
          </p:cNvPicPr>
          <p:nvPr/>
        </p:nvPicPr>
        <p:blipFill>
          <a:blip r:embed="rId3"/>
          <a:srcRect l="1645" t="11034" r="1418" b="9655"/>
          <a:stretch>
            <a:fillRect/>
          </a:stretch>
        </p:blipFill>
        <p:spPr>
          <a:xfrm>
            <a:off x="2636866" y="2164839"/>
            <a:ext cx="9554242" cy="4690189"/>
          </a:xfrm>
          <a:prstGeom prst="rect">
            <a:avLst/>
          </a:prstGeom>
        </p:spPr>
      </p:pic>
      <p:sp>
        <p:nvSpPr>
          <p:cNvPr id="4" name="Title 1">
            <a:extLst>
              <a:ext uri="{FF2B5EF4-FFF2-40B4-BE49-F238E27FC236}">
                <a16:creationId xmlns:a16="http://schemas.microsoft.com/office/drawing/2014/main" id="{4CA66CA4-80DE-482C-236D-2A3554D91336}"/>
              </a:ext>
            </a:extLst>
          </p:cNvPr>
          <p:cNvSpPr txBox="1">
            <a:spLocks/>
          </p:cNvSpPr>
          <p:nvPr/>
        </p:nvSpPr>
        <p:spPr>
          <a:xfrm>
            <a:off x="476031" y="475595"/>
            <a:ext cx="4600172" cy="640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ptos ExtraBold" panose="020B0004020202020204" pitchFamily="34" charset="0"/>
                <a:ea typeface="+mj-ea"/>
                <a:cs typeface="+mj-cs"/>
              </a:defRPr>
            </a:lvl1pPr>
          </a:lstStyle>
          <a:p>
            <a:r>
              <a:rPr lang="en-US" sz="4000">
                <a:latin typeface="Aptos Display" panose="020B0004020202020204" pitchFamily="34" charset="0"/>
              </a:rPr>
              <a:t>About</a:t>
            </a:r>
            <a:r>
              <a:rPr lang="en-US" sz="4000" b="1"/>
              <a:t> Geosyntec</a:t>
            </a:r>
          </a:p>
        </p:txBody>
      </p:sp>
      <p:sp>
        <p:nvSpPr>
          <p:cNvPr id="3" name="TextBox 2">
            <a:extLst>
              <a:ext uri="{FF2B5EF4-FFF2-40B4-BE49-F238E27FC236}">
                <a16:creationId xmlns:a16="http://schemas.microsoft.com/office/drawing/2014/main" id="{20EFDDA8-847B-4211-A300-9D3DA2229696}"/>
              </a:ext>
            </a:extLst>
          </p:cNvPr>
          <p:cNvSpPr txBox="1"/>
          <p:nvPr/>
        </p:nvSpPr>
        <p:spPr>
          <a:xfrm>
            <a:off x="7691192" y="1067808"/>
            <a:ext cx="4493480" cy="892552"/>
          </a:xfrm>
          <a:prstGeom prst="rect">
            <a:avLst/>
          </a:prstGeom>
          <a:noFill/>
        </p:spPr>
        <p:txBody>
          <a:bodyPr wrap="square">
            <a:spAutoFit/>
          </a:bodyPr>
          <a:lstStyle/>
          <a:p>
            <a:pPr marL="0" indent="0">
              <a:spcBef>
                <a:spcPts val="600"/>
              </a:spcBef>
              <a:spcAft>
                <a:spcPts val="1800"/>
              </a:spcAft>
              <a:buFont typeface="Arial" panose="020B0604020202020204" pitchFamily="34" charset="0"/>
              <a:buNone/>
            </a:pPr>
            <a:r>
              <a:rPr lang="en-US" sz="2600">
                <a:solidFill>
                  <a:schemeClr val="tx2">
                    <a:lumMod val="50000"/>
                  </a:schemeClr>
                </a:solidFill>
              </a:rPr>
              <a:t>Founded </a:t>
            </a:r>
            <a:r>
              <a:rPr lang="en-US" sz="2600" b="1"/>
              <a:t>1983      </a:t>
            </a:r>
            <a:br>
              <a:rPr lang="en-US" sz="2600" b="1"/>
            </a:br>
            <a:r>
              <a:rPr lang="en-US" sz="2600">
                <a:solidFill>
                  <a:schemeClr val="tx2">
                    <a:lumMod val="50000"/>
                  </a:schemeClr>
                </a:solidFill>
              </a:rPr>
              <a:t>Employees </a:t>
            </a:r>
            <a:r>
              <a:rPr lang="en-US" sz="2600" b="1"/>
              <a:t>2,600+ worldwide</a:t>
            </a:r>
          </a:p>
        </p:txBody>
      </p:sp>
      <p:pic>
        <p:nvPicPr>
          <p:cNvPr id="6" name="Picture 5" descr="A blue and grey text on a black background&#10;&#10;Description automatically generated">
            <a:extLst>
              <a:ext uri="{FF2B5EF4-FFF2-40B4-BE49-F238E27FC236}">
                <a16:creationId xmlns:a16="http://schemas.microsoft.com/office/drawing/2014/main" id="{47DA6FA8-82D5-624E-891A-A888675DD528}"/>
              </a:ext>
            </a:extLst>
          </p:cNvPr>
          <p:cNvPicPr>
            <a:picLocks noChangeAspect="1"/>
          </p:cNvPicPr>
          <p:nvPr/>
        </p:nvPicPr>
        <p:blipFill>
          <a:blip r:embed="rId4"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pic>
        <p:nvPicPr>
          <p:cNvPr id="9" name="Graphic 8">
            <a:extLst>
              <a:ext uri="{FF2B5EF4-FFF2-40B4-BE49-F238E27FC236}">
                <a16:creationId xmlns:a16="http://schemas.microsoft.com/office/drawing/2014/main" id="{F73832B0-9E91-E409-49E8-88CE909C2F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8455" y="634686"/>
            <a:ext cx="2286266" cy="2185624"/>
          </a:xfrm>
          <a:prstGeom prst="rect">
            <a:avLst/>
          </a:prstGeom>
        </p:spPr>
      </p:pic>
      <p:pic>
        <p:nvPicPr>
          <p:cNvPr id="12" name="Picture 11">
            <a:extLst>
              <a:ext uri="{FF2B5EF4-FFF2-40B4-BE49-F238E27FC236}">
                <a16:creationId xmlns:a16="http://schemas.microsoft.com/office/drawing/2014/main" id="{6CD35760-E129-1F33-7328-24CE54997EB5}"/>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27282" y="4302176"/>
            <a:ext cx="2033437" cy="2033437"/>
          </a:xfrm>
          <a:prstGeom prst="ellipse">
            <a:avLst/>
          </a:prstGeom>
          <a:ln w="76200">
            <a:solidFill>
              <a:schemeClr val="tx1"/>
            </a:solidFill>
          </a:ln>
        </p:spPr>
      </p:pic>
      <p:pic>
        <p:nvPicPr>
          <p:cNvPr id="7" name="Picture 6">
            <a:extLst>
              <a:ext uri="{FF2B5EF4-FFF2-40B4-BE49-F238E27FC236}">
                <a16:creationId xmlns:a16="http://schemas.microsoft.com/office/drawing/2014/main" id="{9B8413ED-54D3-235B-CA3C-1CDCAEEB1B66}"/>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489226" y="1510527"/>
            <a:ext cx="1971493" cy="1971493"/>
          </a:xfrm>
          <a:prstGeom prst="ellipse">
            <a:avLst/>
          </a:prstGeom>
          <a:ln w="76200">
            <a:solidFill>
              <a:schemeClr val="tx1"/>
            </a:solidFill>
          </a:ln>
        </p:spPr>
      </p:pic>
      <p:sp>
        <p:nvSpPr>
          <p:cNvPr id="10" name="Rectangle: Rounded Corners 9">
            <a:extLst>
              <a:ext uri="{FF2B5EF4-FFF2-40B4-BE49-F238E27FC236}">
                <a16:creationId xmlns:a16="http://schemas.microsoft.com/office/drawing/2014/main" id="{5969AC32-0AA7-DB5A-53DC-D8B326F628A0}"/>
              </a:ext>
            </a:extLst>
          </p:cNvPr>
          <p:cNvSpPr/>
          <p:nvPr/>
        </p:nvSpPr>
        <p:spPr>
          <a:xfrm>
            <a:off x="368292" y="3598596"/>
            <a:ext cx="2264636" cy="2882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 tIns="27432" rIns="27432"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6D6"/>
                </a:solidFill>
                <a:effectLst/>
                <a:uLnTx/>
                <a:uFillTx/>
                <a:latin typeface="Aptos Black" panose="020B0004020202020204" pitchFamily="34" charset="0"/>
                <a:ea typeface="+mn-ea"/>
                <a:cs typeface="+mn-cs"/>
              </a:rPr>
              <a:t>NORTH AMERICA</a:t>
            </a:r>
          </a:p>
        </p:txBody>
      </p:sp>
      <p:sp>
        <p:nvSpPr>
          <p:cNvPr id="11" name="Rectangle: Rounded Corners 10">
            <a:extLst>
              <a:ext uri="{FF2B5EF4-FFF2-40B4-BE49-F238E27FC236}">
                <a16:creationId xmlns:a16="http://schemas.microsoft.com/office/drawing/2014/main" id="{00C55E6B-4DAB-446C-76CF-6AAE86745883}"/>
              </a:ext>
            </a:extLst>
          </p:cNvPr>
          <p:cNvSpPr/>
          <p:nvPr/>
        </p:nvSpPr>
        <p:spPr>
          <a:xfrm>
            <a:off x="795028" y="6462618"/>
            <a:ext cx="1359886" cy="268934"/>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 tIns="27432" rIns="27432"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6D6"/>
                </a:solidFill>
                <a:effectLst/>
                <a:uLnTx/>
                <a:uFillTx/>
                <a:latin typeface="Aptos Black" panose="020B0004020202020204" pitchFamily="34" charset="0"/>
                <a:ea typeface="+mn-ea"/>
                <a:cs typeface="+mn-cs"/>
              </a:rPr>
              <a:t>GLOBAL</a:t>
            </a:r>
          </a:p>
        </p:txBody>
      </p:sp>
    </p:spTree>
    <p:extLst>
      <p:ext uri="{BB962C8B-B14F-4D97-AF65-F5344CB8AC3E}">
        <p14:creationId xmlns:p14="http://schemas.microsoft.com/office/powerpoint/2010/main" val="213521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20255-68E0-31EE-6D5B-7391A3F9A1F5}"/>
            </a:ext>
          </a:extLst>
        </p:cNvPr>
        <p:cNvGrpSpPr/>
        <p:nvPr/>
      </p:nvGrpSpPr>
      <p:grpSpPr>
        <a:xfrm>
          <a:off x="0" y="0"/>
          <a:ext cx="0" cy="0"/>
          <a:chOff x="0" y="0"/>
          <a:chExt cx="0" cy="0"/>
        </a:xfrm>
      </p:grpSpPr>
      <p:pic>
        <p:nvPicPr>
          <p:cNvPr id="3" name="Picture 2" descr="Leiden from the sky at night night">
            <a:extLst>
              <a:ext uri="{FF2B5EF4-FFF2-40B4-BE49-F238E27FC236}">
                <a16:creationId xmlns:a16="http://schemas.microsoft.com/office/drawing/2014/main" id="{3F671397-C3F2-D528-DF82-5E3321999B1D}"/>
              </a:ext>
            </a:extLst>
          </p:cNvPr>
          <p:cNvPicPr>
            <a:picLocks noChangeAspect="1"/>
          </p:cNvPicPr>
          <p:nvPr/>
        </p:nvPicPr>
        <p:blipFill>
          <a:blip r:embed="rId3">
            <a:extLst>
              <a:ext uri="{28A0092B-C50C-407E-A947-70E740481C1C}">
                <a14:useLocalDpi xmlns:a14="http://schemas.microsoft.com/office/drawing/2010/main" val="0"/>
              </a:ext>
            </a:extLst>
          </a:blip>
          <a:srcRect l="27497" t="15227" r="6981" b="29481"/>
          <a:stretch>
            <a:fillRect/>
          </a:stretch>
        </p:blipFill>
        <p:spPr>
          <a:xfrm>
            <a:off x="1" y="0"/>
            <a:ext cx="12192000" cy="6858000"/>
          </a:xfrm>
          <a:prstGeom prst="rect">
            <a:avLst/>
          </a:prstGeom>
        </p:spPr>
      </p:pic>
      <p:sp>
        <p:nvSpPr>
          <p:cNvPr id="6" name="Rectangle 5">
            <a:extLst>
              <a:ext uri="{FF2B5EF4-FFF2-40B4-BE49-F238E27FC236}">
                <a16:creationId xmlns:a16="http://schemas.microsoft.com/office/drawing/2014/main" id="{8B3077A6-3D94-91F5-D47F-04A0F75CA465}"/>
              </a:ext>
            </a:extLst>
          </p:cNvPr>
          <p:cNvSpPr>
            <a:spLocks/>
          </p:cNvSpPr>
          <p:nvPr/>
        </p:nvSpPr>
        <p:spPr>
          <a:xfrm>
            <a:off x="982147" y="0"/>
            <a:ext cx="5201959" cy="6858000"/>
          </a:xfrm>
          <a:prstGeom prst="rect">
            <a:avLst/>
          </a:prstGeom>
          <a:solidFill>
            <a:schemeClr val="tx1">
              <a:alpha val="85000"/>
            </a:schemeClr>
          </a:solidFill>
          <a:ln>
            <a:noFill/>
          </a:ln>
          <a:effectLst>
            <a:outerShdw blurRad="63500" dist="38100" dir="2700000">
              <a:srgbClr val="000000">
                <a:alpha val="5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7" name="Isosceles Triangle 6">
            <a:extLst>
              <a:ext uri="{FF2B5EF4-FFF2-40B4-BE49-F238E27FC236}">
                <a16:creationId xmlns:a16="http://schemas.microsoft.com/office/drawing/2014/main" id="{6AB8FCF6-5C55-EEA6-7A14-89249517B332}"/>
              </a:ext>
            </a:extLst>
          </p:cNvPr>
          <p:cNvSpPr/>
          <p:nvPr/>
        </p:nvSpPr>
        <p:spPr>
          <a:xfrm rot="5400000">
            <a:off x="1260777" y="1297665"/>
            <a:ext cx="395081" cy="340587"/>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4">
            <a:extLst>
              <a:ext uri="{FF2B5EF4-FFF2-40B4-BE49-F238E27FC236}">
                <a16:creationId xmlns:a16="http://schemas.microsoft.com/office/drawing/2014/main" id="{2A78CF21-C97E-D3B5-EB77-DC91355033DA}"/>
              </a:ext>
            </a:extLst>
          </p:cNvPr>
          <p:cNvSpPr txBox="1">
            <a:spLocks/>
          </p:cNvSpPr>
          <p:nvPr/>
        </p:nvSpPr>
        <p:spPr>
          <a:xfrm>
            <a:off x="1136283" y="2367337"/>
            <a:ext cx="5201959" cy="2495113"/>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spcBef>
                <a:spcPts val="600"/>
              </a:spcBef>
              <a:buFont typeface="+mj-lt"/>
              <a:buAutoNum type="arabicPeriod"/>
            </a:pPr>
            <a:r>
              <a:rPr lang="en-US" sz="3000" b="1"/>
              <a:t>Northwest Energy Shortfall</a:t>
            </a:r>
          </a:p>
          <a:p>
            <a:pPr marL="514350" indent="-514350">
              <a:lnSpc>
                <a:spcPct val="100000"/>
              </a:lnSpc>
              <a:spcBef>
                <a:spcPts val="600"/>
              </a:spcBef>
              <a:buFont typeface="+mj-lt"/>
              <a:buAutoNum type="arabicPeriod"/>
            </a:pPr>
            <a:r>
              <a:rPr lang="en-US" sz="3000" b="1"/>
              <a:t>Clean Energy Solutions</a:t>
            </a:r>
          </a:p>
        </p:txBody>
      </p:sp>
      <p:sp>
        <p:nvSpPr>
          <p:cNvPr id="9" name="Text Placeholder 18">
            <a:extLst>
              <a:ext uri="{FF2B5EF4-FFF2-40B4-BE49-F238E27FC236}">
                <a16:creationId xmlns:a16="http://schemas.microsoft.com/office/drawing/2014/main" id="{4E8D97B6-FA8E-7DCC-850C-BE7B51E006B8}"/>
              </a:ext>
            </a:extLst>
          </p:cNvPr>
          <p:cNvSpPr txBox="1">
            <a:spLocks/>
          </p:cNvSpPr>
          <p:nvPr/>
        </p:nvSpPr>
        <p:spPr>
          <a:xfrm>
            <a:off x="1673813" y="1190790"/>
            <a:ext cx="3821113" cy="49053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t>Agenda</a:t>
            </a:r>
            <a:endParaRPr lang="en-US"/>
          </a:p>
        </p:txBody>
      </p:sp>
      <p:sp>
        <p:nvSpPr>
          <p:cNvPr id="2" name="Slide Number Placeholder 1">
            <a:extLst>
              <a:ext uri="{FF2B5EF4-FFF2-40B4-BE49-F238E27FC236}">
                <a16:creationId xmlns:a16="http://schemas.microsoft.com/office/drawing/2014/main" id="{E51483C2-13B4-4AF6-E565-01BF473937CD}"/>
              </a:ext>
            </a:extLst>
          </p:cNvPr>
          <p:cNvSpPr>
            <a:spLocks noGrp="1"/>
          </p:cNvSpPr>
          <p:nvPr>
            <p:ph type="sldNum" sz="quarter" idx="12"/>
          </p:nvPr>
        </p:nvSpPr>
        <p:spPr/>
        <p:txBody>
          <a:bodyPr/>
          <a:lstStyle/>
          <a:p>
            <a:fld id="{642FCE6E-DF6A-42A6-8846-1B78686DC0D2}" type="slidenum">
              <a:rPr lang="en-US" smtClean="0"/>
              <a:pPr/>
              <a:t>4</a:t>
            </a:fld>
            <a:endParaRPr lang="en-US"/>
          </a:p>
        </p:txBody>
      </p:sp>
      <p:pic>
        <p:nvPicPr>
          <p:cNvPr id="4" name="Picture 3">
            <a:extLst>
              <a:ext uri="{FF2B5EF4-FFF2-40B4-BE49-F238E27FC236}">
                <a16:creationId xmlns:a16="http://schemas.microsoft.com/office/drawing/2014/main" id="{8A1A0D25-D586-4011-0451-C3CB0AF0DE1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75490" y="133923"/>
            <a:ext cx="1673942" cy="776290"/>
          </a:xfrm>
          <a:prstGeom prst="rect">
            <a:avLst/>
          </a:prstGeom>
        </p:spPr>
      </p:pic>
    </p:spTree>
    <p:extLst>
      <p:ext uri="{BB962C8B-B14F-4D97-AF65-F5344CB8AC3E}">
        <p14:creationId xmlns:p14="http://schemas.microsoft.com/office/powerpoint/2010/main" val="125175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93122-BC08-B5AB-2473-AA35D190B61E}"/>
              </a:ext>
            </a:extLst>
          </p:cNvPr>
          <p:cNvSpPr>
            <a:spLocks noGrp="1"/>
          </p:cNvSpPr>
          <p:nvPr>
            <p:ph type="title"/>
          </p:nvPr>
        </p:nvSpPr>
        <p:spPr/>
        <p:txBody>
          <a:bodyPr>
            <a:normAutofit/>
          </a:bodyPr>
          <a:lstStyle/>
          <a:p>
            <a:r>
              <a:rPr lang="en-US">
                <a:latin typeface="Aptos ExtraBold"/>
              </a:rPr>
              <a:t>What is the Northwest Energy Shortfall?</a:t>
            </a:r>
            <a:endParaRPr lang="en-US"/>
          </a:p>
        </p:txBody>
      </p:sp>
      <p:pic>
        <p:nvPicPr>
          <p:cNvPr id="4" name="Content Placeholder 3" descr="A group of people sitting in chairs in a room&#10;&#10;AI-generated content may be incorrect.">
            <a:extLst>
              <a:ext uri="{FF2B5EF4-FFF2-40B4-BE49-F238E27FC236}">
                <a16:creationId xmlns:a16="http://schemas.microsoft.com/office/drawing/2014/main" id="{66C2E643-364E-D0EE-5F11-32C27425838E}"/>
              </a:ext>
            </a:extLst>
          </p:cNvPr>
          <p:cNvPicPr>
            <a:picLocks noGrp="1" noChangeAspect="1"/>
          </p:cNvPicPr>
          <p:nvPr>
            <p:ph idx="1"/>
          </p:nvPr>
        </p:nvPicPr>
        <p:blipFill>
          <a:blip r:embed="rId3"/>
          <a:srcRect l="29111" r="13453"/>
          <a:stretch>
            <a:fillRect/>
          </a:stretch>
        </p:blipFill>
        <p:spPr>
          <a:xfrm>
            <a:off x="0" y="1441064"/>
            <a:ext cx="12192000" cy="5416936"/>
          </a:xfrm>
          <a:prstGeom prst="rect">
            <a:avLst/>
          </a:prstGeom>
        </p:spPr>
      </p:pic>
      <p:pic>
        <p:nvPicPr>
          <p:cNvPr id="7" name="Picture 6" descr="A blue and grey text on a black background&#10;&#10;Description automatically generated">
            <a:extLst>
              <a:ext uri="{FF2B5EF4-FFF2-40B4-BE49-F238E27FC236}">
                <a16:creationId xmlns:a16="http://schemas.microsoft.com/office/drawing/2014/main" id="{0AD2DC3B-A7BA-42BB-EAE1-D720E368D82C}"/>
              </a:ext>
            </a:extLst>
          </p:cNvPr>
          <p:cNvPicPr>
            <a:picLocks noChangeAspect="1"/>
          </p:cNvPicPr>
          <p:nvPr/>
        </p:nvPicPr>
        <p:blipFill>
          <a:blip r:embed="rId4"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Tree>
    <p:extLst>
      <p:ext uri="{BB962C8B-B14F-4D97-AF65-F5344CB8AC3E}">
        <p14:creationId xmlns:p14="http://schemas.microsoft.com/office/powerpoint/2010/main" val="874380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097203-5404-2CB9-63E5-A2F9B719E7D6}"/>
              </a:ext>
            </a:extLst>
          </p:cNvPr>
          <p:cNvSpPr>
            <a:spLocks noGrp="1"/>
          </p:cNvSpPr>
          <p:nvPr>
            <p:ph type="title"/>
          </p:nvPr>
        </p:nvSpPr>
        <p:spPr>
          <a:xfrm>
            <a:off x="4298534" y="298748"/>
            <a:ext cx="5988055" cy="760909"/>
          </a:xfrm>
        </p:spPr>
        <p:txBody>
          <a:bodyPr anchor="b">
            <a:normAutofit fontScale="90000"/>
          </a:bodyPr>
          <a:lstStyle/>
          <a:p>
            <a:r>
              <a:rPr lang="en-US" sz="4000">
                <a:latin typeface="Aptos ExtraBold"/>
              </a:rPr>
              <a:t>Energy Demand is Growing</a:t>
            </a:r>
            <a:endParaRPr lang="en-US" sz="3600"/>
          </a:p>
        </p:txBody>
      </p:sp>
      <p:pic>
        <p:nvPicPr>
          <p:cNvPr id="5" name="Picture 4" descr="Leiden from the sky at night night">
            <a:extLst>
              <a:ext uri="{FF2B5EF4-FFF2-40B4-BE49-F238E27FC236}">
                <a16:creationId xmlns:a16="http://schemas.microsoft.com/office/drawing/2014/main" id="{2C49952C-8736-F053-C4D7-66810C5364A3}"/>
              </a:ext>
            </a:extLst>
          </p:cNvPr>
          <p:cNvPicPr>
            <a:picLocks noChangeAspect="1"/>
          </p:cNvPicPr>
          <p:nvPr/>
        </p:nvPicPr>
        <p:blipFill>
          <a:blip r:embed="rId2">
            <a:extLst>
              <a:ext uri="{28A0092B-C50C-407E-A947-70E740481C1C}">
                <a14:useLocalDpi xmlns:a14="http://schemas.microsoft.com/office/drawing/2010/main" val="0"/>
              </a:ext>
            </a:extLst>
          </a:blip>
          <a:srcRect l="28459" r="31834" b="-169"/>
          <a:stretch>
            <a:fillRect/>
          </a:stretch>
        </p:blipFill>
        <p:spPr>
          <a:xfrm>
            <a:off x="20" y="10"/>
            <a:ext cx="4079605" cy="6869489"/>
          </a:xfrm>
          <a:prstGeom prst="rect">
            <a:avLst/>
          </a:prstGeom>
        </p:spPr>
      </p:pic>
      <p:sp>
        <p:nvSpPr>
          <p:cNvPr id="3" name="Content Placeholder 2">
            <a:extLst>
              <a:ext uri="{FF2B5EF4-FFF2-40B4-BE49-F238E27FC236}">
                <a16:creationId xmlns:a16="http://schemas.microsoft.com/office/drawing/2014/main" id="{886DFEC4-7A49-25DC-6FA0-3F1577823E22}"/>
              </a:ext>
            </a:extLst>
          </p:cNvPr>
          <p:cNvSpPr>
            <a:spLocks noGrp="1"/>
          </p:cNvSpPr>
          <p:nvPr>
            <p:ph idx="1"/>
            <p:extLst>
              <p:ext uri="{E7BDC344-281C-4309-B0C6-D0EE65EED2A8}">
                <p202:designPr xmlns:p202="http://schemas.microsoft.com/office/powerpoint/2020/02/main">
                  <p202:designTagLst>
                    <p202:designTag name="ARCH:1:VSVAR" val="TitledTextBox"/>
                    <p202:designTag name="ARCH:1:CLS" val="InformationBlock"/>
                  </p202:designTagLst>
                </p202:designPr>
              </p:ext>
            </p:extLst>
          </p:nvPr>
        </p:nvSpPr>
        <p:spPr>
          <a:xfrm>
            <a:off x="4621806" y="1184122"/>
            <a:ext cx="7186169" cy="1492776"/>
          </a:xfrm>
        </p:spPr>
        <p:txBody>
          <a:bodyPr vert="horz" lIns="91440" tIns="45720" rIns="91440" bIns="45720" rtlCol="0" anchor="t">
            <a:normAutofit lnSpcReduction="10000"/>
          </a:bodyPr>
          <a:lstStyle/>
          <a:p>
            <a:pPr>
              <a:buFont typeface="Arial"/>
              <a:buChar char="•"/>
            </a:pPr>
            <a:r>
              <a:rPr lang="en-US" sz="2400"/>
              <a:t>NW energy demand expected to grow by 30% by 2030</a:t>
            </a:r>
          </a:p>
          <a:p>
            <a:pPr>
              <a:buFont typeface="Arial"/>
              <a:buChar char="•"/>
            </a:pPr>
            <a:r>
              <a:rPr lang="en-US" sz="2400"/>
              <a:t>Data center expansions are primary driver of load growth in region</a:t>
            </a:r>
          </a:p>
          <a:p>
            <a:pPr marL="0" indent="0">
              <a:spcBef>
                <a:spcPts val="2500"/>
              </a:spcBef>
              <a:buFont typeface="Arial" panose="020B0604020202020204" pitchFamily="34" charset="0"/>
              <a:buNone/>
            </a:pPr>
            <a:endParaRPr lang="en-US" sz="2400" b="1"/>
          </a:p>
        </p:txBody>
      </p:sp>
      <p:sp>
        <p:nvSpPr>
          <p:cNvPr id="6" name="TextBox 5">
            <a:extLst>
              <a:ext uri="{FF2B5EF4-FFF2-40B4-BE49-F238E27FC236}">
                <a16:creationId xmlns:a16="http://schemas.microsoft.com/office/drawing/2014/main" id="{4276A101-4A95-F472-A7E5-F72B3944194B}"/>
              </a:ext>
            </a:extLst>
          </p:cNvPr>
          <p:cNvSpPr txBox="1"/>
          <p:nvPr/>
        </p:nvSpPr>
        <p:spPr>
          <a:xfrm>
            <a:off x="4294039" y="3102459"/>
            <a:ext cx="6096000"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Aptos ExtraBold"/>
                <a:ea typeface="+mj-ea"/>
                <a:cs typeface="+mj-cs"/>
              </a:rPr>
              <a:t>Energy Production is Down</a:t>
            </a:r>
          </a:p>
        </p:txBody>
      </p:sp>
      <p:sp>
        <p:nvSpPr>
          <p:cNvPr id="8" name="Content Placeholder 2">
            <a:extLst>
              <a:ext uri="{FF2B5EF4-FFF2-40B4-BE49-F238E27FC236}">
                <a16:creationId xmlns:a16="http://schemas.microsoft.com/office/drawing/2014/main" id="{6166F7E9-F65E-5886-BF35-9430AE2EFBDA}"/>
              </a:ext>
            </a:extLst>
          </p:cNvPr>
          <p:cNvSpPr txBox="1">
            <a:spLocks/>
          </p:cNvSpPr>
          <p:nvPr>
            <p:extLst>
              <p:ext uri="{E7BDC344-281C-4309-B0C6-D0EE65EED2A8}">
                <p202:designPr xmlns:p202="http://schemas.microsoft.com/office/powerpoint/2020/02/main">
                  <p202:designTagLst>
                    <p202:designTag name="ARCH:1:VSVAR" val="TitledTextBox"/>
                    <p202:designTag name="ARCH:1:CLS" val="InformationBlock"/>
                  </p202:designTagLst>
                </p202:designPr>
              </p:ext>
            </p:extLst>
          </p:nvPr>
        </p:nvSpPr>
        <p:spPr>
          <a:xfrm>
            <a:off x="4624115" y="3749734"/>
            <a:ext cx="7440169" cy="26704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2400"/>
              <a:t>Hydroelectric generation down 24%</a:t>
            </a:r>
          </a:p>
          <a:p>
            <a:pPr>
              <a:buFont typeface="Arial"/>
              <a:buChar char="•"/>
            </a:pPr>
            <a:r>
              <a:rPr lang="en-US" sz="2400"/>
              <a:t>Fossil Fuel/Coal generation down due to retirements</a:t>
            </a:r>
          </a:p>
          <a:p>
            <a:pPr>
              <a:buFont typeface="Arial"/>
              <a:buChar char="•"/>
            </a:pPr>
            <a:r>
              <a:rPr lang="en-US" sz="2400"/>
              <a:t>Wholesale electricity generation blend relies on renewables – these don’t produce at nameplate capacity during cold snaps</a:t>
            </a:r>
          </a:p>
          <a:p>
            <a:pPr>
              <a:buFont typeface="Arial"/>
              <a:buChar char="•"/>
            </a:pPr>
            <a:r>
              <a:rPr lang="en-US" sz="2400"/>
              <a:t>Natural gas transmission and capacity is maxed on cold days</a:t>
            </a:r>
          </a:p>
          <a:p>
            <a:pPr>
              <a:buFont typeface="Arial"/>
              <a:buChar char="•"/>
            </a:pPr>
            <a:endParaRPr lang="en-US" sz="2400"/>
          </a:p>
          <a:p>
            <a:pPr>
              <a:buFont typeface="Arial"/>
              <a:buChar char="•"/>
            </a:pPr>
            <a:endParaRPr lang="en-US" sz="2400"/>
          </a:p>
          <a:p>
            <a:pPr marL="0" indent="0">
              <a:spcBef>
                <a:spcPts val="2500"/>
              </a:spcBef>
              <a:buNone/>
            </a:pPr>
            <a:endParaRPr lang="en-US" sz="2400" b="1"/>
          </a:p>
        </p:txBody>
      </p:sp>
      <p:pic>
        <p:nvPicPr>
          <p:cNvPr id="9" name="Picture 8" descr="A blue and grey text on a black background&#10;&#10;Description automatically generated">
            <a:extLst>
              <a:ext uri="{FF2B5EF4-FFF2-40B4-BE49-F238E27FC236}">
                <a16:creationId xmlns:a16="http://schemas.microsoft.com/office/drawing/2014/main" id="{BFECCC27-F248-67EA-0CCA-82E8F452A3F0}"/>
              </a:ext>
            </a:extLst>
          </p:cNvPr>
          <p:cNvPicPr>
            <a:picLocks noChangeAspect="1"/>
          </p:cNvPicPr>
          <p:nvPr/>
        </p:nvPicPr>
        <p:blipFill>
          <a:blip r:embed="rId3"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Tree>
    <p:extLst>
      <p:ext uri="{BB962C8B-B14F-4D97-AF65-F5344CB8AC3E}">
        <p14:creationId xmlns:p14="http://schemas.microsoft.com/office/powerpoint/2010/main" val="348517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ransmission tower at night">
            <a:extLst>
              <a:ext uri="{FF2B5EF4-FFF2-40B4-BE49-F238E27FC236}">
                <a16:creationId xmlns:a16="http://schemas.microsoft.com/office/drawing/2014/main" id="{8ABFC4D7-B1BB-9A4F-FFF3-D8D7CAC9C76C}"/>
              </a:ext>
            </a:extLst>
          </p:cNvPr>
          <p:cNvPicPr>
            <a:picLocks noChangeAspect="1"/>
          </p:cNvPicPr>
          <p:nvPr/>
        </p:nvPicPr>
        <p:blipFill>
          <a:blip r:embed="rId2">
            <a:extLst>
              <a:ext uri="{28A0092B-C50C-407E-A947-70E740481C1C}">
                <a14:useLocalDpi xmlns:a14="http://schemas.microsoft.com/office/drawing/2010/main" val="0"/>
              </a:ext>
            </a:extLst>
          </a:blip>
          <a:srcRect l="35249" t="10714" r="39416" b="-376"/>
          <a:stretch>
            <a:fillRect/>
          </a:stretch>
        </p:blipFill>
        <p:spPr>
          <a:xfrm>
            <a:off x="9327124" y="1"/>
            <a:ext cx="2854053" cy="6863552"/>
          </a:xfrm>
          <a:prstGeom prst="rect">
            <a:avLst/>
          </a:prstGeom>
        </p:spPr>
      </p:pic>
      <p:sp>
        <p:nvSpPr>
          <p:cNvPr id="2" name="Title 1">
            <a:extLst>
              <a:ext uri="{FF2B5EF4-FFF2-40B4-BE49-F238E27FC236}">
                <a16:creationId xmlns:a16="http://schemas.microsoft.com/office/drawing/2014/main" id="{6F8E0354-4086-54AF-C956-32FB5CAE547E}"/>
              </a:ext>
            </a:extLst>
          </p:cNvPr>
          <p:cNvSpPr>
            <a:spLocks noGrp="1"/>
          </p:cNvSpPr>
          <p:nvPr>
            <p:ph type="title"/>
          </p:nvPr>
        </p:nvSpPr>
        <p:spPr>
          <a:xfrm>
            <a:off x="460247" y="457200"/>
            <a:ext cx="10289667" cy="796544"/>
          </a:xfrm>
        </p:spPr>
        <p:txBody>
          <a:bodyPr/>
          <a:lstStyle/>
          <a:p>
            <a:r>
              <a:rPr lang="en-US">
                <a:latin typeface="Aptos ExtraBold"/>
              </a:rPr>
              <a:t>9 GW Energy Shortfall by 2030</a:t>
            </a:r>
            <a:endParaRPr lang="en-US"/>
          </a:p>
        </p:txBody>
      </p:sp>
      <p:sp>
        <p:nvSpPr>
          <p:cNvPr id="4" name="Slide Number Placeholder 3">
            <a:extLst>
              <a:ext uri="{FF2B5EF4-FFF2-40B4-BE49-F238E27FC236}">
                <a16:creationId xmlns:a16="http://schemas.microsoft.com/office/drawing/2014/main" id="{585B3254-0320-3CF7-6EB4-6EC9C8DF6D72}"/>
              </a:ext>
            </a:extLst>
          </p:cNvPr>
          <p:cNvSpPr>
            <a:spLocks noGrp="1"/>
          </p:cNvSpPr>
          <p:nvPr>
            <p:ph type="sldNum" sz="quarter" idx="12"/>
          </p:nvPr>
        </p:nvSpPr>
        <p:spPr/>
        <p:txBody>
          <a:bodyPr/>
          <a:lstStyle/>
          <a:p>
            <a:fld id="{642FCE6E-DF6A-42A6-8846-1B78686DC0D2}" type="slidenum">
              <a:rPr lang="en-US" smtClean="0"/>
              <a:pPr/>
              <a:t>7</a:t>
            </a:fld>
            <a:endParaRPr lang="en-US"/>
          </a:p>
        </p:txBody>
      </p:sp>
      <p:pic>
        <p:nvPicPr>
          <p:cNvPr id="7" name="Content Placeholder 4" descr="A screenshot of a computer&#10;&#10;AI-generated content may be incorrect.">
            <a:extLst>
              <a:ext uri="{FF2B5EF4-FFF2-40B4-BE49-F238E27FC236}">
                <a16:creationId xmlns:a16="http://schemas.microsoft.com/office/drawing/2014/main" id="{03BC9FC2-E59D-79F5-A120-11E2CD5542B4}"/>
              </a:ext>
            </a:extLst>
          </p:cNvPr>
          <p:cNvPicPr>
            <a:picLocks noChangeAspect="1"/>
          </p:cNvPicPr>
          <p:nvPr/>
        </p:nvPicPr>
        <p:blipFill>
          <a:blip r:embed="rId3">
            <a:extLst>
              <a:ext uri="{28A0092B-C50C-407E-A947-70E740481C1C}">
                <a14:useLocalDpi xmlns:a14="http://schemas.microsoft.com/office/drawing/2010/main" val="0"/>
              </a:ext>
            </a:extLst>
          </a:blip>
          <a:srcRect l="38553" t="16845" r="-149" b="20823"/>
          <a:stretch>
            <a:fillRect/>
          </a:stretch>
        </p:blipFill>
        <p:spPr>
          <a:xfrm>
            <a:off x="460694" y="1263587"/>
            <a:ext cx="8527343" cy="5275909"/>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95DFCA00-C181-9E6B-DF55-4A1F0AEBE3DC}"/>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375490" y="133923"/>
            <a:ext cx="1673942" cy="776290"/>
          </a:xfrm>
          <a:prstGeom prst="rect">
            <a:avLst/>
          </a:prstGeom>
        </p:spPr>
      </p:pic>
    </p:spTree>
    <p:extLst>
      <p:ext uri="{BB962C8B-B14F-4D97-AF65-F5344CB8AC3E}">
        <p14:creationId xmlns:p14="http://schemas.microsoft.com/office/powerpoint/2010/main" val="3090793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9C3A-38B5-1DF4-6BC9-D65B1B80F548}"/>
              </a:ext>
            </a:extLst>
          </p:cNvPr>
          <p:cNvSpPr>
            <a:spLocks noGrp="1"/>
          </p:cNvSpPr>
          <p:nvPr>
            <p:ph type="title"/>
          </p:nvPr>
        </p:nvSpPr>
        <p:spPr/>
        <p:txBody>
          <a:bodyPr>
            <a:normAutofit/>
          </a:bodyPr>
          <a:lstStyle/>
          <a:p>
            <a:r>
              <a:rPr lang="en-US">
                <a:latin typeface="Aptos ExtraBold"/>
              </a:rPr>
              <a:t>What Resources are Coming Online?</a:t>
            </a:r>
          </a:p>
        </p:txBody>
      </p:sp>
      <p:sp>
        <p:nvSpPr>
          <p:cNvPr id="3" name="Content Placeholder 2">
            <a:extLst>
              <a:ext uri="{FF2B5EF4-FFF2-40B4-BE49-F238E27FC236}">
                <a16:creationId xmlns:a16="http://schemas.microsoft.com/office/drawing/2014/main" id="{8D88CCED-E386-2C4F-19BB-123F86C627B8}"/>
              </a:ext>
            </a:extLst>
          </p:cNvPr>
          <p:cNvSpPr>
            <a:spLocks noGrp="1"/>
          </p:cNvSpPr>
          <p:nvPr>
            <p:ph idx="1"/>
          </p:nvPr>
        </p:nvSpPr>
        <p:spPr>
          <a:xfrm>
            <a:off x="515665" y="1670339"/>
            <a:ext cx="10097906" cy="4700588"/>
          </a:xfrm>
        </p:spPr>
        <p:txBody>
          <a:bodyPr vert="horz" lIns="91440" tIns="45720" rIns="91440" bIns="45720" rtlCol="0" anchor="t">
            <a:normAutofit/>
          </a:bodyPr>
          <a:lstStyle/>
          <a:p>
            <a:pPr marL="0" indent="0">
              <a:buNone/>
            </a:pPr>
            <a:r>
              <a:rPr lang="en-US" b="1"/>
              <a:t>NW utilities to add 29 GW of new resources by 2035</a:t>
            </a:r>
          </a:p>
          <a:p>
            <a:pPr lvl="1"/>
            <a:r>
              <a:rPr lang="en-US" sz="2600"/>
              <a:t>Mostly wind, solar, and battery resources</a:t>
            </a:r>
          </a:p>
          <a:p>
            <a:pPr marL="457200" lvl="1" indent="0">
              <a:buNone/>
            </a:pPr>
            <a:endParaRPr lang="en-US"/>
          </a:p>
          <a:p>
            <a:pPr marL="0" indent="0">
              <a:buNone/>
            </a:pPr>
            <a:r>
              <a:rPr lang="en-US" b="1"/>
              <a:t>Battery energy storage system capacity projected to reach 18.8 GW by the end of 2025</a:t>
            </a:r>
          </a:p>
          <a:p>
            <a:pPr lvl="1"/>
            <a:r>
              <a:rPr lang="en-US" sz="2600"/>
              <a:t>38% increase from the 13.6 GW at the end of 2024</a:t>
            </a:r>
          </a:p>
          <a:p>
            <a:pPr marL="457200" lvl="1" indent="0">
              <a:buNone/>
            </a:pPr>
            <a:endParaRPr lang="en-US"/>
          </a:p>
          <a:p>
            <a:pPr marL="0" indent="0">
              <a:buNone/>
            </a:pPr>
            <a:r>
              <a:rPr lang="en-US" b="1"/>
              <a:t>Renewable resources perform poorly in extreme cold</a:t>
            </a:r>
          </a:p>
          <a:p>
            <a:pPr lvl="1"/>
            <a:r>
              <a:rPr lang="en-US" sz="2600"/>
              <a:t>In bad conditions, 100 GW of nameplate capacity may produce &lt;10 GW</a:t>
            </a:r>
          </a:p>
          <a:p>
            <a:pPr lvl="1"/>
            <a:endParaRPr lang="en-US"/>
          </a:p>
        </p:txBody>
      </p:sp>
      <p:sp>
        <p:nvSpPr>
          <p:cNvPr id="7" name="TextBox 6">
            <a:extLst>
              <a:ext uri="{FF2B5EF4-FFF2-40B4-BE49-F238E27FC236}">
                <a16:creationId xmlns:a16="http://schemas.microsoft.com/office/drawing/2014/main" id="{C09FB696-336E-A59D-BFB0-D6BE3E94E883}"/>
              </a:ext>
            </a:extLst>
          </p:cNvPr>
          <p:cNvSpPr txBox="1"/>
          <p:nvPr/>
        </p:nvSpPr>
        <p:spPr>
          <a:xfrm>
            <a:off x="521293" y="6067514"/>
            <a:ext cx="9716569" cy="589660"/>
          </a:xfrm>
          <a:prstGeom prst="rect">
            <a:avLst/>
          </a:prstGeom>
        </p:spPr>
        <p:txBody>
          <a:bodyPr vert="horz" wrap="square" lIns="91440" tIns="45720" rIns="91440" bIns="45720" rtlCol="0">
            <a:normAutofit/>
          </a:bodyPr>
          <a:lstStyle/>
          <a:p>
            <a:pPr algn="l"/>
            <a:endParaRPr lang="en-US" sz="2000"/>
          </a:p>
        </p:txBody>
      </p:sp>
      <p:pic>
        <p:nvPicPr>
          <p:cNvPr id="5" name="Picture 4" descr="A blue and grey text on a black background&#10;&#10;Description automatically generated">
            <a:extLst>
              <a:ext uri="{FF2B5EF4-FFF2-40B4-BE49-F238E27FC236}">
                <a16:creationId xmlns:a16="http://schemas.microsoft.com/office/drawing/2014/main" id="{FDB4729F-FAA1-082A-6A02-13D9FDD0A0D1}"/>
              </a:ext>
            </a:extLst>
          </p:cNvPr>
          <p:cNvPicPr>
            <a:picLocks noChangeAspect="1"/>
          </p:cNvPicPr>
          <p:nvPr/>
        </p:nvPicPr>
        <p:blipFill>
          <a:blip r:embed="rId3"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Tree>
    <p:extLst>
      <p:ext uri="{BB962C8B-B14F-4D97-AF65-F5344CB8AC3E}">
        <p14:creationId xmlns:p14="http://schemas.microsoft.com/office/powerpoint/2010/main" val="2487776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7FEED-6CED-94D0-584E-DD05C193FC61}"/>
            </a:ext>
          </a:extLst>
        </p:cNvPr>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11C5034E-2229-F1D1-4AD5-383180F55E8B}"/>
              </a:ext>
            </a:extLst>
          </p:cNvPr>
          <p:cNvGraphicFramePr>
            <a:graphicFrameLocks noGrp="1"/>
          </p:cNvGraphicFramePr>
          <p:nvPr>
            <p:ph idx="1"/>
            <p:extLst>
              <p:ext uri="{D42A27DB-BD31-4B8C-83A1-F6EECF244321}">
                <p14:modId xmlns:p14="http://schemas.microsoft.com/office/powerpoint/2010/main" val="3477453821"/>
              </p:ext>
            </p:extLst>
          </p:nvPr>
        </p:nvGraphicFramePr>
        <p:xfrm>
          <a:off x="210866" y="1490228"/>
          <a:ext cx="3484201" cy="5114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95041F6-C6C2-63C6-3502-BD8C2D72AEF7}"/>
              </a:ext>
            </a:extLst>
          </p:cNvPr>
          <p:cNvPicPr>
            <a:picLocks noChangeAspect="1"/>
          </p:cNvPicPr>
          <p:nvPr/>
        </p:nvPicPr>
        <p:blipFill>
          <a:blip r:embed="rId8"/>
          <a:srcRect t="10550" r="117" b="14760"/>
          <a:stretch>
            <a:fillRect/>
          </a:stretch>
        </p:blipFill>
        <p:spPr>
          <a:xfrm>
            <a:off x="3764338" y="1247272"/>
            <a:ext cx="8431649" cy="5605791"/>
          </a:xfrm>
          <a:prstGeom prst="rect">
            <a:avLst/>
          </a:prstGeom>
        </p:spPr>
      </p:pic>
      <p:sp>
        <p:nvSpPr>
          <p:cNvPr id="19" name="Title 18">
            <a:extLst>
              <a:ext uri="{FF2B5EF4-FFF2-40B4-BE49-F238E27FC236}">
                <a16:creationId xmlns:a16="http://schemas.microsoft.com/office/drawing/2014/main" id="{E806055A-F163-4E00-4148-A52FEE008290}"/>
              </a:ext>
            </a:extLst>
          </p:cNvPr>
          <p:cNvSpPr>
            <a:spLocks noGrp="1"/>
          </p:cNvSpPr>
          <p:nvPr>
            <p:ph type="title"/>
          </p:nvPr>
        </p:nvSpPr>
        <p:spPr>
          <a:solidFill>
            <a:schemeClr val="bg1"/>
          </a:solidFill>
        </p:spPr>
        <p:txBody>
          <a:bodyPr>
            <a:normAutofit/>
          </a:bodyPr>
          <a:lstStyle/>
          <a:p>
            <a:r>
              <a:rPr lang="en-US">
                <a:latin typeface="Aptos ExtraBold"/>
              </a:rPr>
              <a:t>"Firm" Energy Resources are Needed</a:t>
            </a:r>
            <a:endParaRPr lang="en-US"/>
          </a:p>
        </p:txBody>
      </p:sp>
      <p:pic>
        <p:nvPicPr>
          <p:cNvPr id="3" name="Picture 2" descr="A blue and grey text on a black background&#10;&#10;Description automatically generated">
            <a:extLst>
              <a:ext uri="{FF2B5EF4-FFF2-40B4-BE49-F238E27FC236}">
                <a16:creationId xmlns:a16="http://schemas.microsoft.com/office/drawing/2014/main" id="{3DC91F46-53F7-0127-E070-F209ED1A7EFF}"/>
              </a:ext>
            </a:extLst>
          </p:cNvPr>
          <p:cNvPicPr>
            <a:picLocks noChangeAspect="1"/>
          </p:cNvPicPr>
          <p:nvPr/>
        </p:nvPicPr>
        <p:blipFill>
          <a:blip r:embed="rId9" cstate="hqprint">
            <a:alphaModFix amt="50000"/>
            <a:extLst>
              <a:ext uri="{28A0092B-C50C-407E-A947-70E740481C1C}">
                <a14:useLocalDpi xmlns:a14="http://schemas.microsoft.com/office/drawing/2010/main"/>
              </a:ext>
            </a:extLst>
          </a:blip>
          <a:stretch>
            <a:fillRect/>
          </a:stretch>
        </p:blipFill>
        <p:spPr>
          <a:xfrm>
            <a:off x="10811103" y="0"/>
            <a:ext cx="1380897" cy="640391"/>
          </a:xfrm>
          <a:prstGeom prst="rect">
            <a:avLst/>
          </a:prstGeom>
        </p:spPr>
      </p:pic>
    </p:spTree>
    <p:extLst>
      <p:ext uri="{BB962C8B-B14F-4D97-AF65-F5344CB8AC3E}">
        <p14:creationId xmlns:p14="http://schemas.microsoft.com/office/powerpoint/2010/main" val="138461681"/>
      </p:ext>
    </p:extLst>
  </p:cSld>
  <p:clrMapOvr>
    <a:masterClrMapping/>
  </p:clrMapOvr>
</p:sld>
</file>

<file path=ppt/theme/theme1.xml><?xml version="1.0" encoding="utf-8"?>
<a:theme xmlns:a="http://schemas.openxmlformats.org/drawingml/2006/main" name="Content Slides">
  <a:themeElements>
    <a:clrScheme name="Custom 3">
      <a:dk1>
        <a:srgbClr val="003E7E"/>
      </a:dk1>
      <a:lt1>
        <a:sysClr val="window" lastClr="FFFFFF"/>
      </a:lt1>
      <a:dk2>
        <a:srgbClr val="5F6062"/>
      </a:dk2>
      <a:lt2>
        <a:srgbClr val="FFFFFF"/>
      </a:lt2>
      <a:accent1>
        <a:srgbClr val="0096D6"/>
      </a:accent1>
      <a:accent2>
        <a:srgbClr val="DF5829"/>
      </a:accent2>
      <a:accent3>
        <a:srgbClr val="5E9732"/>
      </a:accent3>
      <a:accent4>
        <a:srgbClr val="B1953A"/>
      </a:accent4>
      <a:accent5>
        <a:srgbClr val="54C8E8"/>
      </a:accent5>
      <a:accent6>
        <a:srgbClr val="4E738A"/>
      </a:accent6>
      <a:hlink>
        <a:srgbClr val="54C8E8"/>
      </a:hlink>
      <a:folHlink>
        <a:srgbClr val="0096D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ormAutofit/>
      </a:bodyPr>
      <a:lstStyle>
        <a:defPPr algn="l">
          <a:defRPr sz="2000"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ontent Slides">
  <a:themeElements>
    <a:clrScheme name="Custom 3">
      <a:dk1>
        <a:srgbClr val="003E7E"/>
      </a:dk1>
      <a:lt1>
        <a:sysClr val="window" lastClr="FFFFFF"/>
      </a:lt1>
      <a:dk2>
        <a:srgbClr val="5F6062"/>
      </a:dk2>
      <a:lt2>
        <a:srgbClr val="FFFFFF"/>
      </a:lt2>
      <a:accent1>
        <a:srgbClr val="0096D6"/>
      </a:accent1>
      <a:accent2>
        <a:srgbClr val="DF5829"/>
      </a:accent2>
      <a:accent3>
        <a:srgbClr val="5E9732"/>
      </a:accent3>
      <a:accent4>
        <a:srgbClr val="B1953A"/>
      </a:accent4>
      <a:accent5>
        <a:srgbClr val="54C8E8"/>
      </a:accent5>
      <a:accent6>
        <a:srgbClr val="4E738A"/>
      </a:accent6>
      <a:hlink>
        <a:srgbClr val="54C8E8"/>
      </a:hlink>
      <a:folHlink>
        <a:srgbClr val="0096D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ormAutofit/>
      </a:bodyPr>
      <a:lstStyle>
        <a:defPPr algn="l">
          <a:defRPr sz="2000"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ontent Slides">
  <a:themeElements>
    <a:clrScheme name="Custom 3">
      <a:dk1>
        <a:srgbClr val="003E7E"/>
      </a:dk1>
      <a:lt1>
        <a:sysClr val="window" lastClr="FFFFFF"/>
      </a:lt1>
      <a:dk2>
        <a:srgbClr val="5F6062"/>
      </a:dk2>
      <a:lt2>
        <a:srgbClr val="FFFFFF"/>
      </a:lt2>
      <a:accent1>
        <a:srgbClr val="0096D6"/>
      </a:accent1>
      <a:accent2>
        <a:srgbClr val="DF5829"/>
      </a:accent2>
      <a:accent3>
        <a:srgbClr val="5E9732"/>
      </a:accent3>
      <a:accent4>
        <a:srgbClr val="B1953A"/>
      </a:accent4>
      <a:accent5>
        <a:srgbClr val="54C8E8"/>
      </a:accent5>
      <a:accent6>
        <a:srgbClr val="4E738A"/>
      </a:accent6>
      <a:hlink>
        <a:srgbClr val="54C8E8"/>
      </a:hlink>
      <a:folHlink>
        <a:srgbClr val="0096D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ormAutofit/>
      </a:bodyPr>
      <a:lstStyle>
        <a:defPPr algn="l">
          <a:defRPr sz="2000"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3">
    <a:dk1>
      <a:srgbClr val="003E7E"/>
    </a:dk1>
    <a:lt1>
      <a:sysClr val="window" lastClr="FFFFFF"/>
    </a:lt1>
    <a:dk2>
      <a:srgbClr val="5F6062"/>
    </a:dk2>
    <a:lt2>
      <a:srgbClr val="FFFFFF"/>
    </a:lt2>
    <a:accent1>
      <a:srgbClr val="0096D6"/>
    </a:accent1>
    <a:accent2>
      <a:srgbClr val="DF5829"/>
    </a:accent2>
    <a:accent3>
      <a:srgbClr val="5E9732"/>
    </a:accent3>
    <a:accent4>
      <a:srgbClr val="B1953A"/>
    </a:accent4>
    <a:accent5>
      <a:srgbClr val="54C8E8"/>
    </a:accent5>
    <a:accent6>
      <a:srgbClr val="4E738A"/>
    </a:accent6>
    <a:hlink>
      <a:srgbClr val="54C8E8"/>
    </a:hlink>
    <a:folHlink>
      <a:srgbClr val="0096D6"/>
    </a:folHlink>
  </a:clrScheme>
</a:themeOverride>
</file>

<file path=ppt/theme/themeOverride2.xml><?xml version="1.0" encoding="utf-8"?>
<a:themeOverride xmlns:a="http://schemas.openxmlformats.org/drawingml/2006/main">
  <a:clrScheme name="Custom 3">
    <a:dk1>
      <a:srgbClr val="003E7E"/>
    </a:dk1>
    <a:lt1>
      <a:sysClr val="window" lastClr="FFFFFF"/>
    </a:lt1>
    <a:dk2>
      <a:srgbClr val="5F6062"/>
    </a:dk2>
    <a:lt2>
      <a:srgbClr val="FFFFFF"/>
    </a:lt2>
    <a:accent1>
      <a:srgbClr val="0096D6"/>
    </a:accent1>
    <a:accent2>
      <a:srgbClr val="DF5829"/>
    </a:accent2>
    <a:accent3>
      <a:srgbClr val="5E9732"/>
    </a:accent3>
    <a:accent4>
      <a:srgbClr val="B1953A"/>
    </a:accent4>
    <a:accent5>
      <a:srgbClr val="54C8E8"/>
    </a:accent5>
    <a:accent6>
      <a:srgbClr val="4E738A"/>
    </a:accent6>
    <a:hlink>
      <a:srgbClr val="54C8E8"/>
    </a:hlink>
    <a:folHlink>
      <a:srgbClr val="0096D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FCC1177982DB429649E74ED254C69E" ma:contentTypeVersion="21" ma:contentTypeDescription="Create a new document." ma:contentTypeScope="" ma:versionID="726ab5945f8189ec11b5bb3815fe4940">
  <xsd:schema xmlns:xsd="http://www.w3.org/2001/XMLSchema" xmlns:xs="http://www.w3.org/2001/XMLSchema" xmlns:p="http://schemas.microsoft.com/office/2006/metadata/properties" xmlns:ns1="http://schemas.microsoft.com/sharepoint/v3" xmlns:ns2="2ead0ea7-31e8-49b4-b5e0-d5f165a447eb" xmlns:ns3="f7fbc1a6-37b1-4312-b499-bdd2e4394b4c" targetNamespace="http://schemas.microsoft.com/office/2006/metadata/properties" ma:root="true" ma:fieldsID="6c703ca0db8be41d25783fbdf2fe41f0" ns1:_="" ns2:_="" ns3:_="">
    <xsd:import namespace="http://schemas.microsoft.com/sharepoint/v3"/>
    <xsd:import namespace="2ead0ea7-31e8-49b4-b5e0-d5f165a447eb"/>
    <xsd:import namespace="f7fbc1a6-37b1-4312-b499-bdd2e4394b4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ad0ea7-31e8-49b4-b5e0-d5f165a447e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cc221af4-914d-4d8d-8401-2c39c734f0bb}" ma:internalName="TaxCatchAll" ma:showField="CatchAllData" ma:web="2ead0ea7-31e8-49b4-b5e0-d5f165a447e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bc1a6-37b1-4312-b499-bdd2e4394b4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563c257-6437-4a31-833f-826918ce1126"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ad0ea7-31e8-49b4-b5e0-d5f165a447eb" xsi:nil="true"/>
    <lcf76f155ced4ddcb4097134ff3c332f xmlns="f7fbc1a6-37b1-4312-b499-bdd2e4394b4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83D0E26-D798-4941-B0AB-FE6DA6523454}"/>
</file>

<file path=customXml/itemProps2.xml><?xml version="1.0" encoding="utf-8"?>
<ds:datastoreItem xmlns:ds="http://schemas.openxmlformats.org/officeDocument/2006/customXml" ds:itemID="{AF3F7DCF-B1A8-4547-98C5-36D18DFAC8AA}">
  <ds:schemaRefs>
    <ds:schemaRef ds:uri="http://schemas.microsoft.com/sharepoint/v3/contenttype/forms"/>
  </ds:schemaRefs>
</ds:datastoreItem>
</file>

<file path=customXml/itemProps3.xml><?xml version="1.0" encoding="utf-8"?>
<ds:datastoreItem xmlns:ds="http://schemas.openxmlformats.org/officeDocument/2006/customXml" ds:itemID="{37948CA9-6759-43C7-80E6-86EFB49125B6}">
  <ds:schemaRefs>
    <ds:schemaRef ds:uri="a5a5ea47-7470-4eb1-9b9c-52cb40b4d02e"/>
    <ds:schemaRef ds:uri="bf48bbe8-a50f-40fc-ae72-5954a40351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19</Notes>
  <HiddenSlides>0</HiddenSlide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Content Slides</vt:lpstr>
      <vt:lpstr>1_Content Slides</vt:lpstr>
      <vt:lpstr>2_Content Slides</vt:lpstr>
      <vt:lpstr>PowerPoint Presentation</vt:lpstr>
      <vt:lpstr>PowerPoint Presentation</vt:lpstr>
      <vt:lpstr>PowerPoint Presentation</vt:lpstr>
      <vt:lpstr>PowerPoint Presentation</vt:lpstr>
      <vt:lpstr>What is the Northwest Energy Shortfall?</vt:lpstr>
      <vt:lpstr>Energy Demand is Growing</vt:lpstr>
      <vt:lpstr>9 GW Energy Shortfall by 2030</vt:lpstr>
      <vt:lpstr>What Resources are Coming Online?</vt:lpstr>
      <vt:lpstr>"Firm" Energy Resources are Needed</vt:lpstr>
      <vt:lpstr>Clean Energy Resources are Reliable</vt:lpstr>
      <vt:lpstr>Northwest Needs More Clean Energy</vt:lpstr>
      <vt:lpstr>Subsurface Clean Energy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a Feasibility Study Necessary? </vt:lpstr>
      <vt:lpstr>PowerPoint Presentation</vt:lpstr>
      <vt:lpstr>What Have We Learned? </vt:lpstr>
      <vt:lpstr>Why Washington?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Bryn Olason</dc:creator>
  <cp:revision>4</cp:revision>
  <dcterms:created xsi:type="dcterms:W3CDTF">2024-06-10T17:31:15Z</dcterms:created>
  <dcterms:modified xsi:type="dcterms:W3CDTF">2025-11-04T00:47:59Z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0x01010080FCC1177982DB429649E74ED254C69E</vt:lpwstr>
  </property>
  <property fmtid="{D5CDD505-2E9C-101B-9397-08002B2CF9AE}" pid="3" name="MediaServiceImageTags">
    <vt:lpwstr/>
  </property>
</Properties>
</file>